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96" r:id="rId1"/>
    <p:sldMasterId id="2147484415" r:id="rId2"/>
    <p:sldMasterId id="2147484434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918EB-EEBE-4D36-80F6-EADEC7109B59}" type="datetimeFigureOut">
              <a:rPr lang="en-US" smtClean="0"/>
              <a:t>17-Apr-22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7D689-D60D-4BDA-BBA2-2B53CB1A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08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40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3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20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80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71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62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3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5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122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l">
              <a:defRPr sz="1200">
                <a:solidFill>
                  <a:srgbClr val="B47922"/>
                </a:solidFill>
              </a:defRPr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r">
              <a:defRPr sz="1200">
                <a:solidFill>
                  <a:srgbClr val="B47922"/>
                </a:solidFill>
              </a:defRPr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548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49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2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4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72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8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6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4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65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3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3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34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290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9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9470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1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1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4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l">
              <a:defRPr sz="1200">
                <a:solidFill>
                  <a:srgbClr val="B47922"/>
                </a:solidFill>
              </a:defRPr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r">
              <a:defRPr sz="1200">
                <a:solidFill>
                  <a:srgbClr val="B47922"/>
                </a:solidFill>
              </a:defRPr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946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4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82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2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6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6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9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2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4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99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96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31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5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0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1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78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68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23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7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4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l">
              <a:defRPr sz="1200">
                <a:solidFill>
                  <a:srgbClr val="B47922"/>
                </a:solidFill>
              </a:defRPr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4165600" y="76201"/>
            <a:ext cx="4470400" cy="2889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r">
              <a:defRPr sz="1200">
                <a:solidFill>
                  <a:srgbClr val="B47922"/>
                </a:solidFill>
              </a:defRPr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29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0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4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8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4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  <p:sldLayoutId id="2147484410" r:id="rId14"/>
    <p:sldLayoutId id="2147484411" r:id="rId15"/>
    <p:sldLayoutId id="2147484412" r:id="rId16"/>
    <p:sldLayoutId id="2147484413" r:id="rId17"/>
    <p:sldLayoutId id="214748441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36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28" r:id="rId13"/>
    <p:sldLayoutId id="2147484429" r:id="rId14"/>
    <p:sldLayoutId id="2147484430" r:id="rId15"/>
    <p:sldLayoutId id="2147484431" r:id="rId16"/>
    <p:sldLayoutId id="2147484432" r:id="rId17"/>
    <p:sldLayoutId id="214748443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  <p:sldLayoutId id="2147484447" r:id="rId13"/>
    <p:sldLayoutId id="2147484448" r:id="rId14"/>
    <p:sldLayoutId id="2147484449" r:id="rId15"/>
    <p:sldLayoutId id="2147484450" r:id="rId16"/>
    <p:sldLayoutId id="2147484451" r:id="rId17"/>
    <p:sldLayoutId id="214748445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-principles.com/2014/12/square-rectangle-and-parallelogram_27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pngimg.com/download/76665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sport-locker.net/2014/11/27/adidas-caf-present-marhaba-official-match-ball-of-the-2015-africa-cup-of-nations-of-nation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foodphotos.com/imagelibrary/bread/slides/basmati_rice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xhere.com/en/photo/1035187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allwhitebackground.com/lychee.html" TargetMode="Externa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33CCFF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F8AFD4-5D57-4E62-A416-2C0F58487994}"/>
              </a:ext>
            </a:extLst>
          </p:cNvPr>
          <p:cNvSpPr/>
          <p:nvPr/>
        </p:nvSpPr>
        <p:spPr>
          <a:xfrm>
            <a:off x="1524000" y="-1"/>
            <a:ext cx="9144000" cy="315471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19900" b="1" spc="50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</a:rPr>
              <a:t>স্বাগতম</a:t>
            </a:r>
            <a:endParaRPr lang="en-US" sz="19900" b="1" spc="5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154710"/>
            <a:ext cx="9143999" cy="37032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1" y="4055746"/>
            <a:ext cx="2166425" cy="58420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r>
              <a:rPr sz="2000" dirty="0">
                <a:solidFill>
                  <a:schemeClr val="bg1"/>
                </a:solidFill>
                <a:latin typeface="NikoshBAN"/>
              </a:rPr>
              <a:t>১নং</a:t>
            </a:r>
            <a:r>
              <a:rPr lang="en-US" sz="2000" dirty="0">
                <a:solidFill>
                  <a:schemeClr val="bg1"/>
                </a:solidFill>
                <a:latin typeface="NikoshBAN"/>
              </a:rPr>
              <a:t>আয়তক্ষেত্র</a:t>
            </a:r>
            <a:endParaRPr sz="20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538618"/>
            <a:ext cx="8955314" cy="125258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r>
              <a:rPr sz="3600" dirty="0">
                <a:solidFill>
                  <a:schemeClr val="bg1"/>
                </a:solidFill>
                <a:latin typeface="NikoshBAN"/>
              </a:rPr>
              <a:t>১ </a:t>
            </a:r>
            <a:r>
              <a:rPr sz="3600" dirty="0" err="1">
                <a:solidFill>
                  <a:schemeClr val="bg1"/>
                </a:solidFill>
                <a:latin typeface="NikoshBAN"/>
              </a:rPr>
              <a:t>নং</a:t>
            </a:r>
            <a:r>
              <a:rPr sz="3600" dirty="0">
                <a:solidFill>
                  <a:schemeClr val="bg1"/>
                </a:solidFill>
                <a:latin typeface="NikoshBAN"/>
              </a:rPr>
              <a:t>  ও ২ </a:t>
            </a:r>
            <a:r>
              <a:rPr sz="3600" dirty="0" err="1">
                <a:solidFill>
                  <a:schemeClr val="bg1"/>
                </a:solidFill>
                <a:latin typeface="NikoshBAN"/>
              </a:rPr>
              <a:t>নং</a:t>
            </a:r>
            <a:r>
              <a:rPr sz="36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/>
              </a:rPr>
              <a:t>আয়তক্ষেত্রের</a:t>
            </a:r>
            <a:r>
              <a:rPr sz="36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bg1"/>
                </a:solidFill>
                <a:latin typeface="NikoshBAN"/>
              </a:rPr>
              <a:t>আয়তনের</a:t>
            </a:r>
            <a:r>
              <a:rPr sz="3600" dirty="0">
                <a:solidFill>
                  <a:schemeClr val="bg1"/>
                </a:solidFill>
                <a:latin typeface="NikoshBAN"/>
              </a:rPr>
              <a:t> অনুপাত কত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9789" y="2435048"/>
            <a:ext cx="838200" cy="646113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3600" dirty="0">
                <a:solidFill>
                  <a:srgbClr val="000000"/>
                </a:solidFill>
                <a:latin typeface="Times New Roman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5082" y="3192690"/>
            <a:ext cx="990600" cy="646112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3600" dirty="0">
                <a:solidFill>
                  <a:srgbClr val="000000"/>
                </a:solidFill>
                <a:latin typeface="Times New Roman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9058" y="5805170"/>
            <a:ext cx="2743200" cy="76835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r>
              <a:rPr sz="4000" dirty="0">
                <a:solidFill>
                  <a:schemeClr val="bg1"/>
                </a:solidFill>
                <a:latin typeface="NikoshBAN"/>
              </a:rPr>
              <a:t>x: y = ১</a:t>
            </a:r>
            <a:r>
              <a:rPr sz="4000" dirty="0">
                <a:solidFill>
                  <a:schemeClr val="bg1"/>
                </a:solidFill>
                <a:latin typeface="Times New Roman"/>
              </a:rPr>
              <a:t>: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1" y="3346084"/>
            <a:ext cx="3446585" cy="63083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r>
              <a:rPr sz="2800" dirty="0" err="1">
                <a:solidFill>
                  <a:srgbClr val="CCFF33"/>
                </a:solidFill>
                <a:latin typeface="NikoshBAN"/>
              </a:rPr>
              <a:t>আয়তন</a:t>
            </a:r>
            <a:r>
              <a:rPr sz="2800" dirty="0">
                <a:solidFill>
                  <a:srgbClr val="CCFF33"/>
                </a:solidFill>
                <a:latin typeface="NikoshBAN"/>
              </a:rPr>
              <a:t> ১১২ </a:t>
            </a:r>
            <a:r>
              <a:rPr sz="2800" dirty="0" err="1">
                <a:solidFill>
                  <a:srgbClr val="CCFF33"/>
                </a:solidFill>
                <a:latin typeface="NikoshBAN"/>
              </a:rPr>
              <a:t>ঘন</a:t>
            </a:r>
            <a:r>
              <a:rPr sz="2800" dirty="0">
                <a:solidFill>
                  <a:srgbClr val="CCFF33"/>
                </a:solidFill>
                <a:latin typeface="NikoshBAN"/>
              </a:rPr>
              <a:t> </a:t>
            </a:r>
            <a:r>
              <a:rPr sz="2800" dirty="0" err="1">
                <a:solidFill>
                  <a:srgbClr val="CCFF33"/>
                </a:solidFill>
                <a:latin typeface="NikoshBAN"/>
              </a:rPr>
              <a:t>মিঃ</a:t>
            </a:r>
            <a:r>
              <a:rPr sz="2800" dirty="0">
                <a:solidFill>
                  <a:srgbClr val="CCFF33"/>
                </a:solidFill>
                <a:latin typeface="NikoshBAN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5030" y="3917950"/>
            <a:ext cx="4036332" cy="522287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2800" dirty="0" err="1">
                <a:solidFill>
                  <a:srgbClr val="FFFF99"/>
                </a:solidFill>
                <a:latin typeface="NikoshBAN"/>
              </a:rPr>
              <a:t>আয়তন</a:t>
            </a:r>
            <a:r>
              <a:rPr sz="2800" dirty="0">
                <a:solidFill>
                  <a:srgbClr val="FFFF99"/>
                </a:solidFill>
                <a:latin typeface="NikoshBAN"/>
              </a:rPr>
              <a:t> ২২৪ </a:t>
            </a:r>
            <a:r>
              <a:rPr sz="2800" dirty="0" err="1">
                <a:solidFill>
                  <a:srgbClr val="FFFF99"/>
                </a:solidFill>
                <a:latin typeface="NikoshBAN"/>
              </a:rPr>
              <a:t>ঘন</a:t>
            </a:r>
            <a:r>
              <a:rPr sz="2800" dirty="0">
                <a:solidFill>
                  <a:srgbClr val="FFFF99"/>
                </a:solidFill>
                <a:latin typeface="NikoshBAN"/>
              </a:rPr>
              <a:t> </a:t>
            </a:r>
            <a:r>
              <a:rPr sz="2800" dirty="0" err="1">
                <a:solidFill>
                  <a:srgbClr val="FFFF99"/>
                </a:solidFill>
                <a:latin typeface="NikoshBAN"/>
              </a:rPr>
              <a:t>মিঃ</a:t>
            </a:r>
            <a:r>
              <a:rPr sz="2800" dirty="0">
                <a:solidFill>
                  <a:srgbClr val="FFFF99"/>
                </a:solidFill>
                <a:latin typeface="NikoshBAN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06BC6D-7EB4-43E6-899F-996C10873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59234" y="1"/>
            <a:ext cx="5045413" cy="33673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08A4C59-3DF6-40F1-8522-4CBCEA11F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24000" y="1"/>
            <a:ext cx="4091800" cy="26866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D6C0BB4-C50D-4830-AEF1-0B907ADA6108}"/>
              </a:ext>
            </a:extLst>
          </p:cNvPr>
          <p:cNvSpPr txBox="1"/>
          <p:nvPr/>
        </p:nvSpPr>
        <p:spPr>
          <a:xfrm>
            <a:off x="5776687" y="3425373"/>
            <a:ext cx="2148115" cy="40011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/>
              </a:rPr>
              <a:t>২ </a:t>
            </a:r>
            <a:r>
              <a:rPr lang="en-US" sz="2000" dirty="0" err="1">
                <a:solidFill>
                  <a:schemeClr val="bg1"/>
                </a:solidFill>
                <a:latin typeface="NikoshBAN"/>
              </a:rPr>
              <a:t>নং</a:t>
            </a:r>
            <a:r>
              <a:rPr lang="en-US" sz="20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/>
              </a:rPr>
              <a:t>আয়তক্ষেত্র</a:t>
            </a:r>
            <a:endParaRPr lang="en-US" sz="2000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24000" y="0"/>
            <a:ext cx="4290646" cy="2781300"/>
          </a:xfrm>
          <a:prstGeom prst="rect">
            <a:avLst/>
          </a:prstGeom>
          <a:solidFill>
            <a:srgbClr val="D8D8D8"/>
          </a:solidFill>
          <a:ln w="88900">
            <a:solidFill>
              <a:srgbClr val="FFFFFF"/>
            </a:solidFill>
          </a:ln>
        </p:spPr>
      </p:pic>
      <p:pic>
        <p:nvPicPr>
          <p:cNvPr id="3" name="Picture 2"/>
          <p:cNvPicPr/>
          <p:nvPr/>
        </p:nvPicPr>
        <p:blipFill>
          <a:blip r:embed="rId4"/>
          <a:srcRect t="24589" r="22825"/>
          <a:stretch>
            <a:fillRect/>
          </a:stretch>
        </p:blipFill>
        <p:spPr>
          <a:xfrm>
            <a:off x="5884986" y="0"/>
            <a:ext cx="4783015" cy="27813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99250" y="3025726"/>
            <a:ext cx="3303564" cy="584200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3200" dirty="0" err="1">
                <a:solidFill>
                  <a:schemeClr val="bg1"/>
                </a:solidFill>
                <a:latin typeface="NikoshBAN"/>
              </a:rPr>
              <a:t>আপেল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৫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টি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3124201"/>
            <a:ext cx="2514600" cy="522287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2800" dirty="0" err="1">
                <a:solidFill>
                  <a:schemeClr val="bg1"/>
                </a:solidFill>
                <a:latin typeface="NikoshBAN"/>
              </a:rPr>
              <a:t>কমলা</a:t>
            </a:r>
            <a:r>
              <a:rPr sz="2800" dirty="0">
                <a:solidFill>
                  <a:schemeClr val="bg1"/>
                </a:solidFill>
                <a:latin typeface="NikoshBAN"/>
              </a:rPr>
              <a:t> ১০ </a:t>
            </a:r>
            <a:r>
              <a:rPr sz="2800" dirty="0" err="1">
                <a:solidFill>
                  <a:schemeClr val="bg1"/>
                </a:solidFill>
                <a:latin typeface="NikoshBAN"/>
              </a:rPr>
              <a:t>টি</a:t>
            </a:r>
            <a:r>
              <a:rPr sz="2800" dirty="0">
                <a:solidFill>
                  <a:schemeClr val="bg1"/>
                </a:solidFill>
                <a:latin typeface="NikoshB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2861530"/>
            <a:ext cx="560364" cy="768350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r>
              <a:rPr sz="4400" dirty="0">
                <a:solidFill>
                  <a:schemeClr val="bg1"/>
                </a:solidFill>
                <a:latin typeface="Times New Roman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5252" y="2947036"/>
            <a:ext cx="914400" cy="706437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4000" dirty="0">
                <a:solidFill>
                  <a:srgbClr val="000000"/>
                </a:solidFill>
                <a:latin typeface="Times New Roman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9950" y="3884613"/>
            <a:ext cx="3962400" cy="1014413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4800" dirty="0">
                <a:solidFill>
                  <a:schemeClr val="bg1"/>
                </a:solidFill>
                <a:latin typeface="NikoshBAN"/>
              </a:rPr>
              <a:t>a: b = ১</a:t>
            </a:r>
            <a:r>
              <a:rPr sz="4800" dirty="0">
                <a:solidFill>
                  <a:schemeClr val="bg1"/>
                </a:solidFill>
                <a:latin typeface="Times New Roman"/>
              </a:rPr>
              <a:t>:</a:t>
            </a:r>
            <a:r>
              <a:rPr sz="4800" dirty="0">
                <a:solidFill>
                  <a:schemeClr val="bg1"/>
                </a:solidFill>
                <a:latin typeface="NikoshBAN"/>
              </a:rPr>
              <a:t> 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1546" y="5161450"/>
            <a:ext cx="5224096" cy="522288"/>
          </a:xfrm>
          <a:prstGeom prst="rect">
            <a:avLst/>
          </a:prstGeom>
          <a:gradFill rotWithShape="1"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C17529"/>
            </a:solidFill>
          </a:ln>
        </p:spPr>
        <p:txBody>
          <a:bodyPr wrap="square" anchor="t"/>
          <a:lstStyle/>
          <a:p>
            <a:r>
              <a:rPr sz="2800" dirty="0" err="1">
                <a:solidFill>
                  <a:schemeClr val="bg1"/>
                </a:solidFill>
                <a:latin typeface="NikoshBAN"/>
              </a:rPr>
              <a:t>তাহলে</a:t>
            </a:r>
            <a:r>
              <a:rPr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bg1"/>
                </a:solidFill>
                <a:latin typeface="NikoshBAN"/>
              </a:rPr>
              <a:t>লেখা</a:t>
            </a:r>
            <a:r>
              <a:rPr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bg1"/>
                </a:solidFill>
                <a:latin typeface="NikoshBAN"/>
              </a:rPr>
              <a:t>যায়</a:t>
            </a:r>
            <a:r>
              <a:rPr sz="2800" dirty="0">
                <a:solidFill>
                  <a:schemeClr val="bg1"/>
                </a:solidFill>
                <a:latin typeface="NikoshBAN"/>
              </a:rPr>
              <a:t> x: y = a: b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1001" y="5892018"/>
            <a:ext cx="5878537" cy="768350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4400" dirty="0" err="1">
                <a:solidFill>
                  <a:schemeClr val="bg1"/>
                </a:solidFill>
                <a:latin typeface="NikoshBAN"/>
              </a:rPr>
              <a:t>এটাই</a:t>
            </a:r>
            <a:r>
              <a:rPr sz="4400" dirty="0">
                <a:solidFill>
                  <a:schemeClr val="bg1"/>
                </a:solidFill>
                <a:latin typeface="NikoshBAN"/>
              </a:rPr>
              <a:t> সমানুপাত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0" y="486508"/>
            <a:ext cx="7085428" cy="830262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sz="4800" dirty="0">
                <a:solidFill>
                  <a:schemeClr val="bg1"/>
                </a:solidFill>
                <a:latin typeface="NikoshBAN"/>
              </a:rPr>
              <a:t>সমানুপাত </a:t>
            </a:r>
            <a:r>
              <a:rPr sz="4800" dirty="0" err="1">
                <a:solidFill>
                  <a:schemeClr val="bg1"/>
                </a:solidFill>
                <a:latin typeface="NikoshBAN"/>
              </a:rPr>
              <a:t>কাকে</a:t>
            </a:r>
            <a:r>
              <a:rPr sz="4800" dirty="0">
                <a:solidFill>
                  <a:schemeClr val="bg1"/>
                </a:solidFill>
                <a:latin typeface="NikoshBAN"/>
              </a:rPr>
              <a:t> </a:t>
            </a:r>
            <a:r>
              <a:rPr sz="4800" dirty="0" err="1">
                <a:solidFill>
                  <a:schemeClr val="bg1"/>
                </a:solidFill>
                <a:latin typeface="NikoshBAN"/>
              </a:rPr>
              <a:t>বলে</a:t>
            </a:r>
            <a:r>
              <a:rPr sz="4800" dirty="0">
                <a:solidFill>
                  <a:schemeClr val="bg1"/>
                </a:solidFill>
                <a:latin typeface="NikoshBAN"/>
              </a:rPr>
              <a:t>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0209" y="3352800"/>
            <a:ext cx="8077200" cy="2485292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algn="just"/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যদি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চারটি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রাশি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এরূপ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হয়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যে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,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প্রথম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ও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দ্বিতীয়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রাশির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অনুপাত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তৃতীয়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ও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চতুর্থ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রাশির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অনুপাতের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সমান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হয়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,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তবে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ঐ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চারটি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রাশি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নিয়ে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সমানুপাত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উৎপন্ন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হয়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286000"/>
            <a:ext cx="3402037" cy="768350"/>
          </a:xfrm>
          <a:prstGeom prst="rect">
            <a:avLst/>
          </a:prstGeom>
          <a:gradFill>
            <a:gsLst>
              <a:gs pos="50000">
                <a:srgbClr val="8090B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sz="4400" dirty="0" err="1">
                <a:solidFill>
                  <a:schemeClr val="accent4"/>
                </a:solidFill>
                <a:latin typeface="NikoshBAN"/>
              </a:rPr>
              <a:t>উত্তরঃ</a:t>
            </a:r>
            <a:endParaRPr sz="4400" dirty="0">
              <a:solidFill>
                <a:schemeClr val="accent4"/>
              </a:solidFill>
              <a:latin typeface="NikoshB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CC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1"/>
            <a:ext cx="7086600" cy="706437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sz="4000" dirty="0" err="1">
                <a:solidFill>
                  <a:srgbClr val="000000"/>
                </a:solidFill>
                <a:latin typeface="NikoshBAN"/>
              </a:rPr>
              <a:t>নিচের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NikoshBAN"/>
              </a:rPr>
              <a:t>সমস্যাটি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NikoshBAN"/>
              </a:rPr>
              <a:t>সমাধান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NikoshBAN"/>
              </a:rPr>
              <a:t>কর</a:t>
            </a:r>
            <a:endParaRPr sz="4000" dirty="0">
              <a:solidFill>
                <a:srgbClr val="000000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276600"/>
            <a:ext cx="7772400" cy="2659966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 w="25400">
            <a:solidFill>
              <a:srgbClr val="000000"/>
            </a:solidFill>
          </a:ln>
        </p:spPr>
        <p:txBody>
          <a:bodyPr wrap="square" anchor="t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sz="3200" dirty="0" err="1">
                <a:solidFill>
                  <a:schemeClr val="bg1"/>
                </a:solidFill>
                <a:latin typeface="NikoshBAN"/>
              </a:rPr>
              <a:t>পিতা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ও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পুত্রের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বর্তমান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NikoshBAN"/>
              </a:rPr>
              <a:t>বয়সের</a:t>
            </a:r>
            <a:r>
              <a:rPr sz="3200" dirty="0">
                <a:solidFill>
                  <a:schemeClr val="bg1"/>
                </a:solidFill>
                <a:latin typeface="NikoshBAN"/>
              </a:rPr>
              <a:t> অনুপাত </a:t>
            </a:r>
            <a:r>
              <a:rPr sz="3200" dirty="0">
                <a:solidFill>
                  <a:schemeClr val="bg1"/>
                </a:solidFill>
                <a:latin typeface="Times New Roman"/>
              </a:rPr>
              <a:t>7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: 2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এবং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5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বছর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পরে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তাদের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বয়সের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অনুপাত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8 : 3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হবে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।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তাদের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বর্তমান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বয়স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কত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CC66FF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0250" y="2250832"/>
            <a:ext cx="8191500" cy="3348110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</p:spPr>
        <p:txBody>
          <a:bodyPr wrap="square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sz="3200" dirty="0" err="1">
                <a:solidFill>
                  <a:srgbClr val="000000"/>
                </a:solidFill>
                <a:latin typeface="NikoshBAN"/>
              </a:rPr>
              <a:t>পিতা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ও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পুত্রের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বর্তমান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বয়সের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সমষ্টি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70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বছর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।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তাদের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বয়সের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অনুপাত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বছর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7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পূর্বে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ছিল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5 : 2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.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বছর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পরে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তাদের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বয়সের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অনুপাত কত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হবে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54359B-50FE-488C-B8A1-F593BA860846}"/>
              </a:ext>
            </a:extLst>
          </p:cNvPr>
          <p:cNvSpPr/>
          <p:nvPr/>
        </p:nvSpPr>
        <p:spPr>
          <a:xfrm>
            <a:off x="5159546" y="533624"/>
            <a:ext cx="2323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54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/>
              </a:rPr>
              <a:t>দলীয়</a:t>
            </a:r>
            <a:r>
              <a:rPr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sz="54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/>
              </a:rPr>
              <a:t>কাজ</a:t>
            </a:r>
            <a:endParaRPr lang="en-US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CC66FF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5926" y="1064456"/>
            <a:ext cx="3048000" cy="1106487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6600" u="sng" dirty="0" err="1">
                <a:solidFill>
                  <a:schemeClr val="bg1"/>
                </a:solidFill>
                <a:latin typeface="NikoshBAN"/>
              </a:rPr>
              <a:t>মূল্যায়ন</a:t>
            </a:r>
            <a:endParaRPr sz="6600" u="sng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548" y="2426530"/>
            <a:ext cx="8519453" cy="768350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sz="3200" dirty="0">
                <a:solidFill>
                  <a:srgbClr val="FF0000"/>
                </a:solidFill>
                <a:latin typeface="NikoshBAN"/>
              </a:rPr>
              <a:t>অনুপাত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কাকে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বলে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5394" y="3166746"/>
            <a:ext cx="8542606" cy="997292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sz="3200" dirty="0" err="1">
                <a:solidFill>
                  <a:srgbClr val="FF0000"/>
                </a:solidFill>
                <a:latin typeface="NikoshBAN"/>
              </a:rPr>
              <a:t>ভিন্ন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জাতীয়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এককের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অনুপাত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হতে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পারে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কী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4920" y="4157271"/>
            <a:ext cx="8533080" cy="768350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sz="3200" dirty="0">
                <a:solidFill>
                  <a:srgbClr val="FF0000"/>
                </a:solidFill>
                <a:latin typeface="NikoshBAN"/>
              </a:rPr>
              <a:t>সমানুপাত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কাকে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বলে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5394" y="4927209"/>
            <a:ext cx="8542606" cy="699869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sz="3200" dirty="0" err="1">
                <a:solidFill>
                  <a:srgbClr val="FF0000"/>
                </a:solidFill>
                <a:latin typeface="NikoshBAN"/>
              </a:rPr>
              <a:t>সমানুপাতের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একক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কেমন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হওয়া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NikoshBAN"/>
              </a:rPr>
              <a:t>উচিত</a:t>
            </a:r>
            <a:r>
              <a:rPr sz="3200" dirty="0">
                <a:solidFill>
                  <a:srgbClr val="FF0000"/>
                </a:solidFill>
                <a:latin typeface="NikoshBAN"/>
              </a:rPr>
              <a:t> 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85800"/>
            <a:ext cx="6126480" cy="1200150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00206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7200" u="sng" dirty="0" err="1">
                <a:solidFill>
                  <a:schemeClr val="bg1"/>
                </a:solidFill>
                <a:latin typeface="NikoshBAN"/>
              </a:rPr>
              <a:t>বাড়ীর</a:t>
            </a:r>
            <a:r>
              <a:rPr sz="7200" u="sng" dirty="0">
                <a:solidFill>
                  <a:schemeClr val="bg1"/>
                </a:solidFill>
                <a:latin typeface="NikoshBAN"/>
              </a:rPr>
              <a:t> </a:t>
            </a:r>
            <a:r>
              <a:rPr sz="7200" u="sng" dirty="0" err="1">
                <a:solidFill>
                  <a:schemeClr val="bg1"/>
                </a:solidFill>
                <a:latin typeface="NikoshBAN"/>
              </a:rPr>
              <a:t>কাজ</a:t>
            </a:r>
            <a:endParaRPr sz="7200" u="sng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743201"/>
            <a:ext cx="8458200" cy="28979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anchor="t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sz="4000" dirty="0" err="1">
                <a:solidFill>
                  <a:schemeClr val="accent3"/>
                </a:solidFill>
                <a:latin typeface="NikoshBAN"/>
              </a:rPr>
              <a:t>একটি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বৃত্তক্ষেত্রের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 </a:t>
            </a:r>
            <a:r>
              <a:rPr sz="4000" dirty="0" err="1">
                <a:solidFill>
                  <a:schemeClr val="accent3"/>
                </a:solidFill>
                <a:latin typeface="Times New Roman"/>
              </a:rPr>
              <a:t>ক্ষেত্রফল</a:t>
            </a:r>
            <a:r>
              <a:rPr sz="4000" dirty="0">
                <a:solidFill>
                  <a:schemeClr val="accent3"/>
                </a:solidFill>
                <a:latin typeface="Times New Rom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একটি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বর্গক্ষেত্রের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ক্ষেত্রফলের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সমান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হলে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,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পরিসীমার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অনুপাত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নির্ণয়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accent3"/>
                </a:solidFill>
                <a:latin typeface="NikoshBAN"/>
              </a:rPr>
              <a:t>কর</a:t>
            </a:r>
            <a:r>
              <a:rPr sz="4000" dirty="0">
                <a:solidFill>
                  <a:schemeClr val="accent3"/>
                </a:solidFill>
                <a:latin typeface="NikoshBAN"/>
              </a:rPr>
              <a:t>।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E408A9-F5F0-42F2-9366-711E24147269}"/>
              </a:ext>
            </a:extLst>
          </p:cNvPr>
          <p:cNvSpPr/>
          <p:nvPr/>
        </p:nvSpPr>
        <p:spPr>
          <a:xfrm rot="19495836">
            <a:off x="297228" y="1650803"/>
            <a:ext cx="510267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sz="16600" b="1" dirty="0" err="1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ধন্যবাদ</a:t>
            </a:r>
            <a:endParaRPr lang="en-US" sz="16600" b="1" dirty="0">
              <a:ln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CFC220-B0AF-4571-B37C-76EF81ADE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11" y="0"/>
            <a:ext cx="46463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33CCFF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319464"/>
            <a:ext cx="5036234" cy="3538537"/>
          </a:xfrm>
          <a:prstGeom prst="rect">
            <a:avLst/>
          </a:prstGeom>
          <a:solidFill>
            <a:srgbClr val="CC66FF"/>
          </a:solidFill>
          <a:ln>
            <a:solidFill>
              <a:srgbClr val="4E3B30"/>
            </a:solidFill>
          </a:ln>
        </p:spPr>
        <p:txBody>
          <a:bodyPr wrap="square" anchor="t"/>
          <a:lstStyle/>
          <a:p>
            <a:pPr algn="ctr"/>
            <a:r>
              <a:rPr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শিক্ষক পরিচিতি </a:t>
            </a:r>
          </a:p>
          <a:p>
            <a:r>
              <a:rPr sz="4400" b="1" dirty="0">
                <a:solidFill>
                  <a:srgbClr val="4E3B30"/>
                </a:solidFill>
                <a:latin typeface="NikoshBAN"/>
              </a:rPr>
              <a:t> </a:t>
            </a:r>
            <a:r>
              <a:rPr sz="4400" b="1" dirty="0">
                <a:solidFill>
                  <a:srgbClr val="FFFF00"/>
                </a:solidFill>
                <a:latin typeface="NikoshBAN"/>
              </a:rPr>
              <a:t>মোঃ</a:t>
            </a:r>
            <a:r>
              <a:rPr lang="en-US" sz="4400" b="1" dirty="0">
                <a:solidFill>
                  <a:srgbClr val="FFFF00"/>
                </a:solidFill>
                <a:latin typeface="NikoshBAN"/>
              </a:rPr>
              <a:t>বাহার উল্লাহ</a:t>
            </a:r>
            <a:endParaRPr sz="4400" b="1" dirty="0">
              <a:solidFill>
                <a:srgbClr val="FFFF00"/>
              </a:solidFill>
              <a:latin typeface="NikoshBAN"/>
            </a:endParaRPr>
          </a:p>
          <a:p>
            <a:r>
              <a:rPr sz="4400" b="1" dirty="0">
                <a:solidFill>
                  <a:srgbClr val="FFFF00"/>
                </a:solidFill>
                <a:latin typeface="NikoshBAN"/>
              </a:rPr>
              <a:t>সহকারি শিক্ষক</a:t>
            </a:r>
          </a:p>
          <a:p>
            <a:r>
              <a:rPr lang="en-US" sz="4400" b="1" dirty="0">
                <a:solidFill>
                  <a:srgbClr val="FFFF00"/>
                </a:solidFill>
                <a:latin typeface="NikoshBAN"/>
              </a:rPr>
              <a:t>ছমিরমুন্সির হাট দাখিল </a:t>
            </a:r>
            <a:r>
              <a:rPr lang="en-US" sz="4400" b="1" dirty="0" err="1">
                <a:solidFill>
                  <a:srgbClr val="FFFF00"/>
                </a:solidFill>
                <a:latin typeface="NikoshBAN"/>
              </a:rPr>
              <a:t>মাদ্রাসা</a:t>
            </a:r>
            <a:r>
              <a:rPr sz="4400" b="1" dirty="0">
                <a:solidFill>
                  <a:srgbClr val="FFFF00"/>
                </a:solidFill>
                <a:latin typeface="NikoshBAN"/>
              </a:rPr>
              <a:t>।</a:t>
            </a:r>
            <a:endParaRPr sz="44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0234" y="3305908"/>
            <a:ext cx="4107766" cy="3552092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</a:ln>
        </p:spPr>
        <p:txBody>
          <a:bodyPr wrap="square" anchor="t"/>
          <a:lstStyle/>
          <a:p>
            <a:r>
              <a:rPr sz="3600" b="1" dirty="0">
                <a:solidFill>
                  <a:srgbClr val="C6823D"/>
                </a:solidFill>
                <a:latin typeface="NikoshBAN"/>
              </a:rPr>
              <a:t>   </a:t>
            </a:r>
            <a:r>
              <a:rPr sz="6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পাঠ পরিচিতি </a:t>
            </a:r>
          </a:p>
          <a:p>
            <a:r>
              <a:rPr sz="2800" b="1" dirty="0">
                <a:solidFill>
                  <a:srgbClr val="0070C0"/>
                </a:solidFill>
                <a:latin typeface="NikoshBAN"/>
              </a:rPr>
              <a:t>বিষয়ঃ গণিত </a:t>
            </a:r>
          </a:p>
          <a:p>
            <a:r>
              <a:rPr sz="2800" b="1" dirty="0">
                <a:solidFill>
                  <a:srgbClr val="0070C0"/>
                </a:solidFill>
                <a:latin typeface="NikoshBAN"/>
              </a:rPr>
              <a:t>অধ্যায়ঃ একাদশ</a:t>
            </a:r>
          </a:p>
          <a:p>
            <a:r>
              <a:rPr sz="2800" b="1" dirty="0">
                <a:solidFill>
                  <a:srgbClr val="0070C0"/>
                </a:solidFill>
                <a:latin typeface="NikoshBAN"/>
              </a:rPr>
              <a:t>সাধারণ পাঠঃ বীজগনিতীয় অনুপাত ও সমানুপাত</a:t>
            </a:r>
          </a:p>
          <a:p>
            <a:r>
              <a:rPr sz="2800" b="1" dirty="0">
                <a:solidFill>
                  <a:srgbClr val="0070C0"/>
                </a:solidFill>
                <a:latin typeface="NikoshBAN"/>
              </a:rPr>
              <a:t>শ্রেণিঃ  নবম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DEFD2A-3202-4390-82DF-CA5579C52A13}"/>
              </a:ext>
            </a:extLst>
          </p:cNvPr>
          <p:cNvSpPr/>
          <p:nvPr/>
        </p:nvSpPr>
        <p:spPr>
          <a:xfrm>
            <a:off x="4609413" y="336677"/>
            <a:ext cx="605858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sz="13800" b="1" dirty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পরিচিতি</a:t>
            </a:r>
            <a:endParaRPr lang="en-US" sz="13800" b="1" dirty="0">
              <a:ln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13" y="234825"/>
            <a:ext cx="2857500" cy="28575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7A925C-0BED-4CA9-9E09-0F95C1CC3CA2}"/>
              </a:ext>
            </a:extLst>
          </p:cNvPr>
          <p:cNvSpPr/>
          <p:nvPr/>
        </p:nvSpPr>
        <p:spPr>
          <a:xfrm>
            <a:off x="1433467" y="8206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8000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শিখনফল</a:t>
            </a:r>
            <a:endParaRPr lang="en-US" sz="800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A6124B-E446-404C-AFED-7AAB0C5BCC37}"/>
              </a:ext>
            </a:extLst>
          </p:cNvPr>
          <p:cNvSpPr txBox="1"/>
          <p:nvPr/>
        </p:nvSpPr>
        <p:spPr>
          <a:xfrm>
            <a:off x="2151057" y="1668066"/>
            <a:ext cx="8342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 বীজগণিতীয়  অনুপাত ব্যাখ্যা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বীজগণিতীয়  সমানুপাত ব্যাখ্যা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বাস্তব সমস্যা</a:t>
            </a:r>
            <a:r>
              <a:rPr lang="as-IN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 </a:t>
            </a:r>
            <a:r>
              <a:rPr lang="en-US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সমাধানে অনুপাত ও </a:t>
            </a:r>
            <a:r>
              <a:rPr lang="as-IN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 </a:t>
            </a:r>
            <a:r>
              <a:rPr lang="en-US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সমানুপাত ব্যবহার</a:t>
            </a:r>
            <a:r>
              <a:rPr lang="as-IN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 </a:t>
            </a:r>
            <a:r>
              <a:rPr lang="en-US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করতে পারবে</a:t>
            </a:r>
            <a:r>
              <a:rPr lang="en-US" sz="3200" dirty="0">
                <a:solidFill>
                  <a:srgbClr val="000000"/>
                </a:solidFill>
                <a:latin typeface="NikoshBAN"/>
              </a:rPr>
              <a:t>।</a:t>
            </a:r>
            <a:endParaRPr lang="as-IN" sz="3200" dirty="0">
              <a:solidFill>
                <a:srgbClr val="000000"/>
              </a:solidFill>
              <a:latin typeface="NikoshB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6682" y="3888570"/>
            <a:ext cx="2807970" cy="83026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txBody>
          <a:bodyPr wrap="square" anchor="t"/>
          <a:lstStyle/>
          <a:p>
            <a:pPr algn="ctr"/>
            <a:r>
              <a:rPr sz="4400" dirty="0">
                <a:solidFill>
                  <a:srgbClr val="000000"/>
                </a:solidFill>
                <a:latin typeface="NikoshBAN"/>
              </a:rPr>
              <a:t>ফুট বল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9804" y="2831636"/>
            <a:ext cx="2868197" cy="70643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</a:ln>
        </p:spPr>
        <p:txBody>
          <a:bodyPr wrap="square" anchor="t"/>
          <a:lstStyle/>
          <a:p>
            <a:r>
              <a:rPr sz="4000" dirty="0">
                <a:solidFill>
                  <a:srgbClr val="000000"/>
                </a:solidFill>
                <a:latin typeface="NikoshBAN"/>
              </a:rPr>
              <a:t>ক্রিকেট বল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729675"/>
            <a:ext cx="4207412" cy="768350"/>
          </a:xfrm>
          <a:prstGeom prst="rect">
            <a:avLst/>
          </a:prstGeom>
          <a:solidFill>
            <a:schemeClr val="accent5"/>
          </a:solidFill>
          <a:ln w="9525">
            <a:solidFill>
              <a:srgbClr val="F0A22E"/>
            </a:solidFill>
          </a:ln>
        </p:spPr>
        <p:txBody>
          <a:bodyPr wrap="square" anchor="t"/>
          <a:lstStyle/>
          <a:p>
            <a:r>
              <a:rPr sz="4000" dirty="0">
                <a:solidFill>
                  <a:srgbClr val="000000"/>
                </a:solidFill>
                <a:latin typeface="NikoshBAN"/>
              </a:rPr>
              <a:t>ব্যাসার্ধ ১২ সেমি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1588" y="3795788"/>
            <a:ext cx="3826412" cy="706437"/>
          </a:xfrm>
          <a:prstGeom prst="rect">
            <a:avLst/>
          </a:prstGeom>
          <a:solidFill>
            <a:srgbClr val="0070C0"/>
          </a:solidFill>
          <a:ln w="9525">
            <a:solidFill>
              <a:srgbClr val="F0A22E"/>
            </a:solidFill>
          </a:ln>
        </p:spPr>
        <p:txBody>
          <a:bodyPr wrap="square" anchor="t"/>
          <a:lstStyle/>
          <a:p>
            <a:r>
              <a:rPr sz="4000" dirty="0">
                <a:solidFill>
                  <a:srgbClr val="000000"/>
                </a:solidFill>
                <a:latin typeface="NikoshBAN"/>
              </a:rPr>
              <a:t>ব্যাসার্ধ ৩ সেমি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562600"/>
            <a:ext cx="9144000" cy="584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anchor="t"/>
          <a:lstStyle/>
          <a:p>
            <a:r>
              <a:rPr sz="3200" dirty="0">
                <a:solidFill>
                  <a:srgbClr val="000000"/>
                </a:solidFill>
                <a:latin typeface="NikoshBAN"/>
              </a:rPr>
              <a:t>ফুটবলের ব্যাসার্ধ, ক্রিকেট বলের ব্যাসার্ধের  কত গুণ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3612FD-7E98-4499-A998-444A1C351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24000" y="-1"/>
            <a:ext cx="6246055" cy="378420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7E2B206-99E6-45C0-AEA2-80524BC81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318696" y="0"/>
            <a:ext cx="2349304" cy="2349304"/>
          </a:xfrm>
          <a:prstGeom prst="rect">
            <a:avLst/>
          </a:prstGeom>
          <a:ln>
            <a:solidFill>
              <a:srgbClr val="CC66FF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E67DD8-6570-4018-AE70-E9F1FCEFD748}"/>
              </a:ext>
            </a:extLst>
          </p:cNvPr>
          <p:cNvSpPr txBox="1"/>
          <p:nvPr/>
        </p:nvSpPr>
        <p:spPr>
          <a:xfrm>
            <a:off x="-723314" y="8152228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pngimg.com/download/7666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rgbClr val="CC66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524000" y="0"/>
            <a:ext cx="3277772" cy="1899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730240" y="0"/>
            <a:ext cx="3207434" cy="1913206"/>
          </a:xfrm>
          <a:prstGeom prst="rect">
            <a:avLst/>
          </a:prstGeom>
          <a:ln w="63500">
            <a:solidFill>
              <a:srgbClr val="00FFFF"/>
            </a:solidFill>
          </a:ln>
        </p:spPr>
      </p:pic>
      <p:sp>
        <p:nvSpPr>
          <p:cNvPr id="4" name="Arrow: Right 3"/>
          <p:cNvSpPr/>
          <p:nvPr/>
        </p:nvSpPr>
        <p:spPr>
          <a:xfrm>
            <a:off x="1810043" y="2378930"/>
            <a:ext cx="1066800" cy="333375"/>
          </a:xfrm>
          <a:prstGeom prst="rightArrow">
            <a:avLst/>
          </a:prstGeom>
          <a:solidFill>
            <a:srgbClr val="00B0F0"/>
          </a:solidFill>
          <a:ln w="25400">
            <a:solidFill>
              <a:srgbClr val="785117"/>
            </a:solidFill>
          </a:ln>
        </p:spPr>
        <p:txBody>
          <a:bodyPr wrap="square" anchor="ctr"/>
          <a:lstStyle/>
          <a:p>
            <a:pPr algn="ctr"/>
            <a:endParaRPr/>
          </a:p>
        </p:txBody>
      </p:sp>
      <p:sp>
        <p:nvSpPr>
          <p:cNvPr id="5" name="Arrow: Right 4"/>
          <p:cNvSpPr/>
          <p:nvPr/>
        </p:nvSpPr>
        <p:spPr>
          <a:xfrm>
            <a:off x="5916344" y="2566281"/>
            <a:ext cx="1543050" cy="422275"/>
          </a:xfrm>
          <a:prstGeom prst="rightArrow">
            <a:avLst/>
          </a:prstGeom>
          <a:solidFill>
            <a:srgbClr val="00B0F0"/>
          </a:solidFill>
          <a:ln w="25400">
            <a:solidFill>
              <a:srgbClr val="785117"/>
            </a:solidFill>
          </a:ln>
        </p:spPr>
        <p:txBody>
          <a:bodyPr wrap="square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148087" y="1872615"/>
            <a:ext cx="752475" cy="1568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t"/>
          <a:lstStyle/>
          <a:p>
            <a:endParaRPr sz="9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8207" y="2199835"/>
            <a:ext cx="752475" cy="15684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anchor="t"/>
          <a:lstStyle/>
          <a:p>
            <a:pPr algn="ctr"/>
            <a:r>
              <a:rPr sz="6000" dirty="0">
                <a:solidFill>
                  <a:srgbClr val="000000"/>
                </a:solidFill>
                <a:latin typeface="Times New Roman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5636" y="1850560"/>
            <a:ext cx="1655298" cy="5842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r>
              <a:rPr sz="3200" dirty="0">
                <a:solidFill>
                  <a:srgbClr val="000000"/>
                </a:solidFill>
                <a:latin typeface="NikoshBAN"/>
              </a:rPr>
              <a:t>ব্যাসার্ধ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1141" y="1988599"/>
            <a:ext cx="1569427" cy="5842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r>
              <a:rPr sz="3200" dirty="0">
                <a:solidFill>
                  <a:srgbClr val="000000"/>
                </a:solidFill>
                <a:latin typeface="NikoshBAN"/>
              </a:rPr>
              <a:t>ব্যাসার্ধ</a:t>
            </a:r>
          </a:p>
        </p:txBody>
      </p:sp>
      <p:sp>
        <p:nvSpPr>
          <p:cNvPr id="10" name="Speech Bubble: Oval 9"/>
          <p:cNvSpPr/>
          <p:nvPr/>
        </p:nvSpPr>
        <p:spPr>
          <a:xfrm>
            <a:off x="1524001" y="4937761"/>
            <a:ext cx="2968283" cy="1814732"/>
          </a:xfrm>
          <a:prstGeom prst="wedgeEllipseCallout">
            <a:avLst>
              <a:gd name="adj1" fmla="val 11131"/>
              <a:gd name="adj2" fmla="val -164746"/>
            </a:avLst>
          </a:prstGeom>
          <a:solidFill>
            <a:srgbClr val="FFFF00"/>
          </a:solidFill>
          <a:ln w="25400">
            <a:solidFill>
              <a:srgbClr val="785117"/>
            </a:solidFill>
          </a:ln>
        </p:spPr>
        <p:txBody>
          <a:bodyPr wrap="square" anchor="ctr"/>
          <a:lstStyle/>
          <a:p>
            <a:pPr algn="ctr"/>
            <a:r>
              <a:rPr sz="2800" dirty="0">
                <a:solidFill>
                  <a:srgbClr val="0070C0"/>
                </a:solidFill>
                <a:latin typeface="NikoshBAN"/>
              </a:rPr>
              <a:t>বীজগণিতীয় </a:t>
            </a:r>
            <a:r>
              <a:rPr sz="2800" dirty="0" err="1">
                <a:solidFill>
                  <a:srgbClr val="0070C0"/>
                </a:solidFill>
                <a:latin typeface="NikoshBAN"/>
              </a:rPr>
              <a:t>প্রতীক</a:t>
            </a:r>
            <a:r>
              <a:rPr sz="2800" dirty="0">
                <a:solidFill>
                  <a:srgbClr val="0070C0"/>
                </a:solidFill>
                <a:latin typeface="NikoshBAN"/>
              </a:rPr>
              <a:t> </a:t>
            </a:r>
          </a:p>
        </p:txBody>
      </p:sp>
      <p:sp>
        <p:nvSpPr>
          <p:cNvPr id="11" name="Speech Bubble: Oval 10"/>
          <p:cNvSpPr/>
          <p:nvPr/>
        </p:nvSpPr>
        <p:spPr>
          <a:xfrm>
            <a:off x="5828715" y="5192712"/>
            <a:ext cx="3282755" cy="1264359"/>
          </a:xfrm>
          <a:prstGeom prst="wedgeEllipseCallout">
            <a:avLst>
              <a:gd name="adj1" fmla="val 9501"/>
              <a:gd name="adj2" fmla="val -185394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785117"/>
            </a:solidFill>
          </a:ln>
        </p:spPr>
        <p:txBody>
          <a:bodyPr wrap="square" anchor="ctr"/>
          <a:lstStyle/>
          <a:p>
            <a:pPr algn="ctr"/>
            <a:r>
              <a:rPr sz="2800" dirty="0">
                <a:solidFill>
                  <a:srgbClr val="FF0000"/>
                </a:solidFill>
                <a:latin typeface="NikoshBAN"/>
              </a:rPr>
              <a:t>বীজগণিতীয় </a:t>
            </a:r>
            <a:r>
              <a:rPr sz="2800" dirty="0" err="1">
                <a:solidFill>
                  <a:srgbClr val="FF0000"/>
                </a:solidFill>
                <a:latin typeface="NikoshBAN"/>
              </a:rPr>
              <a:t>প্রতীক</a:t>
            </a:r>
            <a:r>
              <a:rPr sz="2800" dirty="0">
                <a:solidFill>
                  <a:srgbClr val="FF0000"/>
                </a:solidFill>
                <a:latin typeface="NikoshBAN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7508406-615B-43A5-B0EE-719F08D2A4E5}"/>
              </a:ext>
            </a:extLst>
          </p:cNvPr>
          <p:cNvSpPr txBox="1"/>
          <p:nvPr/>
        </p:nvSpPr>
        <p:spPr>
          <a:xfrm>
            <a:off x="3022211" y="1946590"/>
            <a:ext cx="1118381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latin typeface="Times New Roman"/>
              </a:rPr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BFF53B8-0B62-4F9E-A0B0-8E42C01A0180}"/>
              </a:ext>
            </a:extLst>
          </p:cNvPr>
          <p:cNvSpPr/>
          <p:nvPr/>
        </p:nvSpPr>
        <p:spPr>
          <a:xfrm>
            <a:off x="71125" y="0"/>
            <a:ext cx="1214948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199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আজকের পাঠ </a:t>
            </a:r>
            <a:endParaRPr lang="en-US" sz="199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4451B2-902B-404B-B5CC-3FF7734DF428}"/>
              </a:ext>
            </a:extLst>
          </p:cNvPr>
          <p:cNvSpPr/>
          <p:nvPr/>
        </p:nvSpPr>
        <p:spPr>
          <a:xfrm>
            <a:off x="1" y="3726990"/>
            <a:ext cx="121455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80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বীজগনিতীয় অনুপাত  ও   সমানুপাত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770240"/>
            <a:ext cx="4648200" cy="8302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anchor="t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/>
              </a:rPr>
              <a:t>চাউল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( ৮০০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কেজি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2438" y="3905935"/>
            <a:ext cx="3798277" cy="70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t"/>
          <a:lstStyle/>
          <a:p>
            <a:r>
              <a:rPr lang="en-US" sz="4000" dirty="0" err="1">
                <a:solidFill>
                  <a:schemeClr val="bg1"/>
                </a:solidFill>
                <a:latin typeface="NikoshBAN"/>
              </a:rPr>
              <a:t>ভূট্টা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(</a:t>
            </a:r>
            <a:r>
              <a:rPr lang="en-US" sz="4000" dirty="0">
                <a:solidFill>
                  <a:schemeClr val="bg1"/>
                </a:solidFill>
                <a:latin typeface="NikoshBAN"/>
              </a:rPr>
              <a:t>৮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০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কেজি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)</a:t>
            </a:r>
            <a:r>
              <a:rPr sz="4000" dirty="0">
                <a:solidFill>
                  <a:srgbClr val="000000"/>
                </a:solidFill>
                <a:latin typeface="NikoshB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0847" y="4985825"/>
            <a:ext cx="7940040" cy="830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anchor="t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/>
              </a:rPr>
              <a:t>চাউল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ও </a:t>
            </a:r>
            <a:r>
              <a:rPr lang="en-US" sz="4000" dirty="0" err="1">
                <a:solidFill>
                  <a:schemeClr val="bg1"/>
                </a:solidFill>
                <a:latin typeface="NikoshBAN"/>
              </a:rPr>
              <a:t>ভূট্টার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অনুপাত কত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722728-F0AE-461C-8F02-59CE8CE85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24001" y="0"/>
            <a:ext cx="5078437" cy="3651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FA3765-5FA2-48BA-A8F1-2CC949576EA6}"/>
              </a:ext>
            </a:extLst>
          </p:cNvPr>
          <p:cNvSpPr txBox="1"/>
          <p:nvPr/>
        </p:nvSpPr>
        <p:spPr>
          <a:xfrm>
            <a:off x="4257675" y="8343314"/>
            <a:ext cx="7334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freefoodphotos.com/imagelibrary/bread/slides/basmati_ric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F77953-3447-4A71-ABCD-FE228CD647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565158" y="0"/>
            <a:ext cx="4102842" cy="3643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4898" y="3307080"/>
            <a:ext cx="3276600" cy="646112"/>
          </a:xfrm>
          <a:prstGeom prst="rect">
            <a:avLst/>
          </a:prstGeom>
          <a:gradFill>
            <a:gsLst>
              <a:gs pos="79000">
                <a:srgbClr val="C1B325"/>
              </a:gs>
              <a:gs pos="0">
                <a:srgbClr val="FFFF00"/>
              </a:gs>
              <a:gs pos="50000">
                <a:srgbClr val="836649"/>
              </a:gs>
              <a:gs pos="100000">
                <a:srgbClr val="C3986D"/>
              </a:gs>
            </a:gsLst>
            <a:lin ang="2700000" scaled="1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/>
              </a:rPr>
              <a:t>১০ </a:t>
            </a:r>
            <a:r>
              <a:rPr lang="en-US" sz="4000" dirty="0" err="1">
                <a:solidFill>
                  <a:schemeClr val="bg1"/>
                </a:solidFill>
                <a:latin typeface="NikoshBAN"/>
              </a:rPr>
              <a:t>টি</a:t>
            </a:r>
            <a:r>
              <a:rPr lang="en-US" sz="40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/>
              </a:rPr>
              <a:t>লিচু</a:t>
            </a:r>
            <a:endParaRPr sz="40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023100" y="1"/>
            <a:ext cx="3644900" cy="305268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43800" y="3124200"/>
            <a:ext cx="3011658" cy="830262"/>
          </a:xfrm>
          <a:prstGeom prst="rect">
            <a:avLst/>
          </a:prstGeom>
          <a:gradFill>
            <a:gsLst>
              <a:gs pos="79000">
                <a:srgbClr val="C1B325"/>
              </a:gs>
              <a:gs pos="0">
                <a:srgbClr val="FFFF00"/>
              </a:gs>
              <a:gs pos="50000">
                <a:srgbClr val="836649"/>
              </a:gs>
              <a:gs pos="100000">
                <a:srgbClr val="C3986D"/>
              </a:gs>
            </a:gsLst>
            <a:lin ang="2700000" scaled="1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4000" dirty="0">
                <a:solidFill>
                  <a:schemeClr val="bg1"/>
                </a:solidFill>
                <a:latin typeface="NikoshBAN"/>
              </a:rPr>
              <a:t>৫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টি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কলা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5029201"/>
            <a:ext cx="8458200" cy="1292225"/>
          </a:xfrm>
          <a:prstGeom prst="rect">
            <a:avLst/>
          </a:prstGeom>
          <a:gradFill>
            <a:gsLst>
              <a:gs pos="79000">
                <a:srgbClr val="C1B325"/>
              </a:gs>
              <a:gs pos="0">
                <a:srgbClr val="FFFF00"/>
              </a:gs>
              <a:gs pos="50000">
                <a:srgbClr val="836649"/>
              </a:gs>
              <a:gs pos="100000">
                <a:srgbClr val="C3986D"/>
              </a:gs>
            </a:gsLst>
            <a:lin ang="2700000" scaled="1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/>
              </a:rPr>
              <a:t>লিচু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ও </a:t>
            </a:r>
            <a:r>
              <a:rPr sz="4000" dirty="0" err="1">
                <a:solidFill>
                  <a:schemeClr val="bg1"/>
                </a:solidFill>
                <a:latin typeface="NikoshBAN"/>
              </a:rPr>
              <a:t>কলার</a:t>
            </a:r>
            <a:r>
              <a:rPr sz="4000" dirty="0">
                <a:solidFill>
                  <a:schemeClr val="bg1"/>
                </a:solidFill>
                <a:latin typeface="NikoshBAN"/>
              </a:rPr>
              <a:t> অনুপাত কত ?</a:t>
            </a:r>
          </a:p>
          <a:p>
            <a:r>
              <a:rPr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0A4202-8B79-438E-9840-3CCF2E54B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10800000" flipV="1">
            <a:off x="1667828" y="-136566"/>
            <a:ext cx="5306755" cy="3259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7B2131-9A09-4BBB-B25C-7BAD89FB80EB}"/>
              </a:ext>
            </a:extLst>
          </p:cNvPr>
          <p:cNvSpPr txBox="1"/>
          <p:nvPr/>
        </p:nvSpPr>
        <p:spPr>
          <a:xfrm rot="347628" flipV="1">
            <a:off x="1420379" y="6870892"/>
            <a:ext cx="112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allwhitebackground.com/lyche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CC66FF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00325"/>
            <a:ext cx="2133600" cy="768350"/>
          </a:xfrm>
          <a:prstGeom prst="rect">
            <a:avLst/>
          </a:prstGeom>
          <a:gradFill>
            <a:gsLst>
              <a:gs pos="79000">
                <a:srgbClr val="C1B325"/>
              </a:gs>
              <a:gs pos="0">
                <a:srgbClr val="FFFF00"/>
              </a:gs>
              <a:gs pos="50000">
                <a:srgbClr val="836649"/>
              </a:gs>
              <a:gs pos="100000">
                <a:srgbClr val="C3986D"/>
              </a:gs>
            </a:gsLst>
            <a:lin ang="2700000" scaled="1"/>
          </a:gradFill>
          <a:ln>
            <a:noFill/>
          </a:ln>
        </p:spPr>
        <p:txBody>
          <a:bodyPr wrap="square" anchor="t"/>
          <a:lstStyle/>
          <a:p>
            <a:pPr algn="ctr"/>
            <a:r>
              <a:rPr sz="4400" dirty="0" err="1">
                <a:solidFill>
                  <a:schemeClr val="bg1"/>
                </a:solidFill>
                <a:latin typeface="NikoshBAN"/>
              </a:rPr>
              <a:t>উত্তরঃ</a:t>
            </a:r>
            <a:endParaRPr sz="44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2453489"/>
          </a:xfrm>
          <a:prstGeom prst="rect">
            <a:avLst/>
          </a:prstGeom>
          <a:pattFill prst="pct5">
            <a:fgClr>
              <a:srgbClr val="C17529"/>
            </a:fgClr>
            <a:bgClr>
              <a:schemeClr val="bg1"/>
            </a:bgClr>
          </a:pattFill>
          <a:ln>
            <a:noFill/>
          </a:ln>
        </p:spPr>
        <p:txBody>
          <a:bodyPr wrap="square" anchor="t"/>
          <a:lstStyle/>
          <a:p>
            <a:pPr algn="ctr"/>
            <a:r>
              <a:rPr sz="138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অনুপাত </a:t>
            </a:r>
            <a:r>
              <a:rPr sz="13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কাকে</a:t>
            </a:r>
            <a:r>
              <a:rPr sz="138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 </a:t>
            </a:r>
            <a:r>
              <a:rPr sz="13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বলে</a:t>
            </a:r>
            <a:r>
              <a:rPr sz="138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/>
              </a:rPr>
              <a:t>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62400"/>
            <a:ext cx="12192000" cy="2895600"/>
          </a:xfrm>
          <a:prstGeom prst="rect">
            <a:avLst/>
          </a:prstGeom>
          <a:pattFill prst="dotGrid">
            <a:fgClr>
              <a:srgbClr val="F0A22E"/>
            </a:fgClr>
            <a:bgClr>
              <a:schemeClr val="bg1"/>
            </a:bgClr>
          </a:pattFill>
          <a:ln>
            <a:noFill/>
          </a:ln>
        </p:spPr>
        <p:txBody>
          <a:bodyPr wrap="square" anchor="t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sz="4800" dirty="0" err="1">
                <a:solidFill>
                  <a:srgbClr val="7030A0"/>
                </a:solidFill>
                <a:latin typeface="NikoshBAN"/>
              </a:rPr>
              <a:t>একই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এককে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সমজাতীয়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দুইটি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রাশির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পরিমাণের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একটি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অপরটির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কত গুণ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বা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কত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অংশ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তা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একটি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ভগ্নাংশ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দ্বারা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প্রকাশ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করা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যায়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।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এই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ভগ্নাংশটিকে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রাশি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দুইটির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 অনুপাত </a:t>
            </a:r>
            <a:r>
              <a:rPr sz="4800" dirty="0" err="1">
                <a:solidFill>
                  <a:srgbClr val="7030A0"/>
                </a:solidFill>
                <a:latin typeface="NikoshBAN"/>
              </a:rPr>
              <a:t>বলে</a:t>
            </a:r>
            <a:r>
              <a:rPr sz="4800" dirty="0">
                <a:solidFill>
                  <a:srgbClr val="7030A0"/>
                </a:solidFill>
                <a:latin typeface="NikoshBAN"/>
              </a:rPr>
              <a:t>।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</TotalTime>
  <Words>375</Words>
  <Application>Microsoft Office PowerPoint</Application>
  <PresentationFormat>Widescreen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NikoshBAN</vt:lpstr>
      <vt:lpstr>Times New Roman</vt:lpstr>
      <vt:lpstr>Vrinda</vt:lpstr>
      <vt:lpstr>Wingdings</vt:lpstr>
      <vt:lpstr>Wingdings 3</vt:lpstr>
      <vt:lpstr>Organic</vt:lpstr>
      <vt:lpstr>Slice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21</cp:revision>
  <dcterms:modified xsi:type="dcterms:W3CDTF">2022-04-17T08:32:52Z</dcterms:modified>
</cp:coreProperties>
</file>