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59" r:id="rId6"/>
    <p:sldId id="260" r:id="rId7"/>
    <p:sldId id="27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FDEF5-3A99-4254-A012-97E810578E23}" type="datetimeFigureOut">
              <a:rPr lang="en-US" smtClean="0"/>
              <a:t>18-Apr-22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FC0F-84DC-4E62-87E5-E84497DBF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18-Apr-22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C6228-9B28-496F-A109-77C5AFBE75C4}"/>
              </a:ext>
            </a:extLst>
          </p:cNvPr>
          <p:cNvSpPr/>
          <p:nvPr/>
        </p:nvSpPr>
        <p:spPr>
          <a:xfrm>
            <a:off x="381000" y="457200"/>
            <a:ext cx="1150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    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Bismillah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Hirrah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Manir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Rahim</a:t>
            </a:r>
          </a:p>
          <a:p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&gt;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Assalamu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Alaikum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. All my dear students. Hope you are well, safe and healthy with your family and friends by the grace of Almighty God. I am well with your prayers and the mercy of Almighty Allah Al-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Hamdulillah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. I am now going to give class gifts online. You must listen carefully and write if necessary. Let me go into content, I am talking about </a:t>
            </a:r>
            <a:r>
              <a:rPr lang="en-US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ARTICLES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. NOW I would likes to write some example of Article and this is very interesting example .You will enjoy it. so I want to translate it in Bangla for your better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37343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BDFDA8-8783-2F41-8B59-63E0DCF1FA6C}"/>
              </a:ext>
            </a:extLst>
          </p:cNvPr>
          <p:cNvSpPr/>
          <p:nvPr/>
        </p:nvSpPr>
        <p:spPr>
          <a:xfrm>
            <a:off x="2369867" y="927762"/>
            <a:ext cx="932957" cy="593766"/>
          </a:xfrm>
          <a:prstGeom prst="wedgeRoundRectCallout">
            <a:avLst>
              <a:gd name="adj1" fmla="val 41816"/>
              <a:gd name="adj2" fmla="val 10000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48990-70FC-1943-9760-8EFAAFE1D67C}"/>
              </a:ext>
            </a:extLst>
          </p:cNvPr>
          <p:cNvSpPr txBox="1"/>
          <p:nvPr/>
        </p:nvSpPr>
        <p:spPr>
          <a:xfrm>
            <a:off x="3211139" y="1807276"/>
            <a:ext cx="433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A” is use before all words starting with a </a:t>
            </a:r>
            <a:r>
              <a:rPr lang="en-GB" sz="2400" b="1" dirty="0" err="1"/>
              <a:t>consonat</a:t>
            </a:r>
            <a:endParaRPr lang="en-US" sz="2400" b="1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B388027-0460-A545-B48A-6E05B49C8A1C}"/>
              </a:ext>
            </a:extLst>
          </p:cNvPr>
          <p:cNvSpPr/>
          <p:nvPr/>
        </p:nvSpPr>
        <p:spPr>
          <a:xfrm>
            <a:off x="5257800" y="3352800"/>
            <a:ext cx="5029819" cy="1920790"/>
          </a:xfrm>
          <a:prstGeom prst="cloudCallout">
            <a:avLst>
              <a:gd name="adj1" fmla="val -137513"/>
              <a:gd name="adj2" fmla="val 1018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She eats </a:t>
            </a:r>
            <a:r>
              <a:rPr lang="en-GB" sz="3200" b="1" u="sng" dirty="0">
                <a:solidFill>
                  <a:srgbClr val="FFFF00"/>
                </a:solidFill>
              </a:rPr>
              <a:t>a</a:t>
            </a:r>
            <a:r>
              <a:rPr lang="en-GB" sz="3200" b="1" dirty="0">
                <a:solidFill>
                  <a:srgbClr val="FFFF00"/>
                </a:solidFill>
              </a:rPr>
              <a:t> loaf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B86CA6-91C4-DB47-8B1D-90D68D5A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7" y="3429000"/>
            <a:ext cx="3829776" cy="3190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808ABA-0EED-451F-843A-D80071FA9DC0}"/>
              </a:ext>
            </a:extLst>
          </p:cNvPr>
          <p:cNvSpPr/>
          <p:nvPr/>
        </p:nvSpPr>
        <p:spPr>
          <a:xfrm>
            <a:off x="2057400" y="25908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ব্যঞ্জনবর্ণ দিয়ে শুরু হওয়া সমস্ত শব্দের আগে </a:t>
            </a:r>
            <a:r>
              <a:rPr lang="en-US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A” </a:t>
            </a:r>
            <a:r>
              <a:rPr lang="bn-IN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 করা হয়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4.81481E-6 L 1.11022E-1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49E3-4D4A-D746-9020-9EA71639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An” articles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33E61-3F4D-E34E-A0FE-43BD9EB6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An” is used before all </a:t>
            </a:r>
            <a:r>
              <a:rPr lang="en-GB" sz="2800" b="1" dirty="0" err="1">
                <a:solidFill>
                  <a:schemeClr val="tx1"/>
                </a:solidFill>
              </a:rPr>
              <a:t>wonds</a:t>
            </a:r>
            <a:r>
              <a:rPr lang="en-GB" sz="2800" b="1" dirty="0">
                <a:solidFill>
                  <a:schemeClr val="tx1"/>
                </a:solidFill>
              </a:rPr>
              <a:t> starting with a vowel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6CF1FC-50A1-1148-A057-B619BA786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0130" y="2423350"/>
            <a:ext cx="8825658" cy="493712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chemeClr val="tx2">
                    <a:lumMod val="50000"/>
                  </a:schemeClr>
                </a:solidFill>
              </a:rPr>
              <a:t>Exmp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: see an  </a:t>
            </a:r>
            <a:r>
              <a:rPr lang="en-GB" sz="2800" b="1" dirty="0">
                <a:solidFill>
                  <a:schemeClr val="tx2"/>
                </a:solidFill>
              </a:rPr>
              <a:t>elephant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EF086B-BC58-9A47-8B3A-92551B96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03" y="211396"/>
            <a:ext cx="5715000" cy="3714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34B47-F9A3-4B08-9810-FB0DDD42A0DC}"/>
              </a:ext>
            </a:extLst>
          </p:cNvPr>
          <p:cNvSpPr/>
          <p:nvPr/>
        </p:nvSpPr>
        <p:spPr>
          <a:xfrm>
            <a:off x="2667000" y="60960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স্বর দিয়ে শুরু হওয়া সমস্ত বিস্ময়ের আগে 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an” ​​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ব্যবহার করা হয়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489C-5982-B14F-9180-F7F2DD8C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tx1"/>
                </a:solidFill>
              </a:rPr>
              <a:t>Individual work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F649F1-C075-0647-9FD6-92732727D0B3}"/>
              </a:ext>
            </a:extLst>
          </p:cNvPr>
          <p:cNvSpPr/>
          <p:nvPr/>
        </p:nvSpPr>
        <p:spPr>
          <a:xfrm>
            <a:off x="6019801" y="4713020"/>
            <a:ext cx="5624910" cy="16328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Write three sentence using(a) particular articles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3AD0D5B-047C-7648-9B2F-2E681E82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09" y="1255938"/>
            <a:ext cx="4351024" cy="32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485F-7854-AC49-9802-319CA7A7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>
                <a:solidFill>
                  <a:srgbClr val="FFFF00"/>
                </a:solidFill>
              </a:rPr>
              <a:t>Group work</a:t>
            </a:r>
            <a:r>
              <a:rPr lang="en-GB"/>
              <a:t>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C7D6-AC62-7F42-A68B-0B7898EC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1" y="3819557"/>
            <a:ext cx="6552900" cy="2283824"/>
          </a:xfrm>
        </p:spPr>
        <p:txBody>
          <a:bodyPr/>
          <a:lstStyle/>
          <a:p>
            <a:r>
              <a:rPr lang="en-GB" b="1" i="1" dirty="0">
                <a:solidFill>
                  <a:schemeClr val="accent5">
                    <a:lumMod val="50000"/>
                  </a:schemeClr>
                </a:solidFill>
              </a:rPr>
              <a:t>Discuss articles in groups and </a:t>
            </a:r>
            <a:r>
              <a:rPr lang="en-GB" b="1" i="1" dirty="0" err="1">
                <a:solidFill>
                  <a:schemeClr val="accent5">
                    <a:lumMod val="50000"/>
                  </a:schemeClr>
                </a:solidFill>
              </a:rPr>
              <a:t>indentify</a:t>
            </a:r>
            <a:r>
              <a:rPr lang="en-GB" b="1" i="1" dirty="0">
                <a:solidFill>
                  <a:schemeClr val="accent5">
                    <a:lumMod val="50000"/>
                  </a:schemeClr>
                </a:solidFill>
              </a:rPr>
              <a:t> different kinds of articles 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72B1B1-9D7A-084E-B924-4E32DB88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3" y="553844"/>
            <a:ext cx="5121698" cy="32657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D5FF61-608E-4123-914F-28F0139827B5}"/>
              </a:ext>
            </a:extLst>
          </p:cNvPr>
          <p:cNvSpPr/>
          <p:nvPr/>
        </p:nvSpPr>
        <p:spPr>
          <a:xfrm>
            <a:off x="4495800" y="5715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গ্রুপে নিবন্ধগুলি নিয়ে আলোচনা করুন এবং বিভিন্ন ধরণের নিবন্ধ চিহ্নিত করুন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5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8571-E28A-364C-9D9E-44E1E4F2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789"/>
            <a:ext cx="4351025" cy="2283824"/>
          </a:xfrm>
        </p:spPr>
        <p:txBody>
          <a:bodyPr/>
          <a:lstStyle/>
          <a:p>
            <a:r>
              <a:rPr lang="en-GB" sz="4800" b="1" dirty="0">
                <a:solidFill>
                  <a:schemeClr val="tx1"/>
                </a:solidFill>
              </a:rPr>
              <a:t>Home work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9BA0-5519-4A46-A422-5B2C44C3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080" y="4191000"/>
            <a:ext cx="11441999" cy="2283824"/>
          </a:xfrm>
        </p:spPr>
        <p:txBody>
          <a:bodyPr/>
          <a:lstStyle/>
          <a:p>
            <a:r>
              <a:rPr lang="en-GB" sz="3200" b="1" i="1" u="sng" dirty="0">
                <a:solidFill>
                  <a:srgbClr val="002060"/>
                </a:solidFill>
              </a:rPr>
              <a:t>Write at least five sentence from each kinds of article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97285-2A9B-458F-88DB-7A83D93CA186}"/>
              </a:ext>
            </a:extLst>
          </p:cNvPr>
          <p:cNvSpPr/>
          <p:nvPr/>
        </p:nvSpPr>
        <p:spPr>
          <a:xfrm>
            <a:off x="3657600" y="6324600"/>
            <a:ext cx="46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প্রতিটি ধরণের নিবন্ধ থেকে কমপক্ষে পাঁচটি বাক্য লিখুন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BD719-38B6-4FC4-B463-5F656675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400"/>
            <a:ext cx="4953000" cy="35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7037E-6 L 3.125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5664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3D6-A7A0-684C-898B-D1C234668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800"/>
            <a:ext cx="11353800" cy="2677648"/>
          </a:xfrm>
        </p:spPr>
        <p:txBody>
          <a:bodyPr anchor="ctr">
            <a:prstTxWarp prst="textDeflateBottom">
              <a:avLst/>
            </a:prstTxWarp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Welcome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>
                <a:solidFill>
                  <a:srgbClr val="00B050"/>
                </a:solidFill>
              </a:rPr>
              <a:t>my</a:t>
            </a:r>
            <a:r>
              <a:rPr lang="en-GB" sz="6000" b="1" dirty="0">
                <a:solidFill>
                  <a:srgbClr val="0070C0"/>
                </a:solidFill>
              </a:rPr>
              <a:t> </a:t>
            </a:r>
            <a:r>
              <a:rPr lang="en-GB" sz="6000" b="1" dirty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7EA44-05EA-452C-8C4F-D391DDDA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11582399" cy="489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4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065A-0E4B-0C4E-8167-471BE1A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INTRODUCING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B6AD1-85BE-764C-AA71-56BCD3BB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6200" y="4343400"/>
            <a:ext cx="4178684" cy="1828800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Class:-six--- x</a:t>
            </a:r>
          </a:p>
          <a:p>
            <a:r>
              <a:rPr lang="en-GB" sz="2000" b="1" dirty="0" err="1">
                <a:solidFill>
                  <a:srgbClr val="002060"/>
                </a:solidFill>
              </a:rPr>
              <a:t>Subj</a:t>
            </a:r>
            <a:r>
              <a:rPr lang="en-GB" sz="2000" b="1" dirty="0">
                <a:solidFill>
                  <a:srgbClr val="002060"/>
                </a:solidFill>
              </a:rPr>
              <a:t>: English 2</a:t>
            </a:r>
            <a:r>
              <a:rPr lang="en-GB" sz="2000" b="1" baseline="30000" dirty="0">
                <a:solidFill>
                  <a:srgbClr val="002060"/>
                </a:solidFill>
              </a:rPr>
              <a:t>nd</a:t>
            </a:r>
            <a:r>
              <a:rPr lang="en-GB" sz="2000" b="1" dirty="0">
                <a:solidFill>
                  <a:srgbClr val="002060"/>
                </a:solidFill>
              </a:rPr>
              <a:t> paper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Topic: Articles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Time : 40 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96474-8C8E-7E48-B671-6222EAF91461}"/>
              </a:ext>
            </a:extLst>
          </p:cNvPr>
          <p:cNvSpPr txBox="1"/>
          <p:nvPr/>
        </p:nvSpPr>
        <p:spPr>
          <a:xfrm>
            <a:off x="10589821" y="4308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FB613-EB74-5641-81C5-6E3AF1C9E770}"/>
              </a:ext>
            </a:extLst>
          </p:cNvPr>
          <p:cNvSpPr txBox="1"/>
          <p:nvPr/>
        </p:nvSpPr>
        <p:spPr>
          <a:xfrm>
            <a:off x="381000" y="3810000"/>
            <a:ext cx="71213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rgbClr val="00B0F0"/>
                </a:solidFill>
              </a:rPr>
              <a:t>MD.KHALILUR RAHMAN</a:t>
            </a:r>
          </a:p>
          <a:p>
            <a:pPr algn="l"/>
            <a:r>
              <a:rPr lang="en-GB" sz="2800" b="1" dirty="0"/>
              <a:t>Assistant Teacher</a:t>
            </a:r>
          </a:p>
          <a:p>
            <a:pPr algn="l"/>
            <a:r>
              <a:rPr lang="en-GB" sz="2800" b="1" dirty="0" err="1"/>
              <a:t>Atgharia</a:t>
            </a:r>
            <a:r>
              <a:rPr lang="en-GB" sz="2800" b="1" dirty="0"/>
              <a:t> High school</a:t>
            </a:r>
          </a:p>
          <a:p>
            <a:pPr algn="l"/>
            <a:r>
              <a:rPr lang="en-GB" sz="2800" b="1" dirty="0" err="1"/>
              <a:t>Haripur</a:t>
            </a:r>
            <a:r>
              <a:rPr lang="en-GB" sz="2800" b="1" dirty="0"/>
              <a:t>, </a:t>
            </a:r>
            <a:r>
              <a:rPr lang="en-GB" sz="2800" b="1" dirty="0" err="1"/>
              <a:t>Thakurgoan</a:t>
            </a:r>
            <a:r>
              <a:rPr lang="en-GB" sz="2800" b="1" dirty="0"/>
              <a:t> </a:t>
            </a:r>
          </a:p>
          <a:p>
            <a:pPr algn="l"/>
            <a:r>
              <a:rPr lang="en-GB" sz="2800" b="1" dirty="0"/>
              <a:t>Mobile : 01718-911086</a:t>
            </a:r>
          </a:p>
          <a:p>
            <a:pPr algn="l"/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763000" y="6248400"/>
            <a:ext cx="1509103" cy="609600"/>
          </a:xfrm>
        </p:spPr>
        <p:txBody>
          <a:bodyPr/>
          <a:lstStyle/>
          <a:p>
            <a:fld id="{CB64F016-E6B4-43E2-98C2-DEEDD5EBF519}" type="datetime5">
              <a:rPr lang="en-US" sz="2000" smtClean="0"/>
              <a:t>18-Apr-22</a:t>
            </a:fld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46" y="694642"/>
            <a:ext cx="3429000" cy="4073236"/>
          </a:xfrm>
          <a:prstGeom prst="rect">
            <a:avLst/>
          </a:prstGeom>
        </p:spPr>
      </p:pic>
      <p:pic>
        <p:nvPicPr>
          <p:cNvPr id="2050" name="Picture 2" descr="C:\Users\User\Desktop\fdsf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4805" y="2502975"/>
            <a:ext cx="1647967" cy="1442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22" b="100000" l="0" r="996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14" y="-3607072"/>
            <a:ext cx="7121390" cy="103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5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1.48148E-6 L -1.6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22222E-6 L -1.875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81481E-6 L -3.33333E-6 -0.07223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85185E-6 L 3.95833E-6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9F00-577D-D14F-93CD-75F8CC58F9F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6406" y="1940667"/>
            <a:ext cx="8824912" cy="2676525"/>
          </a:xfrm>
        </p:spPr>
        <p:txBody>
          <a:bodyPr/>
          <a:lstStyle/>
          <a:p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ARTICLES</a:t>
            </a:r>
            <a:endParaRPr lang="en-US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DEE3-9693-A74F-87BB-56157ED0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90600"/>
            <a:ext cx="8761413" cy="706964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After we have studied the </a:t>
            </a:r>
            <a:r>
              <a:rPr lang="en-GB" b="1" dirty="0" err="1">
                <a:solidFill>
                  <a:schemeClr val="tx2"/>
                </a:solidFill>
              </a:rPr>
              <a:t>topic,we</a:t>
            </a:r>
            <a:r>
              <a:rPr lang="en-GB" b="1" dirty="0">
                <a:solidFill>
                  <a:schemeClr val="tx2"/>
                </a:solidFill>
              </a:rPr>
              <a:t> will be able to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DCC00-9696-6845-9F46-2DB7893B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480" y="2937494"/>
            <a:ext cx="8825659" cy="5171126"/>
          </a:xfrm>
        </p:spPr>
        <p:txBody>
          <a:bodyPr/>
          <a:lstStyle/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definition of articles? 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is an example of an articles? 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What are types of articles and there definitions? </a:t>
            </a:r>
          </a:p>
          <a:p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Use of articles. 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467C0-441F-40A7-AB00-7A737EF3A2E9}"/>
              </a:ext>
            </a:extLst>
          </p:cNvPr>
          <p:cNvSpPr/>
          <p:nvPr/>
        </p:nvSpPr>
        <p:spPr>
          <a:xfrm>
            <a:off x="3200400" y="51816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নিবন্ধের সংজ্ঞা কি?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নিবন্ধ একটি উদাহরণ কি?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নিবন্ধের প্রকার এবং সংজ্ঞা কি কি?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নিবন্ধ ব্যবহার.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DA7F-AB29-9B44-947B-A2952CCC3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129" y="2337956"/>
            <a:ext cx="3265715" cy="861420"/>
          </a:xfrm>
        </p:spPr>
        <p:txBody>
          <a:bodyPr/>
          <a:lstStyle/>
          <a:p>
            <a:r>
              <a:rPr lang="en-GB" b="1" u="sng" dirty="0">
                <a:solidFill>
                  <a:schemeClr val="tx1"/>
                </a:solidFill>
              </a:rPr>
              <a:t>Article</a:t>
            </a:r>
            <a:r>
              <a:rPr lang="en-GB" b="1" u="sng" dirty="0">
                <a:solidFill>
                  <a:srgbClr val="FFFF00"/>
                </a:solidFill>
              </a:rPr>
              <a:t> 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7841E-33F3-4749-84D0-4F7B06580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638" y="3423433"/>
            <a:ext cx="8825658" cy="1438028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</a:rPr>
              <a:t>An articles is a word use before a noun that indicates where or not the reference is to a specific entity or unspecific one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8212B-C1B6-43C1-A880-1E13E95A581F}"/>
              </a:ext>
            </a:extLst>
          </p:cNvPr>
          <p:cNvSpPr/>
          <p:nvPr/>
        </p:nvSpPr>
        <p:spPr>
          <a:xfrm>
            <a:off x="2971800" y="5105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নিবন্ধ হল একটি বিশেষ্যের আগে একটি শব্দ ব্যবহার যা নির্দেশ করে যে উল্লেখটি একটি নির্দিষ্ট সত্তা বা অনির্দিষ্ট একটির কোথায় বা নেই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E3B05B-31C9-9E4F-94AE-D0B20D401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88" y="1484416"/>
            <a:ext cx="10279578" cy="44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6495DC-CBFB-5B47-BAEB-5285AEFBC54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00491" y="1288842"/>
            <a:ext cx="3330657" cy="14175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Indefinite articles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/>
              <a:t>Definite article</a:t>
            </a:r>
            <a:r>
              <a:rPr lang="en-GB" sz="900" b="1" dirty="0"/>
              <a:t> </a:t>
            </a:r>
            <a:endParaRPr lang="en-US" sz="9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9E1B98-F20E-0945-BF2F-39D38286A854}"/>
              </a:ext>
            </a:extLst>
          </p:cNvPr>
          <p:cNvSpPr/>
          <p:nvPr/>
        </p:nvSpPr>
        <p:spPr>
          <a:xfrm>
            <a:off x="3413082" y="2927391"/>
            <a:ext cx="1517073" cy="7900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Indefinite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A769BF-CD24-BE4E-8908-718830BB3B04}"/>
              </a:ext>
            </a:extLst>
          </p:cNvPr>
          <p:cNvSpPr/>
          <p:nvPr/>
        </p:nvSpPr>
        <p:spPr>
          <a:xfrm>
            <a:off x="6356183" y="2935266"/>
            <a:ext cx="1425945" cy="7747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definite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4CEAEF-35CD-DA4A-9D8C-8597777687E7}"/>
              </a:ext>
            </a:extLst>
          </p:cNvPr>
          <p:cNvSpPr/>
          <p:nvPr/>
        </p:nvSpPr>
        <p:spPr>
          <a:xfrm>
            <a:off x="2365820" y="4321938"/>
            <a:ext cx="1215334" cy="7900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A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C8FC4E-0C20-AC4D-953D-EFCE4F788D86}"/>
              </a:ext>
            </a:extLst>
          </p:cNvPr>
          <p:cNvSpPr/>
          <p:nvPr/>
        </p:nvSpPr>
        <p:spPr>
          <a:xfrm>
            <a:off x="4792437" y="4321938"/>
            <a:ext cx="1215334" cy="7900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FFFF00"/>
                </a:solidFill>
              </a:rPr>
              <a:t>an</a:t>
            </a:r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AA1F70B-01D9-BE4B-99F3-2690AF968C5B}"/>
              </a:ext>
            </a:extLst>
          </p:cNvPr>
          <p:cNvSpPr/>
          <p:nvPr/>
        </p:nvSpPr>
        <p:spPr>
          <a:xfrm>
            <a:off x="7174461" y="4314578"/>
            <a:ext cx="1215334" cy="7900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the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85103C-8A5F-6A4A-A411-D09C51606A9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413082" y="3717409"/>
            <a:ext cx="758537" cy="59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32F7C2-E22C-8D4B-81A7-379510129840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>
            <a:off x="4171619" y="3717409"/>
            <a:ext cx="1228485" cy="60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6D25E3-AA41-B248-B8D1-CC9D3AA06F11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7069156" y="3710049"/>
            <a:ext cx="712972" cy="60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9B50B2-8D58-614F-9BAC-5AD8CBDEE9D2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4930155" y="3322400"/>
            <a:ext cx="1426028" cy="2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347899-4FD7-C147-87D2-3DE2CEC1E12B}"/>
              </a:ext>
            </a:extLst>
          </p:cNvPr>
          <p:cNvSpPr/>
          <p:nvPr/>
        </p:nvSpPr>
        <p:spPr>
          <a:xfrm>
            <a:off x="4792437" y="1540719"/>
            <a:ext cx="1425945" cy="7747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Articles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1D9BF9-C93E-F64A-80C5-83EE86B8F241}"/>
              </a:ext>
            </a:extLst>
          </p:cNvPr>
          <p:cNvCxnSpPr>
            <a:cxnSpLocks/>
          </p:cNvCxnSpPr>
          <p:nvPr/>
        </p:nvCxnSpPr>
        <p:spPr>
          <a:xfrm flipH="1">
            <a:off x="4800766" y="2121678"/>
            <a:ext cx="919390" cy="72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0C1373-D508-D249-9F54-CD20C8E32ED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505410" y="2315502"/>
            <a:ext cx="966436" cy="527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3" grpId="0" animBg="1"/>
      <p:bldP spid="15" grpId="0" animBg="1"/>
      <p:bldP spid="17" grpId="0" animBg="1"/>
      <p:bldP spid="1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D5B0F4-16E5-DD4C-BBA7-4A7CA32D6DA2}"/>
              </a:ext>
            </a:extLst>
          </p:cNvPr>
          <p:cNvSpPr txBox="1"/>
          <p:nvPr/>
        </p:nvSpPr>
        <p:spPr>
          <a:xfrm>
            <a:off x="2971800" y="2667000"/>
            <a:ext cx="692556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800" b="1" i="1" u="sng" dirty="0"/>
              <a:t>It is use to speak above a noun that is already known </a:t>
            </a:r>
            <a:r>
              <a:rPr lang="en-GB" sz="2800" b="1" i="1" u="sng" dirty="0" err="1"/>
              <a:t>heand</a:t>
            </a:r>
            <a:r>
              <a:rPr lang="en-GB" sz="2800" b="1" i="1" u="sng" dirty="0"/>
              <a:t> or identified </a:t>
            </a:r>
            <a:endParaRPr lang="en-US" sz="2800" b="1" i="1" u="sng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EDBFFB-81D7-6945-B665-67E5A4BA53C1}"/>
              </a:ext>
            </a:extLst>
          </p:cNvPr>
          <p:cNvSpPr/>
          <p:nvPr/>
        </p:nvSpPr>
        <p:spPr>
          <a:xfrm flipH="1">
            <a:off x="725283" y="990788"/>
            <a:ext cx="1886519" cy="1426280"/>
          </a:xfrm>
          <a:prstGeom prst="wedgeEllipseCallout">
            <a:avLst>
              <a:gd name="adj1" fmla="val -90958"/>
              <a:gd name="adj2" fmla="val 7735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E69685-4EEB-004D-9B81-50A5B37ED695}"/>
              </a:ext>
            </a:extLst>
          </p:cNvPr>
          <p:cNvSpPr/>
          <p:nvPr/>
        </p:nvSpPr>
        <p:spPr>
          <a:xfrm>
            <a:off x="5180980" y="4760893"/>
            <a:ext cx="4913045" cy="768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The ball is on the table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6E8854-BAEA-2243-AC58-2B2593B1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53" y="4056357"/>
            <a:ext cx="3943350" cy="2466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6443F4-DCFD-4D19-930B-9AC2024767B1}"/>
              </a:ext>
            </a:extLst>
          </p:cNvPr>
          <p:cNvSpPr/>
          <p:nvPr/>
        </p:nvSpPr>
        <p:spPr>
          <a:xfrm>
            <a:off x="5029200" y="3962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টি এমন একটি বিশেষ্যের উপরে কথা বলতে ব্যবহৃত হয় যা ইতিমধ্যেই পরিচিত হেন্ড বা চিহ্নিত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33333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424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Kalpurush</vt:lpstr>
      <vt:lpstr>Wingdings 3</vt:lpstr>
      <vt:lpstr>Ion Boardroom</vt:lpstr>
      <vt:lpstr>PowerPoint Presentation</vt:lpstr>
      <vt:lpstr>Welcome to my presentation</vt:lpstr>
      <vt:lpstr>INTRODUCING</vt:lpstr>
      <vt:lpstr>ARTICLES</vt:lpstr>
      <vt:lpstr>After we have studied the topic,we will be able to</vt:lpstr>
      <vt:lpstr>Article </vt:lpstr>
      <vt:lpstr>PowerPoint Presentation</vt:lpstr>
      <vt:lpstr>PowerPoint Presentation</vt:lpstr>
      <vt:lpstr>PowerPoint Presentation</vt:lpstr>
      <vt:lpstr>PowerPoint Presentation</vt:lpstr>
      <vt:lpstr>An” articles </vt:lpstr>
      <vt:lpstr>Individual work </vt:lpstr>
      <vt:lpstr>Group work 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presentation</dc:title>
  <dc:creator>Md Khalilur Rahman</dc:creator>
  <cp:lastModifiedBy>Md Khalilur Rahman</cp:lastModifiedBy>
  <cp:revision>26</cp:revision>
  <dcterms:created xsi:type="dcterms:W3CDTF">2021-01-08T15:56:28Z</dcterms:created>
  <dcterms:modified xsi:type="dcterms:W3CDTF">2022-04-18T01:38:52Z</dcterms:modified>
</cp:coreProperties>
</file>