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57" r:id="rId3"/>
    <p:sldId id="258" r:id="rId4"/>
    <p:sldId id="268" r:id="rId5"/>
    <p:sldId id="259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77" r:id="rId16"/>
    <p:sldId id="276" r:id="rId17"/>
    <p:sldId id="278" r:id="rId18"/>
    <p:sldId id="279" r:id="rId19"/>
    <p:sldId id="280" r:id="rId20"/>
    <p:sldId id="281" r:id="rId21"/>
    <p:sldId id="262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3" r:id="rId30"/>
    <p:sldId id="264" r:id="rId31"/>
    <p:sldId id="265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5ECC-C18F-48D5-8C79-9A6770803EA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BD3C3-749A-4146-B17A-D1D03AFE3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764B-5B59-4772-A5DE-6AE616568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3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D3C3-749A-4146-B17A-D1D03AFE3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BA337-D19E-4EDF-A7E1-5C71A09D20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D230-2054-4751-BA61-393E37B19A2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CA58-F864-420B-A2E5-6FC9545AF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13" name="Group 1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18" name="Rectangle 1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492084" y="499561"/>
            <a:ext cx="11177520" cy="5919203"/>
            <a:chOff x="359370" y="285922"/>
            <a:chExt cx="11459100" cy="62793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"/>
            <a:stretch/>
          </p:blipFill>
          <p:spPr>
            <a:xfrm>
              <a:off x="6086901" y="285922"/>
              <a:ext cx="5731569" cy="62793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0"/>
            <a:stretch/>
          </p:blipFill>
          <p:spPr>
            <a:xfrm>
              <a:off x="359370" y="285922"/>
              <a:ext cx="5738330" cy="6279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1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088875" y="469601"/>
            <a:ext cx="809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অগ্ন্যুৎপাতের কারণ </a:t>
            </a:r>
            <a:endParaRPr 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0180" y="4217158"/>
            <a:ext cx="9806268" cy="1419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গর্ভের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প্রবলবেগে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উৎক্ষিপ্ত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74" y="1371860"/>
            <a:ext cx="4334740" cy="260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4" y="1360550"/>
            <a:ext cx="4312758" cy="261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811628" y="4319361"/>
            <a:ext cx="10556706" cy="16583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ভূত্বকের ফাটল দিয়ে খাল-বিল, নদী-নালা ও সমুদ্রের পানি ভূগর্ভে প্রবেশ করলে প্রচন্ড উত্তাপে বাষ্পীভূত হয়। ফলে আয়তন বৃদ্ধি পেলে ভূত্বকের ফাটল দিয়ে বাষ্প, পানি, তপ্ত শিলা প্রভৃতি নির্গত হয়ে অগ্ন্যুৎপাত ঘটায়।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8" y="1325870"/>
            <a:ext cx="4357829" cy="273090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88875" y="469601"/>
            <a:ext cx="809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অগ্ন্যুৎপাতের কারণ </a:t>
            </a:r>
            <a:endParaRPr 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2" y="1339518"/>
            <a:ext cx="4384726" cy="269762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5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097875" y="4431389"/>
            <a:ext cx="9984212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বিভিন্ন তেজস্ক্রিয়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পদার্থের প্রভা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 ভূঅভ্যন্তরের চাপ বৃদ্ধি পেলে আগ্নেয়গিরর অগ্ন্যুৎপাত ঘটে।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8875" y="469601"/>
            <a:ext cx="809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কারণ </a:t>
            </a:r>
            <a:endParaRPr 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72" y="1531640"/>
            <a:ext cx="3759820" cy="2345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b="12111"/>
          <a:stretch/>
        </p:blipFill>
        <p:spPr>
          <a:xfrm>
            <a:off x="1653421" y="1490196"/>
            <a:ext cx="3723798" cy="2403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94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097875" y="4690696"/>
            <a:ext cx="9984212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ভূআন্দোলনের সময় পার্শ্বচাপে ভূত্বকের দুর্বল ভেদ করে উত্তপ্ত তরল লাভা উত্থিত হয়ে আগ্নেয়গিরর অগ্ন্যুৎপাত ঘটায়।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15423"/>
          <a:stretch/>
        </p:blipFill>
        <p:spPr>
          <a:xfrm>
            <a:off x="695161" y="1118018"/>
            <a:ext cx="5274314" cy="3180333"/>
          </a:xfrm>
          <a:prstGeom prst="ellipse">
            <a:avLst/>
          </a:prstGeom>
          <a:ln w="285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/>
          <a:stretch/>
        </p:blipFill>
        <p:spPr>
          <a:xfrm>
            <a:off x="6233949" y="1119120"/>
            <a:ext cx="5287073" cy="3152632"/>
          </a:xfrm>
          <a:prstGeom prst="ellipse">
            <a:avLst/>
          </a:prstGeom>
          <a:ln w="285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88875" y="469601"/>
            <a:ext cx="809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অগ্ন্যুৎপাতের কারণ </a:t>
            </a:r>
            <a:endParaRPr 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54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17" name="Group 16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1" name="Rectangle 30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527054" y="499237"/>
            <a:ext cx="5628022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85036" y="485590"/>
              <a:ext cx="4140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4"/>
          <a:stretch/>
        </p:blipFill>
        <p:spPr>
          <a:xfrm>
            <a:off x="1201341" y="2212378"/>
            <a:ext cx="3135568" cy="2755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4453097" y="2756882"/>
            <a:ext cx="6833602" cy="709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কাকে বলে?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3097" y="3571401"/>
            <a:ext cx="6833602" cy="7461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অগ্ন্যুৎপাতের দু’টি কারণ লেখ?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3121626" y="610653"/>
            <a:ext cx="5899544" cy="76944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প্রকারভেদ </a:t>
            </a:r>
            <a:endParaRPr lang="en-US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5498" y="1622068"/>
            <a:ext cx="9771800" cy="573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ভিত্তিতে আগ্নেয়গিরিকে তিন ভাগে ভাগ করা হয়ঃ </a:t>
            </a:r>
            <a:endParaRPr lang="en-US" sz="35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678" y="3153717"/>
            <a:ext cx="3516263" cy="5732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সক্রিয় আগ্নেয়গিরি</a:t>
            </a:r>
            <a:endParaRPr lang="en-US" sz="40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3" y="2420038"/>
            <a:ext cx="3460688" cy="2076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/>
          <a:stretch/>
        </p:blipFill>
        <p:spPr>
          <a:xfrm flipH="1">
            <a:off x="7707920" y="2403267"/>
            <a:ext cx="3482683" cy="2109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1075753" y="4723033"/>
            <a:ext cx="10114849" cy="1140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আগ্নেয়গিরির অগ্ন্যুৎপাত এখনও বন্ধ হয়নি তাকে সক্রিয় আগ্নেয়গিরি বলে। যেমন- হাওয়াই দ্বীপের মাওনালেয়া ও মাওনাকেয়া।   </a:t>
            </a:r>
            <a:endParaRPr lang="en-US" sz="35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1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ounded Rectangle 10"/>
          <p:cNvSpPr/>
          <p:nvPr/>
        </p:nvSpPr>
        <p:spPr>
          <a:xfrm>
            <a:off x="4064246" y="609417"/>
            <a:ext cx="3516263" cy="727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সুপ্ত আগ্নেয়গিরি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5753" y="4723033"/>
            <a:ext cx="10114849" cy="1140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আগ্নেয়গিরির অগ্ন্যুৎপাত অনেক আগে বন্ধ হয়ে গেছে তাদেরকে সুপ্ত আগ্নেয়গিরি বলে। যেমন- জাপানের ফুজিয়ামা।   </a:t>
            </a:r>
            <a:endParaRPr lang="en-US" sz="35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4" y="1419613"/>
            <a:ext cx="4296783" cy="260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2007023" y="3965881"/>
            <a:ext cx="754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জাপানের 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ফুজিয়ামা- মৃত আগ্নেয়গিরি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27" y="1484386"/>
            <a:ext cx="4130561" cy="251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36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4064246" y="609417"/>
            <a:ext cx="3516263" cy="727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মৃত আগ্নেয়গিরি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6386" y="4152004"/>
            <a:ext cx="9529118" cy="1711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আগ্নেয়গিরির দীর্ঘকাল ধরে নিষ্ক্রিয় হয়ে আছে এবং ভবিষ্যতেও অগ্ন্যুৎপাতের সম্ভাবনা নেই তাদেরকে মৃত আগ্নেয়গিরি বলে। </a:t>
            </a:r>
          </a:p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ইরানের কোহিসুলতান।  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b="10270"/>
          <a:stretch/>
        </p:blipFill>
        <p:spPr>
          <a:xfrm>
            <a:off x="1416386" y="1394338"/>
            <a:ext cx="4290189" cy="2552132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2" b="11173"/>
          <a:stretch/>
        </p:blipFill>
        <p:spPr>
          <a:xfrm>
            <a:off x="6818106" y="1378231"/>
            <a:ext cx="4127398" cy="2552132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965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 ও আকৃতির ভিত্তিতে আগ্নেয়গিরির  প্রকারভেদ- </a:t>
            </a:r>
            <a:endParaRPr lang="en-US" sz="40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49279" y="1716242"/>
            <a:ext cx="6005015" cy="38340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বৈশিষ্ট্যঃ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গম্ভুজ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500" dirty="0" smtClean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তলদেশ চওড়া এবং সা</a:t>
            </a:r>
            <a:r>
              <a:rPr lang="en-US" sz="35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ঢালু,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বড়,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নির্গমনপথে দ্রুত বেগে লাভা প্রবাহিত হয়।</a:t>
            </a:r>
          </a:p>
          <a:p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হাওয়াই দ্বীপের মাওনালেয়া।  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0008" y="4888929"/>
            <a:ext cx="325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শিল্ড আগ্নেয়গিরি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0" y="2029408"/>
            <a:ext cx="4565895" cy="283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83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994091" y="4807048"/>
            <a:ext cx="262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স্ট্র্যাটো</a:t>
            </a:r>
            <a:r>
              <a:rPr lang="bn-BD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আগ্নেয়গিরি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7678" y="1436103"/>
            <a:ext cx="5387877" cy="4285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5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endParaRPr lang="bn-BD" sz="3500" dirty="0" smtClean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জ্বলন্ত আগ্নেয়গিরি থেকে নির্গত ভস্ম ও লাভা স্তর দ্বারা গঠিত,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অনিয়মিতভাবে গঠিত পর্বতসমূহ যা পর্বত পার্শ্বে উৎপন্ন,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ও অন্যান্য নির্গমনপথ দিয়ে প্রবাহিত বিক্ষিপ্ত  পদার্থের সমন্বয়ে গঠিত।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9" y="1828800"/>
            <a:ext cx="4895808" cy="29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 ও আকৃতির ভিত্তিতে আগ্নেয়গিরির  প্রকারভেদ- </a:t>
            </a:r>
            <a:endParaRPr lang="en-US" sz="40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157693" y="1717309"/>
            <a:ext cx="7856113" cy="318391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numCol="1">
            <a:prstTxWarp prst="textDeflate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br>
              <a:rPr lang="bn-BD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5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5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0677" y="126610"/>
            <a:ext cx="11924366" cy="6611815"/>
            <a:chOff x="122833" y="109182"/>
            <a:chExt cx="11928142" cy="6646460"/>
          </a:xfr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0" name="Rectangle 19"/>
            <p:cNvSpPr/>
            <p:nvPr/>
          </p:nvSpPr>
          <p:spPr>
            <a:xfrm>
              <a:off x="122833" y="109182"/>
              <a:ext cx="11928142" cy="6646460"/>
            </a:xfrm>
            <a:prstGeom prst="rect">
              <a:avLst/>
            </a:prstGeom>
            <a:grpFill/>
            <a:ln w="228600" cmpd="thickThin">
              <a:solidFill>
                <a:srgbClr val="00863D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5771" y="307160"/>
              <a:ext cx="11525088" cy="6250502"/>
            </a:xfrm>
            <a:prstGeom prst="rect">
              <a:avLst/>
            </a:prstGeom>
            <a:grpFill/>
            <a:ln w="38100" cmpd="thickThin">
              <a:solidFill>
                <a:srgbClr val="00863D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08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517298" y="5716241"/>
            <a:ext cx="375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সিল্ডার কোণ আগ্নেয়গিরি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9949" y="1487658"/>
            <a:ext cx="5387877" cy="4285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500" dirty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endParaRPr lang="bn-BD" sz="3500" dirty="0" smtClean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ছোট হয়,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গ্যাসপূর্ণ ম্যাগমার পুনঃপুনঃ ক্ষুদ্র বিস্ফোরনের ফলে সৃষ্টি হয়,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আগ্নেয়গিরির গড় আকৃতি প্রায় ৮০০ মিটার চওড়া তল ও ১০০ মিটার উঁচু।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 ও আকৃতির ভিত্তিতে আগ্নেয়গিরির  প্রকারভেদ- </a:t>
            </a:r>
            <a:endParaRPr lang="en-US" sz="40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4" y="3659477"/>
            <a:ext cx="3031137" cy="190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1338" r="9466" b="2303"/>
          <a:stretch/>
        </p:blipFill>
        <p:spPr>
          <a:xfrm>
            <a:off x="1797789" y="1470670"/>
            <a:ext cx="3189755" cy="213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0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19" name="Group 18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3" name="Rectangle 32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918215" y="481146"/>
            <a:ext cx="6369289" cy="1083903"/>
            <a:chOff x="3470206" y="485590"/>
            <a:chExt cx="5628022" cy="1083903"/>
          </a:xfrm>
        </p:grpSpPr>
        <p:sp>
          <p:nvSpPr>
            <p:cNvPr id="8" name="Down Arrow 7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50108" y="485590"/>
              <a:ext cx="40750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25033" y="2934263"/>
            <a:ext cx="7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প্রকারভেদ বর্ণনা কর?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1184" y="1425958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০৪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-3168" r="4484" b="11789"/>
          <a:stretch/>
        </p:blipFill>
        <p:spPr>
          <a:xfrm>
            <a:off x="1201004" y="2265528"/>
            <a:ext cx="3316406" cy="2292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05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4" name="Group 3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9" name="Rectangle 8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ounded Rectangle 10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37" y="1429078"/>
            <a:ext cx="2989729" cy="190733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5" y="3683522"/>
            <a:ext cx="2989729" cy="189745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3995366" y="3612423"/>
            <a:ext cx="7318628" cy="2488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1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 অনেক পরিবর্তন সাধিত হয়।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1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ক্ষয়ক্ষতির পাশা-পাশি কিছু সুফলও পাওয়া যায়।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1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নির্গত পদার্থ চারদিকে সঞ্চিত হয়ে মালভূমি সৃষ্টি করে।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1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 দাক্ষিণাত্যের কৃষ্ণমৃত্তিকাময় মালভূমি লাভা সঞ্চিত মালভূমি। </a:t>
            </a:r>
            <a:endParaRPr lang="en-US" sz="31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56" y="1429078"/>
            <a:ext cx="2983894" cy="1889155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8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9598" y="2478372"/>
            <a:ext cx="5066532" cy="1179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মাঝে আগ্নেয়গিরির লাভা সঞ্চিত হয়ে দ্বীপের সৃষ্টি করে।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46" y="1509203"/>
            <a:ext cx="4644572" cy="302398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1101620" y="4799609"/>
            <a:ext cx="10031312" cy="8451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মহাসাগরের হাওয়াই দ্বীপপুঞ্জ লাভা সঞ্চিত আগ্নেয় দ্বীপ।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7744" y="1709299"/>
            <a:ext cx="5867771" cy="3840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ফলে ভূপৃষ্ঠের কোনো অংশ ধসে গভীর গহ্বর সৃষ্টি হয়।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১৯৮৩ সালে সুমাত্রা ও জাভা দ্বীপের মধ্যবর্তী অংশে অগ্ন্যুৎপাতের ফলে এক বিরাট গহ্বর দেখা দেয়। 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99" y="2099376"/>
            <a:ext cx="4879683" cy="293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2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665028" y="1525419"/>
            <a:ext cx="11004575" cy="582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 আগ্নেয়গিরির জ্বালামুখে পানি জমে আগ্নেয় হ্রদের সৃষ্টি করে।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4011" y="5314855"/>
            <a:ext cx="4871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আলাস্কার মাউন্ট আডাকামা ও </a:t>
            </a:r>
            <a:endParaRPr lang="bn-BD" sz="3200" dirty="0" smtClean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নিকারাগুয়ার </a:t>
            </a:r>
            <a:r>
              <a:rPr lang="bn-BD" sz="32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কোসেগায়না </a:t>
            </a:r>
            <a:r>
              <a:rPr lang="bn-BD" sz="320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 হ্রদ</a:t>
            </a:r>
            <a:r>
              <a:rPr lang="bn-BD" sz="32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47" y="2982022"/>
            <a:ext cx="3749691" cy="2285967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5" y="2983603"/>
            <a:ext cx="3756177" cy="2285967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665028" y="2238815"/>
            <a:ext cx="11004575" cy="582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নির্গত লাভা, শিলা দীর্ঘকাল ধরে সঞ্চিত হয়ে পর্বতের সৃষ্টি করে।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74156" y="5350425"/>
            <a:ext cx="3621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ইতালির ভিসুভিয়াস</a:t>
            </a:r>
          </a:p>
          <a:p>
            <a:pPr algn="ctr"/>
            <a:r>
              <a:rPr lang="bn-BD" sz="320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লাভা সঞ্চিত আগ্নেয় পর্বত </a:t>
            </a:r>
            <a:endParaRPr lang="en-US" sz="32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9479" y="2240940"/>
            <a:ext cx="6200384" cy="1765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সময় আগ্নেয়গিরির লাভা সঞ্চিত হয়ে বিস্তৃত এলাকা নিম্ন সমভূমিতে পরিনত হয়। </a:t>
            </a:r>
            <a:endParaRPr lang="en-US" sz="35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0" y="1943652"/>
            <a:ext cx="4119329" cy="2306824"/>
          </a:xfrm>
          <a:prstGeom prst="rect">
            <a:avLst/>
          </a:prstGeom>
          <a:ln w="1905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1057269" y="4484071"/>
            <a:ext cx="4119329" cy="12200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আমেরিকার স্নেক নদীর লাভা সমভুমি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699010" y="1709299"/>
            <a:ext cx="10836532" cy="794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লাভা চতুর্দিকে ছড়িয়ে পড়ে গ্রাম, নগর, কৃষিক্ষেত্র ধ্বংস করে।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2725193"/>
            <a:ext cx="4793054" cy="2983288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6588298" y="3219418"/>
            <a:ext cx="4786057" cy="18166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১৮৭৯ সালে ইতালির ভিসুভিয়াস আগ্নেয়গিরির উত্তপ্ত লাভায় পুড়ে পম্পেই নগর ধ্বংস প্রাপ্ত হয়। </a:t>
            </a:r>
            <a:endParaRPr lang="en-US" sz="35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7774" y="550718"/>
            <a:ext cx="8619005" cy="896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ফলাফলঃ </a:t>
            </a:r>
            <a:endParaRPr lang="en-US" sz="4400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4" name="Group 3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9" name="Rectangle 8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ounded Rectangle 10"/>
          <p:cNvSpPr/>
          <p:nvPr/>
        </p:nvSpPr>
        <p:spPr>
          <a:xfrm>
            <a:off x="699010" y="1531875"/>
            <a:ext cx="10836532" cy="794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মানুষের শুধু অপকার নয় উপকারও করে থাকে। যেমন-  </a:t>
            </a:r>
            <a:endParaRPr lang="en-US" sz="35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9010" y="2954297"/>
            <a:ext cx="6875496" cy="2279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 উর্বরতা বৃদ্ধি করে,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নির্গত লাভার সাথে খনিজ পদার্থ বের হয়,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 বা হ্রদে লাভা সঞ্চিত হয়ে ভূভাগ সৃষ্টি করে। </a:t>
            </a:r>
            <a:endParaRPr lang="en-US" sz="3200" dirty="0">
              <a:ln w="0"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6" y="2417436"/>
            <a:ext cx="3201030" cy="194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6" y="4293824"/>
            <a:ext cx="3201030" cy="18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7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18" name="Group 17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3" name="Rectangle 22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581577" y="2743118"/>
            <a:ext cx="682910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ফলাফল দলে আলোচনা করে উপস্থাপন কর।  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" y="1938860"/>
            <a:ext cx="3824583" cy="282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961308" y="522971"/>
            <a:ext cx="6237027" cy="1124846"/>
            <a:chOff x="3470206" y="559144"/>
            <a:chExt cx="5628022" cy="1010349"/>
          </a:xfrm>
        </p:grpSpPr>
        <p:sp>
          <p:nvSpPr>
            <p:cNvPr id="12" name="Down Arrow 11"/>
            <p:cNvSpPr/>
            <p:nvPr/>
          </p:nvSpPr>
          <p:spPr>
            <a:xfrm>
              <a:off x="3470206" y="641445"/>
              <a:ext cx="5628022" cy="92804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2704" y="559144"/>
              <a:ext cx="4244764" cy="85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6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92092" y="1451716"/>
            <a:ext cx="253840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940936" y="477668"/>
            <a:ext cx="3487678" cy="129266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7800" b="1" spc="50" dirty="0" smtClean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26" name="Group 25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1" name="Rectangle 30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7324114" y="1052389"/>
            <a:ext cx="3790349" cy="5143492"/>
            <a:chOff x="7233961" y="1000873"/>
            <a:chExt cx="3790349" cy="51434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564" y="1236371"/>
              <a:ext cx="2772474" cy="3637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7233961" y="1000873"/>
              <a:ext cx="3790349" cy="5143492"/>
              <a:chOff x="6442445" y="1203483"/>
              <a:chExt cx="4324920" cy="488822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442445" y="4907075"/>
                <a:ext cx="4324920" cy="1184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অধ্যায়-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07, 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পাঠ- 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০1 </a:t>
                </a:r>
                <a:endParaRPr lang="bn-BD" sz="25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BD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মিনিট </a:t>
                </a:r>
                <a:endParaRPr lang="en-US" sz="25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500" dirty="0" err="1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০৮/০৪/২০২২ </a:t>
                </a:r>
                <a:r>
                  <a:rPr lang="en-US" sz="2500" dirty="0" err="1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ইং</a:t>
                </a:r>
                <a:r>
                  <a:rPr lang="en-US" sz="25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5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638175" y="1203483"/>
                <a:ext cx="3849986" cy="4872222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023449" y="1950863"/>
            <a:ext cx="6211270" cy="3125337"/>
            <a:chOff x="1023449" y="1950863"/>
            <a:chExt cx="6211270" cy="3125337"/>
          </a:xfrm>
        </p:grpSpPr>
        <p:grpSp>
          <p:nvGrpSpPr>
            <p:cNvPr id="21" name="Group 20"/>
            <p:cNvGrpSpPr/>
            <p:nvPr/>
          </p:nvGrpSpPr>
          <p:grpSpPr>
            <a:xfrm>
              <a:off x="1023449" y="1950863"/>
              <a:ext cx="6211270" cy="3125337"/>
              <a:chOff x="582487" y="1815152"/>
              <a:chExt cx="6104915" cy="3125337"/>
            </a:xfrm>
          </p:grpSpPr>
          <p:sp>
            <p:nvSpPr>
              <p:cNvPr id="14" name="TextBox 5"/>
              <p:cNvSpPr txBox="1"/>
              <p:nvPr/>
            </p:nvSpPr>
            <p:spPr>
              <a:xfrm>
                <a:off x="582487" y="2000931"/>
                <a:ext cx="3838283" cy="2831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মনিরুজ্জামান</a:t>
                </a:r>
                <a:r>
                  <a:rPr lang="en-US" sz="36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মনির </a:t>
                </a:r>
                <a:endParaRPr lang="en-US" sz="3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24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আই সি টি</a:t>
                </a:r>
                <a:r>
                  <a:rPr lang="en-US" sz="24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আমবাগান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সাদুল্লাপুর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গাইবান্ধা</a:t>
                </a:r>
                <a:r>
                  <a:rPr lang="en-US" sz="28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26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monirsarker79@gmail.com</a:t>
                </a:r>
                <a:endParaRPr lang="en-US" sz="2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bn-BD" sz="32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০১৭২৮১৬৬১১৬</a:t>
                </a:r>
                <a:r>
                  <a:rPr lang="bn-BD" sz="28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2487" y="1815152"/>
                <a:ext cx="6104915" cy="3125337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1159" r="4745" b="2962"/>
            <a:stretch/>
          </p:blipFill>
          <p:spPr>
            <a:xfrm>
              <a:off x="4995637" y="2304265"/>
              <a:ext cx="2048748" cy="2333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8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Down Arrow 9"/>
          <p:cNvSpPr/>
          <p:nvPr/>
        </p:nvSpPr>
        <p:spPr>
          <a:xfrm>
            <a:off x="3166280" y="377022"/>
            <a:ext cx="5677470" cy="1178825"/>
          </a:xfrm>
          <a:prstGeom prst="down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05203" y="1826198"/>
            <a:ext cx="7861110" cy="584775"/>
            <a:chOff x="1555845" y="1897038"/>
            <a:chExt cx="7861110" cy="584775"/>
          </a:xfrm>
        </p:grpSpPr>
        <p:sp>
          <p:nvSpPr>
            <p:cNvPr id="11" name="Right Arrow 10"/>
            <p:cNvSpPr/>
            <p:nvPr/>
          </p:nvSpPr>
          <p:spPr>
            <a:xfrm>
              <a:off x="1555845" y="1978925"/>
              <a:ext cx="492086" cy="368489"/>
            </a:xfrm>
            <a:prstGeom prst="rightArrow">
              <a:avLst/>
            </a:prstGeom>
            <a:solidFill>
              <a:srgbClr val="1F22B1"/>
            </a:solidFill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9994" y="1897038"/>
              <a:ext cx="7246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আগ্নেয়গিরি কী?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05203" y="2581387"/>
            <a:ext cx="8188656" cy="584775"/>
            <a:chOff x="1555845" y="2652227"/>
            <a:chExt cx="8188656" cy="584775"/>
          </a:xfrm>
        </p:grpSpPr>
        <p:sp>
          <p:nvSpPr>
            <p:cNvPr id="13" name="Right Arrow 12"/>
            <p:cNvSpPr/>
            <p:nvPr/>
          </p:nvSpPr>
          <p:spPr>
            <a:xfrm>
              <a:off x="1555845" y="2734114"/>
              <a:ext cx="492086" cy="368489"/>
            </a:xfrm>
            <a:prstGeom prst="rightArrow">
              <a:avLst/>
            </a:prstGeom>
            <a:solidFill>
              <a:srgbClr val="1F22B1"/>
            </a:solidFill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69994" y="2652227"/>
              <a:ext cx="75745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আগ্নেয়গিরির মুখকে কী বলে।?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5203" y="3336576"/>
            <a:ext cx="8188656" cy="584775"/>
            <a:chOff x="1555845" y="3407416"/>
            <a:chExt cx="8188656" cy="584775"/>
          </a:xfrm>
        </p:grpSpPr>
        <p:sp>
          <p:nvSpPr>
            <p:cNvPr id="15" name="Right Arrow 14"/>
            <p:cNvSpPr/>
            <p:nvPr/>
          </p:nvSpPr>
          <p:spPr>
            <a:xfrm>
              <a:off x="1555845" y="3489303"/>
              <a:ext cx="492086" cy="368489"/>
            </a:xfrm>
            <a:prstGeom prst="rightArrow">
              <a:avLst/>
            </a:prstGeom>
            <a:solidFill>
              <a:srgbClr val="1F22B1"/>
            </a:solidFill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69994" y="3407416"/>
              <a:ext cx="75745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লাভা কাকে বলে?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05203" y="4089808"/>
            <a:ext cx="8188656" cy="584775"/>
            <a:chOff x="1555845" y="4174296"/>
            <a:chExt cx="8188656" cy="584775"/>
          </a:xfrm>
        </p:grpSpPr>
        <p:sp>
          <p:nvSpPr>
            <p:cNvPr id="17" name="Right Arrow 16"/>
            <p:cNvSpPr/>
            <p:nvPr/>
          </p:nvSpPr>
          <p:spPr>
            <a:xfrm>
              <a:off x="1555845" y="4256183"/>
              <a:ext cx="492086" cy="368489"/>
            </a:xfrm>
            <a:prstGeom prst="rightArrow">
              <a:avLst/>
            </a:prstGeom>
            <a:solidFill>
              <a:srgbClr val="1F22B1"/>
            </a:solidFill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9994" y="4174296"/>
              <a:ext cx="75745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আগ্নেয়গিরির অগ্ন্যুৎপাতের দু’টি কারণ বল।  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5203" y="4874374"/>
            <a:ext cx="9686212" cy="584775"/>
            <a:chOff x="1555845" y="4174296"/>
            <a:chExt cx="9895033" cy="584775"/>
          </a:xfrm>
        </p:grpSpPr>
        <p:sp>
          <p:nvSpPr>
            <p:cNvPr id="24" name="Right Arrow 23"/>
            <p:cNvSpPr/>
            <p:nvPr/>
          </p:nvSpPr>
          <p:spPr>
            <a:xfrm>
              <a:off x="1555845" y="4256183"/>
              <a:ext cx="502695" cy="368489"/>
            </a:xfrm>
            <a:prstGeom prst="rightArrow">
              <a:avLst/>
            </a:prstGeom>
            <a:solidFill>
              <a:srgbClr val="1F22B1"/>
            </a:solidFill>
            <a:ln w="381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69994" y="4174296"/>
              <a:ext cx="928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অগ্ন্যুৎপাতের ভিত্তিতে আগ্নেয়গিরিকে কয় ভাগে ভাগ করা যায় ও কী কী?</a:t>
              </a:r>
              <a:endParaRPr lang="en-US" sz="3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23" name="Group 2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6" name="Rectangle 35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919067" y="3575542"/>
            <a:ext cx="104574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‘আগ্নেয়গিরির অগ্ন্যুৎপাতের ফলে ভূমিকম্প হয়’- উক্তিটি বিশ্লেষণ কর।  </a:t>
            </a:r>
            <a:endParaRPr lang="en-US" sz="38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61446" y="777920"/>
            <a:ext cx="6287269" cy="2206343"/>
            <a:chOff x="3061446" y="1119116"/>
            <a:chExt cx="6287269" cy="2206343"/>
          </a:xfrm>
        </p:grpSpPr>
        <p:grpSp>
          <p:nvGrpSpPr>
            <p:cNvPr id="17" name="Group 16"/>
            <p:cNvGrpSpPr/>
            <p:nvPr/>
          </p:nvGrpSpPr>
          <p:grpSpPr>
            <a:xfrm>
              <a:off x="3061446" y="1119116"/>
              <a:ext cx="6287269" cy="2206343"/>
              <a:chOff x="692331" y="470263"/>
              <a:chExt cx="11024302" cy="526433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805062" y="3566160"/>
                <a:ext cx="750075" cy="13569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26976" y="3566163"/>
                <a:ext cx="750075" cy="132257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8" idx="0"/>
                <a:endCxn id="8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>
              <a:off x="4292063" y="1548980"/>
              <a:ext cx="366478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7000" dirty="0">
                  <a:ln w="0">
                    <a:solidFill>
                      <a:srgbClr val="FF0066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7000" dirty="0">
                <a:ln w="0">
                  <a:solidFill>
                    <a:srgbClr val="FF0066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8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15" name="Group 14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0" name="Rectangle 19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79552" y="354840"/>
            <a:ext cx="11412116" cy="6153998"/>
            <a:chOff x="409419" y="122817"/>
            <a:chExt cx="11327650" cy="6487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600" y="3302758"/>
              <a:ext cx="5677468" cy="33077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419" y="3302757"/>
              <a:ext cx="5650167" cy="33077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059601" y="122818"/>
              <a:ext cx="5677468" cy="330024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9419" y="122817"/>
              <a:ext cx="5650167" cy="33002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778" y="1505720"/>
            <a:ext cx="7700144" cy="339382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CanDown">
              <a:avLst>
                <a:gd name="adj" fmla="val 33333"/>
              </a:avLst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75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75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5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500" b="1" dirty="0">
              <a:ln w="38100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0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111E-6 L 0.00013 -0.1057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3252636" y="636173"/>
            <a:ext cx="5637523" cy="5183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দেখি...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11451" y="1414037"/>
            <a:ext cx="7319891" cy="4654852"/>
            <a:chOff x="2411451" y="1414037"/>
            <a:chExt cx="7319891" cy="4654852"/>
          </a:xfrm>
        </p:grpSpPr>
        <p:pic>
          <p:nvPicPr>
            <p:cNvPr id="19" name="Valcano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411451" y="1414037"/>
              <a:ext cx="7319891" cy="4114224"/>
            </a:xfrm>
            <a:prstGeom prst="rect">
              <a:avLst/>
            </a:prstGeom>
            <a:ln w="38100">
              <a:solidFill>
                <a:srgbClr val="002060"/>
              </a:solidFill>
            </a:ln>
            <a:effectLst/>
            <a:scene3d>
              <a:camera prst="orthographicFront"/>
              <a:lightRig rig="balanced" dir="t"/>
            </a:scene3d>
            <a:sp3d prstMaterial="softEdge">
              <a:bevelT w="203200" h="101600" prst="cross"/>
              <a:contourClr>
                <a:srgbClr val="FFFFFF"/>
              </a:contourClr>
            </a:sp3d>
          </p:spPr>
        </p:pic>
        <p:sp>
          <p:nvSpPr>
            <p:cNvPr id="20" name="Isosceles Triangle 19"/>
            <p:cNvSpPr/>
            <p:nvPr/>
          </p:nvSpPr>
          <p:spPr>
            <a:xfrm>
              <a:off x="7533565" y="5522979"/>
              <a:ext cx="914400" cy="54591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3546317" y="5522979"/>
              <a:ext cx="914400" cy="54591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9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16" name="Group 15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21" name="Rectangle 20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Rounded Rectangle 1"/>
          <p:cNvSpPr/>
          <p:nvPr/>
        </p:nvSpPr>
        <p:spPr>
          <a:xfrm>
            <a:off x="1224587" y="2606178"/>
            <a:ext cx="9693622" cy="1678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Volcano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931" y="784851"/>
            <a:ext cx="369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82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42" name="Group 41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795555" y="1640646"/>
            <a:ext cx="1020454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289300" y="599966"/>
            <a:ext cx="5130800" cy="936940"/>
          </a:xfrm>
          <a:prstGeom prst="ribb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10037" y="2683042"/>
            <a:ext cx="9190059" cy="2913950"/>
            <a:chOff x="1890385" y="2709011"/>
            <a:chExt cx="9638572" cy="2913950"/>
          </a:xfrm>
        </p:grpSpPr>
        <p:grpSp>
          <p:nvGrpSpPr>
            <p:cNvPr id="6" name="Group 5"/>
            <p:cNvGrpSpPr/>
            <p:nvPr/>
          </p:nvGrpSpPr>
          <p:grpSpPr>
            <a:xfrm>
              <a:off x="1890385" y="2709011"/>
              <a:ext cx="9638572" cy="2913950"/>
              <a:chOff x="2135691" y="2476450"/>
              <a:chExt cx="9245306" cy="291395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135691" y="2476450"/>
                <a:ext cx="9245306" cy="5727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আগ্নেয়গিরি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 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 </a:t>
                </a:r>
                <a:r>
                  <a:rPr lang="bn-BD" sz="32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পারবে। 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35691" y="4856957"/>
                <a:ext cx="9245305" cy="53344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আগ্নেয়গিরির অগ্ন্যুৎপাতের ফলাফল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 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পারবে। 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135691" y="3288211"/>
                <a:ext cx="9245306" cy="54631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আগ্নেয়গিরির অগ্ন্যুৎপাতের কারণ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 করতে পারবে।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890385" y="4303891"/>
              <a:ext cx="9638571" cy="5463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ln w="0"/>
                  <a:solidFill>
                    <a:schemeClr val="tx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আগ্নেয়গিরির 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 </a:t>
              </a:r>
              <a:r>
                <a:rPr lang="bn-BD" sz="3600" dirty="0" smtClean="0">
                  <a:ln w="0"/>
                  <a:solidFill>
                    <a:schemeClr val="tx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করতে পারবে।</a:t>
              </a:r>
              <a:endParaRPr lang="en-US" sz="3600" dirty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8167" y="2604202"/>
            <a:ext cx="743242" cy="3073992"/>
            <a:chOff x="899927" y="2727034"/>
            <a:chExt cx="743242" cy="3073992"/>
          </a:xfrm>
        </p:grpSpPr>
        <p:grpSp>
          <p:nvGrpSpPr>
            <p:cNvPr id="8" name="Group 7"/>
            <p:cNvGrpSpPr/>
            <p:nvPr/>
          </p:nvGrpSpPr>
          <p:grpSpPr>
            <a:xfrm>
              <a:off x="899928" y="2727034"/>
              <a:ext cx="740157" cy="692571"/>
              <a:chOff x="795555" y="2658794"/>
              <a:chExt cx="740157" cy="692571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795555" y="2658794"/>
                <a:ext cx="740157" cy="69257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33282" y="2699739"/>
                <a:ext cx="498482" cy="6233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99928" y="3522566"/>
              <a:ext cx="740157" cy="692571"/>
              <a:chOff x="795555" y="2658794"/>
              <a:chExt cx="740157" cy="692571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95555" y="2658794"/>
                <a:ext cx="740157" cy="69257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933282" y="2699739"/>
                <a:ext cx="498482" cy="6233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99927" y="4313162"/>
              <a:ext cx="740157" cy="692571"/>
              <a:chOff x="795555" y="2658794"/>
              <a:chExt cx="740157" cy="692571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95555" y="2658794"/>
                <a:ext cx="740157" cy="69257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282" y="2699739"/>
                <a:ext cx="498482" cy="6233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03012" y="5108455"/>
              <a:ext cx="740157" cy="692571"/>
              <a:chOff x="795555" y="2658794"/>
              <a:chExt cx="740157" cy="692571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795555" y="2658794"/>
                <a:ext cx="740157" cy="692571"/>
              </a:xfrm>
              <a:prstGeom prst="roundRect">
                <a:avLst/>
              </a:prstGeom>
              <a:solidFill>
                <a:srgbClr val="0070C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33282" y="2699739"/>
                <a:ext cx="498482" cy="62330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54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2771"/>
          <a:stretch/>
        </p:blipFill>
        <p:spPr>
          <a:xfrm>
            <a:off x="1885656" y="1359282"/>
            <a:ext cx="3675512" cy="230010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320121" y="3802346"/>
            <a:ext cx="9502554" cy="2257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ষ্ঠের দুর্বল অংশের ফাটল বা সুড়ঙ্গ দিয়ে ভূগর্ভের উষ্ণ বায়ু, গলিত শিলা, ধাতু, ভস্ম, জলীয় বাষ্প,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 পাথর খন্ড, কাদা ছাই প্রভৃতি প্রবলবেগে ঊর্ধে উৎক্ষিপ্ত হয়। ভূপৃষ্ঠে ঐ ছিদ্রপথ বা ফাটলের চারপাশে ক্রমশ জমাট বেঁধে যে উঁচু মোচাকৃতি পর্বত সৃষ্টি করে তাকে আগ্নেয়গিরি বলে।  </a:t>
            </a:r>
            <a:endParaRPr lang="en-US" sz="32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99" y="1372930"/>
            <a:ext cx="3664890" cy="2258365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owchart: Predefined Process 10"/>
          <p:cNvSpPr/>
          <p:nvPr/>
        </p:nvSpPr>
        <p:spPr>
          <a:xfrm>
            <a:off x="3930555" y="550717"/>
            <a:ext cx="4367284" cy="685733"/>
          </a:xfrm>
          <a:prstGeom prst="flowChartPredefined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6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742362" y="4419373"/>
            <a:ext cx="10776348" cy="1244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মুখকে জ্বালামুখ এবং জ্বালামুখ দিয়ে নির্গত গলিত পদার্থকে লাভা বলে।  </a:t>
            </a:r>
            <a:endParaRPr lang="en-US" sz="3600" dirty="0">
              <a:ln w="0"/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42" y="1041665"/>
            <a:ext cx="4638181" cy="28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7" y="1041664"/>
            <a:ext cx="4629696" cy="282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/>
          <p:cNvSpPr/>
          <p:nvPr/>
        </p:nvSpPr>
        <p:spPr>
          <a:xfrm>
            <a:off x="2536814" y="1487658"/>
            <a:ext cx="1120785" cy="760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9689" y="3835147"/>
            <a:ext cx="264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জ্বালামুখ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2050" y="3841302"/>
            <a:ext cx="264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798" y="155381"/>
            <a:ext cx="11924366" cy="6580269"/>
            <a:chOff x="140677" y="100852"/>
            <a:chExt cx="11924366" cy="6611815"/>
          </a:xfrm>
        </p:grpSpPr>
        <p:grpSp>
          <p:nvGrpSpPr>
            <p:cNvPr id="3" name="Group 2"/>
            <p:cNvGrpSpPr/>
            <p:nvPr/>
          </p:nvGrpSpPr>
          <p:grpSpPr>
            <a:xfrm>
              <a:off x="140677" y="100852"/>
              <a:ext cx="11924366" cy="6611815"/>
              <a:chOff x="122833" y="83290"/>
              <a:chExt cx="11928142" cy="6646460"/>
            </a:xfr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8" name="Rectangle 7"/>
              <p:cNvSpPr/>
              <p:nvPr/>
            </p:nvSpPr>
            <p:spPr>
              <a:xfrm>
                <a:off x="122833" y="83290"/>
                <a:ext cx="11928142" cy="6646460"/>
              </a:xfrm>
              <a:prstGeom prst="rect">
                <a:avLst/>
              </a:prstGeom>
              <a:grpFill/>
              <a:ln w="228600" cmpd="thickThin">
                <a:solidFill>
                  <a:srgbClr val="00863D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771" y="307160"/>
                <a:ext cx="11525088" cy="6250502"/>
              </a:xfrm>
              <a:prstGeom prst="rect">
                <a:avLst/>
              </a:prstGeom>
              <a:grpFill/>
              <a:ln w="38100" cmpd="thickThin">
                <a:solidFill>
                  <a:srgbClr val="00863D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017" y="5521609"/>
              <a:ext cx="1442818" cy="899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66" y="5521609"/>
              <a:ext cx="1555846" cy="885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0226016" y="498084"/>
              <a:ext cx="1456467" cy="9414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04963" y="498084"/>
              <a:ext cx="1555847" cy="9414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088875" y="469601"/>
            <a:ext cx="809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 কারণ </a:t>
            </a:r>
            <a:endParaRPr 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7240" y="1496244"/>
            <a:ext cx="3332147" cy="414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ভূঅভ্যন্তরের গলিত ম্যাগমা, ভস্ম, ধাতু প্রবলবেগে বের হয়ে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গ্নেয়গিরির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অগ্ন্যুৎপাত ঘটায়। </a:t>
            </a:r>
            <a:endParaRPr lang="en-US" sz="3600" dirty="0">
              <a:ln w="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8" y="3619079"/>
            <a:ext cx="3432148" cy="19290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9" y="1504520"/>
            <a:ext cx="3432148" cy="19290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35" y="1496245"/>
            <a:ext cx="3510253" cy="19657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35" y="3611022"/>
            <a:ext cx="3510255" cy="19801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44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773</Words>
  <Application>Microsoft Office PowerPoint</Application>
  <PresentationFormat>Widescreen</PresentationFormat>
  <Paragraphs>120</Paragraphs>
  <Slides>32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270</cp:revision>
  <dcterms:created xsi:type="dcterms:W3CDTF">2022-03-08T14:41:04Z</dcterms:created>
  <dcterms:modified xsi:type="dcterms:W3CDTF">2022-04-19T15:25:40Z</dcterms:modified>
</cp:coreProperties>
</file>