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8" r:id="rId4"/>
    <p:sldId id="259" r:id="rId5"/>
    <p:sldId id="290" r:id="rId6"/>
    <p:sldId id="289" r:id="rId7"/>
    <p:sldId id="260" r:id="rId8"/>
    <p:sldId id="261" r:id="rId9"/>
    <p:sldId id="283" r:id="rId10"/>
    <p:sldId id="284" r:id="rId11"/>
    <p:sldId id="285" r:id="rId12"/>
    <p:sldId id="286" r:id="rId13"/>
    <p:sldId id="262" r:id="rId14"/>
    <p:sldId id="287" r:id="rId15"/>
    <p:sldId id="263" r:id="rId16"/>
    <p:sldId id="265" r:id="rId17"/>
    <p:sldId id="266" r:id="rId18"/>
    <p:sldId id="272" r:id="rId19"/>
    <p:sldId id="267" r:id="rId20"/>
    <p:sldId id="268" r:id="rId21"/>
    <p:sldId id="269" r:id="rId22"/>
    <p:sldId id="271" r:id="rId23"/>
    <p:sldId id="273" r:id="rId24"/>
    <p:sldId id="274" r:id="rId25"/>
    <p:sldId id="275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8D27-3F1C-4989-B51C-1FB0ADA0E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AE846-70A2-4E57-9DFD-6E69C40BB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558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7000"/>
              </a:schemeClr>
            </a:gs>
            <a:gs pos="100000">
              <a:schemeClr val="bg1">
                <a:lumMod val="99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A4DF8DB-E4EC-4683-B549-E0B53C089D94}"/>
              </a:ext>
            </a:extLst>
          </p:cNvPr>
          <p:cNvGrpSpPr/>
          <p:nvPr userDrawn="1"/>
        </p:nvGrpSpPr>
        <p:grpSpPr>
          <a:xfrm>
            <a:off x="126605" y="6277447"/>
            <a:ext cx="11971609" cy="449823"/>
            <a:chOff x="126606" y="6277447"/>
            <a:chExt cx="11915340" cy="4498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69FC5B-8D60-4B45-B8CF-E5DF7B6C8B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8"/>
            <a:stretch/>
          </p:blipFill>
          <p:spPr>
            <a:xfrm>
              <a:off x="126606" y="6277448"/>
              <a:ext cx="3236846" cy="44273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C4D1DF-8933-4C6C-8A16-7AAC1265C2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8"/>
            <a:stretch/>
          </p:blipFill>
          <p:spPr>
            <a:xfrm>
              <a:off x="2401777" y="6284537"/>
              <a:ext cx="3236846" cy="4427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03C9C10-2978-4679-A8D5-920A8F639AE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8"/>
            <a:stretch/>
          </p:blipFill>
          <p:spPr>
            <a:xfrm>
              <a:off x="5568255" y="6277447"/>
              <a:ext cx="3236846" cy="4427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CCA2F7-C71D-4095-9207-A7B626B9D4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8"/>
            <a:stretch/>
          </p:blipFill>
          <p:spPr>
            <a:xfrm>
              <a:off x="8805100" y="6284425"/>
              <a:ext cx="3236846" cy="442733"/>
            </a:xfrm>
            <a:prstGeom prst="rect">
              <a:avLst/>
            </a:prstGeom>
          </p:spPr>
        </p:pic>
      </p:grpSp>
      <p:sp>
        <p:nvSpPr>
          <p:cNvPr id="7" name="Frame 6">
            <a:extLst>
              <a:ext uri="{FF2B5EF4-FFF2-40B4-BE49-F238E27FC236}">
                <a16:creationId xmlns:a16="http://schemas.microsoft.com/office/drawing/2014/main" id="{B9F33021-8F22-4F2F-8CF8-135A8A287F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013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95DA2BA-43A1-4768-A2C6-EF204003B3F8}"/>
              </a:ext>
            </a:extLst>
          </p:cNvPr>
          <p:cNvSpPr/>
          <p:nvPr userDrawn="1"/>
        </p:nvSpPr>
        <p:spPr>
          <a:xfrm>
            <a:off x="70334" y="64480"/>
            <a:ext cx="12048978" cy="6724939"/>
          </a:xfrm>
          <a:prstGeom prst="frame">
            <a:avLst>
              <a:gd name="adj1" fmla="val 1013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F5DF66-B96D-4F24-B5FE-5E4D9B73633F}"/>
              </a:ext>
            </a:extLst>
          </p:cNvPr>
          <p:cNvSpPr txBox="1"/>
          <p:nvPr userDrawn="1"/>
        </p:nvSpPr>
        <p:spPr>
          <a:xfrm>
            <a:off x="862439" y="6443478"/>
            <a:ext cx="2110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latin typeface="Century Gothic" panose="020B0502020202020204" pitchFamily="34" charset="0"/>
              </a:rPr>
              <a:t>Hafizur</a:t>
            </a:r>
            <a:r>
              <a:rPr lang="en-US" sz="1400" i="1" dirty="0">
                <a:latin typeface="Century Gothic" panose="020B0502020202020204" pitchFamily="34" charset="0"/>
              </a:rPr>
              <a:t> Rahman</a:t>
            </a:r>
          </a:p>
        </p:txBody>
      </p:sp>
    </p:spTree>
    <p:extLst>
      <p:ext uri="{BB962C8B-B14F-4D97-AF65-F5344CB8AC3E}">
        <p14:creationId xmlns:p14="http://schemas.microsoft.com/office/powerpoint/2010/main" val="27833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7000"/>
              </a:schemeClr>
            </a:gs>
            <a:gs pos="100000">
              <a:schemeClr val="bg1">
                <a:lumMod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AB58A5-9508-437A-8F82-126E9880D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712" y="2702389"/>
            <a:ext cx="2667000" cy="381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F5351B-078A-4614-8091-20DB5DB5E47D}"/>
              </a:ext>
            </a:extLst>
          </p:cNvPr>
          <p:cNvSpPr txBox="1"/>
          <p:nvPr/>
        </p:nvSpPr>
        <p:spPr>
          <a:xfrm>
            <a:off x="4472938" y="1442887"/>
            <a:ext cx="3246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</a:rPr>
              <a:t>welcome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831F4-ED71-4C70-8A9C-9818A48D5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" y="2712720"/>
            <a:ext cx="2667000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B158B0-838B-461B-BF4A-830CBE827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57" y="2712720"/>
            <a:ext cx="2667000" cy="381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EEAD3D-7500-479E-A73F-09EF95FEA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74" y="2692058"/>
            <a:ext cx="2667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97180-9669-482C-8740-2D8D456A8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760" y="2702389"/>
            <a:ext cx="2667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49994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206725" y="2047694"/>
            <a:ext cx="248953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7395086" y="1373573"/>
            <a:ext cx="4632961" cy="2499375"/>
          </a:xfrm>
          <a:prstGeom prst="ellipse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To use a needle to pass thread through pieces of fabric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3794616" y="4318812"/>
            <a:ext cx="24895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1757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281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225727" y="219144"/>
            <a:ext cx="7453092" cy="76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Some new word’s of the lesson.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5020972" y="3579336"/>
            <a:ext cx="554976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0800000" flipH="1">
            <a:off x="2992651" y="2055922"/>
            <a:ext cx="554976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6ACC51-941A-4BB9-9D52-131899E1DA7B}"/>
              </a:ext>
            </a:extLst>
          </p:cNvPr>
          <p:cNvSpPr/>
          <p:nvPr/>
        </p:nvSpPr>
        <p:spPr>
          <a:xfrm>
            <a:off x="6592235" y="2310059"/>
            <a:ext cx="802851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-431314" y="5509303"/>
            <a:ext cx="1094138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 like to 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sewing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in my free time.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মহিলাদের বিনামূল্যে সেলাই মেশিন দিচ্ছে কেন্দ্র, পাওয়ার জন্য এভাবে করুন  আবেদন- Bangla News">
            <a:extLst>
              <a:ext uri="{FF2B5EF4-FFF2-40B4-BE49-F238E27FC236}">
                <a16:creationId xmlns:a16="http://schemas.microsoft.com/office/drawing/2014/main" id="{79AD2C99-D36F-4791-A034-F3C1378CC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23" y="1876427"/>
            <a:ext cx="2825772" cy="170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688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339706" y="2521021"/>
            <a:ext cx="248953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Often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8101490" y="1663785"/>
            <a:ext cx="3892725" cy="2492883"/>
          </a:xfrm>
          <a:prstGeom prst="ellipse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In great quantities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3758870" y="4717220"/>
            <a:ext cx="24895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497362" y="203711"/>
            <a:ext cx="7453092" cy="76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Some new word’s of the lesson.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5045604" y="3860900"/>
            <a:ext cx="717331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0800000" flipH="1">
            <a:off x="2876798" y="2521021"/>
            <a:ext cx="698324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6ACC51-941A-4BB9-9D52-131899E1DA7B}"/>
              </a:ext>
            </a:extLst>
          </p:cNvPr>
          <p:cNvSpPr/>
          <p:nvPr/>
        </p:nvSpPr>
        <p:spPr>
          <a:xfrm>
            <a:off x="7147603" y="2521022"/>
            <a:ext cx="802851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-307932" y="5447101"/>
            <a:ext cx="1094138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She 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often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gets order from her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neighbour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utoShape 2" descr="How Often Do You...? - Adverbs of Frequency | Learn English - Mark Kulek ESL.  - YouTube">
            <a:extLst>
              <a:ext uri="{FF2B5EF4-FFF2-40B4-BE49-F238E27FC236}">
                <a16:creationId xmlns:a16="http://schemas.microsoft.com/office/drawing/2014/main" id="{D2C74593-BAC8-4EB5-893E-691ACCC8C3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00" name="Picture 4" descr="How Often Do You...? - Adverbs of Frequency | Learn English - Mark Kulek ESL.  - YouTube">
            <a:extLst>
              <a:ext uri="{FF2B5EF4-FFF2-40B4-BE49-F238E27FC236}">
                <a16:creationId xmlns:a16="http://schemas.microsoft.com/office/drawing/2014/main" id="{127D9EEF-BF7F-4721-B490-3A423AEC2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81" y="1942705"/>
            <a:ext cx="3421445" cy="192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588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206725" y="2108654"/>
            <a:ext cx="248953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Improve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8361609" y="2168021"/>
            <a:ext cx="3601785" cy="1892384"/>
          </a:xfrm>
          <a:prstGeom prst="ellipse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To make better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4053695" y="4934116"/>
            <a:ext cx="24895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367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89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146900" y="219145"/>
            <a:ext cx="7453092" cy="76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Some new word’s of the lesson.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4974382" y="4217087"/>
            <a:ext cx="554976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0800000" flipH="1">
            <a:off x="2992651" y="2116882"/>
            <a:ext cx="554976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6ACC51-941A-4BB9-9D52-131899E1DA7B}"/>
              </a:ext>
            </a:extLst>
          </p:cNvPr>
          <p:cNvSpPr/>
          <p:nvPr/>
        </p:nvSpPr>
        <p:spPr>
          <a:xfrm>
            <a:off x="7194187" y="2655995"/>
            <a:ext cx="802851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-431314" y="5570263"/>
            <a:ext cx="1094138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 want to 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improve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my English.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6 Ways to Improve Business Operations - Business 2 Community">
            <a:extLst>
              <a:ext uri="{FF2B5EF4-FFF2-40B4-BE49-F238E27FC236}">
                <a16:creationId xmlns:a16="http://schemas.microsoft.com/office/drawing/2014/main" id="{1233D0EA-88AF-420C-B04B-0139E82C3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044" y="1234637"/>
            <a:ext cx="3108573" cy="291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356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137FDE-C20E-45E7-83BC-5BAAEBCBE987}"/>
              </a:ext>
            </a:extLst>
          </p:cNvPr>
          <p:cNvSpPr txBox="1"/>
          <p:nvPr/>
        </p:nvSpPr>
        <p:spPr>
          <a:xfrm>
            <a:off x="185021" y="2414573"/>
            <a:ext cx="289908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Neighbour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37E24-5139-4173-AEF1-8D7EDDEF1D47}"/>
              </a:ext>
            </a:extLst>
          </p:cNvPr>
          <p:cNvSpPr txBox="1"/>
          <p:nvPr/>
        </p:nvSpPr>
        <p:spPr>
          <a:xfrm>
            <a:off x="7395086" y="1198872"/>
            <a:ext cx="4568309" cy="3289221"/>
          </a:xfrm>
          <a:prstGeom prst="ellipse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A person who lives near another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DCE2DC-9292-4108-BB7F-C67B003834FD}"/>
              </a:ext>
            </a:extLst>
          </p:cNvPr>
          <p:cNvSpPr txBox="1"/>
          <p:nvPr/>
        </p:nvSpPr>
        <p:spPr>
          <a:xfrm>
            <a:off x="3794616" y="4547412"/>
            <a:ext cx="24895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প্রতিবেশি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C8B5D679-E4F6-4494-BFBD-140FF82C3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4043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88D53C16-FA1C-45DC-ABAE-212DF45BF4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5567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99D7C429-F7CE-4143-B010-41C9073B16C6}"/>
              </a:ext>
            </a:extLst>
          </p:cNvPr>
          <p:cNvSpPr/>
          <p:nvPr/>
        </p:nvSpPr>
        <p:spPr>
          <a:xfrm>
            <a:off x="206725" y="180002"/>
            <a:ext cx="7453092" cy="76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Some new word’s of the lesson.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4090C79-8433-473B-9965-24C4BADF59AB}"/>
              </a:ext>
            </a:extLst>
          </p:cNvPr>
          <p:cNvSpPr/>
          <p:nvPr/>
        </p:nvSpPr>
        <p:spPr>
          <a:xfrm rot="5400000">
            <a:off x="5020972" y="3807936"/>
            <a:ext cx="554976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FEAA3BB-56B2-4E30-9034-AB96ACF5DEF1}"/>
              </a:ext>
            </a:extLst>
          </p:cNvPr>
          <p:cNvSpPr/>
          <p:nvPr/>
        </p:nvSpPr>
        <p:spPr>
          <a:xfrm rot="10800000" flipH="1">
            <a:off x="3117369" y="2292973"/>
            <a:ext cx="554976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264B5F3-C892-428B-8B13-2B3AFF4E162B}"/>
              </a:ext>
            </a:extLst>
          </p:cNvPr>
          <p:cNvSpPr/>
          <p:nvPr/>
        </p:nvSpPr>
        <p:spPr>
          <a:xfrm>
            <a:off x="6592235" y="2538659"/>
            <a:ext cx="802851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78E15A-9023-4475-B45F-488D9AC347C0}"/>
              </a:ext>
            </a:extLst>
          </p:cNvPr>
          <p:cNvSpPr/>
          <p:nvPr/>
        </p:nvSpPr>
        <p:spPr>
          <a:xfrm>
            <a:off x="-431314" y="5737903"/>
            <a:ext cx="1094138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 love my 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neighbor.</a:t>
            </a:r>
          </a:p>
        </p:txBody>
      </p:sp>
      <p:pic>
        <p:nvPicPr>
          <p:cNvPr id="1026" name="Picture 2" descr="Male Neighbor Friendly Greeting Vector Illustration Stock Vector (Royalty  Free) 536561365">
            <a:extLst>
              <a:ext uri="{FF2B5EF4-FFF2-40B4-BE49-F238E27FC236}">
                <a16:creationId xmlns:a16="http://schemas.microsoft.com/office/drawing/2014/main" id="{899BB0AD-5B90-42B9-AD7A-0C8EBE7E6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4"/>
          <a:stretch/>
        </p:blipFill>
        <p:spPr bwMode="auto">
          <a:xfrm>
            <a:off x="3786407" y="1120140"/>
            <a:ext cx="2752725" cy="2498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360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137FDE-C20E-45E7-83BC-5BAAEBCBE987}"/>
              </a:ext>
            </a:extLst>
          </p:cNvPr>
          <p:cNvSpPr txBox="1"/>
          <p:nvPr/>
        </p:nvSpPr>
        <p:spPr>
          <a:xfrm>
            <a:off x="267685" y="2266888"/>
            <a:ext cx="248953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Especially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37E24-5139-4173-AEF1-8D7EDDEF1D47}"/>
              </a:ext>
            </a:extLst>
          </p:cNvPr>
          <p:cNvSpPr txBox="1"/>
          <p:nvPr/>
        </p:nvSpPr>
        <p:spPr>
          <a:xfrm>
            <a:off x="7362299" y="1553594"/>
            <a:ext cx="4568309" cy="2472145"/>
          </a:xfrm>
          <a:prstGeom prst="ellipse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a special manner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DCE2DC-9292-4108-BB7F-C67B003834FD}"/>
              </a:ext>
            </a:extLst>
          </p:cNvPr>
          <p:cNvSpPr txBox="1"/>
          <p:nvPr/>
        </p:nvSpPr>
        <p:spPr>
          <a:xfrm>
            <a:off x="3991969" y="4714376"/>
            <a:ext cx="24895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C8B5D679-E4F6-4494-BFBD-140FF82C3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8404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88D53C16-FA1C-45DC-ABAE-212DF45BF4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9928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99D7C429-F7CE-4143-B010-41C9073B16C6}"/>
              </a:ext>
            </a:extLst>
          </p:cNvPr>
          <p:cNvSpPr/>
          <p:nvPr/>
        </p:nvSpPr>
        <p:spPr>
          <a:xfrm>
            <a:off x="267685" y="227163"/>
            <a:ext cx="7453092" cy="76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Some new word’s of the lesson.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4090C79-8433-473B-9965-24C4BADF59AB}"/>
              </a:ext>
            </a:extLst>
          </p:cNvPr>
          <p:cNvSpPr/>
          <p:nvPr/>
        </p:nvSpPr>
        <p:spPr>
          <a:xfrm rot="5400000">
            <a:off x="4974382" y="3834637"/>
            <a:ext cx="554976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FEAA3BB-56B2-4E30-9034-AB96ACF5DEF1}"/>
              </a:ext>
            </a:extLst>
          </p:cNvPr>
          <p:cNvSpPr/>
          <p:nvPr/>
        </p:nvSpPr>
        <p:spPr>
          <a:xfrm rot="10800000" flipH="1">
            <a:off x="2935839" y="2271888"/>
            <a:ext cx="641340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264B5F3-C892-428B-8B13-2B3AFF4E162B}"/>
              </a:ext>
            </a:extLst>
          </p:cNvPr>
          <p:cNvSpPr/>
          <p:nvPr/>
        </p:nvSpPr>
        <p:spPr>
          <a:xfrm>
            <a:off x="6617688" y="2320228"/>
            <a:ext cx="744612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78E15A-9023-4475-B45F-488D9AC347C0}"/>
              </a:ext>
            </a:extLst>
          </p:cNvPr>
          <p:cNvSpPr/>
          <p:nvPr/>
        </p:nvSpPr>
        <p:spPr>
          <a:xfrm>
            <a:off x="-411015" y="5452066"/>
            <a:ext cx="1094138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         TimesNew Roman"/>
              </a:rPr>
              <a:t>Especially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 I like to play cricket </a:t>
            </a:r>
            <a:endParaRPr lang="en-US" sz="3600" dirty="0"/>
          </a:p>
        </p:txBody>
      </p:sp>
      <p:pic>
        <p:nvPicPr>
          <p:cNvPr id="6146" name="Picture 2" descr="How we make choices | TED Talks">
            <a:extLst>
              <a:ext uri="{FF2B5EF4-FFF2-40B4-BE49-F238E27FC236}">
                <a16:creationId xmlns:a16="http://schemas.microsoft.com/office/drawing/2014/main" id="{3D8F6A3E-D482-4EB8-B711-D14E69E09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73" y="1274493"/>
            <a:ext cx="2898970" cy="248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32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27A5A3-75E9-4E3B-B911-54DD133E8C29}"/>
              </a:ext>
            </a:extLst>
          </p:cNvPr>
          <p:cNvSpPr txBox="1"/>
          <p:nvPr/>
        </p:nvSpPr>
        <p:spPr>
          <a:xfrm>
            <a:off x="-364314" y="178170"/>
            <a:ext cx="73350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speaking loudly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2CD236-C8B7-406F-B0E5-B12B27CC269B}"/>
              </a:ext>
            </a:extLst>
          </p:cNvPr>
          <p:cNvSpPr/>
          <p:nvPr/>
        </p:nvSpPr>
        <p:spPr>
          <a:xfrm>
            <a:off x="2247925" y="5829218"/>
            <a:ext cx="6603667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en-US" sz="3200" b="1" dirty="0">
                <a:ln w="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Open your book and turn to page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10</a:t>
            </a:r>
            <a:endParaRPr lang="en-US" sz="3200" dirty="0">
              <a:ln w="0"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C70BD3-A058-4733-AB0B-F112CC25D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532" y="866441"/>
            <a:ext cx="4770120" cy="4962777"/>
          </a:xfrm>
          <a:prstGeom prst="rect">
            <a:avLst/>
          </a:prstGeom>
        </p:spPr>
      </p:pic>
      <p:pic>
        <p:nvPicPr>
          <p:cNvPr id="2054" name="Picture 6" descr="チャート式 Middle school Juku 数学 Lecturer, Teacher man transparent background  PNG clipart | HiClipart">
            <a:extLst>
              <a:ext uri="{FF2B5EF4-FFF2-40B4-BE49-F238E27FC236}">
                <a16:creationId xmlns:a16="http://schemas.microsoft.com/office/drawing/2014/main" id="{1793EBF1-A6A5-444C-B4BD-0318B53D8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25" b="92500" l="9881" r="89949">
                        <a14:foregroundMark x1="24532" y1="20500" x2="27598" y2="20500"/>
                        <a14:foregroundMark x1="35094" y1="20750" x2="43952" y2="20875"/>
                        <a14:foregroundMark x1="37649" y1="33625" x2="37649" y2="35125"/>
                        <a14:foregroundMark x1="28790" y1="32250" x2="31516" y2="32000"/>
                        <a14:foregroundMark x1="29983" y1="34875" x2="29983" y2="36875"/>
                        <a14:foregroundMark x1="25554" y1="49625" x2="29472" y2="49625"/>
                        <a14:foregroundMark x1="32368" y1="5125" x2="21806" y2="7750"/>
                        <a14:foregroundMark x1="35434" y1="36250" x2="36627" y2="37375"/>
                        <a14:foregroundMark x1="31857" y1="27750" x2="31857" y2="27750"/>
                        <a14:foregroundMark x1="31175" y1="91625" x2="38501" y2="92500"/>
                        <a14:foregroundMark x1="39693" y1="50500" x2="47530" y2="50500"/>
                        <a14:foregroundMark x1="25554" y1="19750" x2="29472" y2="2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93" y="866441"/>
            <a:ext cx="4916907" cy="55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184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3387529E-8C63-4D55-AD90-D8A6B0AAA3AB}"/>
              </a:ext>
            </a:extLst>
          </p:cNvPr>
          <p:cNvSpPr/>
          <p:nvPr/>
        </p:nvSpPr>
        <p:spPr>
          <a:xfrm>
            <a:off x="270675" y="140823"/>
            <a:ext cx="5540015" cy="7315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reading loudly</a:t>
            </a:r>
          </a:p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787C15-A3F7-4BFA-B759-E119A6333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1" y="1432559"/>
            <a:ext cx="10123357" cy="4750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8067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9B9611E0-BCC8-4068-AC5D-55627FC65846}"/>
              </a:ext>
            </a:extLst>
          </p:cNvPr>
          <p:cNvSpPr/>
          <p:nvPr/>
        </p:nvSpPr>
        <p:spPr>
          <a:xfrm>
            <a:off x="194475" y="236621"/>
            <a:ext cx="5540015" cy="7315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silent reading</a:t>
            </a:r>
          </a:p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FC556C-8190-49DB-A3DD-25B6EA1DB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369723"/>
            <a:ext cx="9997440" cy="46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F042C6-5E19-4283-B651-F7B5D5923890}"/>
              </a:ext>
            </a:extLst>
          </p:cNvPr>
          <p:cNvSpPr txBox="1"/>
          <p:nvPr/>
        </p:nvSpPr>
        <p:spPr>
          <a:xfrm>
            <a:off x="535188" y="1838359"/>
            <a:ext cx="1097101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Saikat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wants to improve his English.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D12AA-B037-4FD0-AD79-7E934CCD4CBB}"/>
              </a:ext>
            </a:extLst>
          </p:cNvPr>
          <p:cNvSpPr/>
          <p:nvPr/>
        </p:nvSpPr>
        <p:spPr>
          <a:xfrm>
            <a:off x="537670" y="2710778"/>
            <a:ext cx="1096853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Saikat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lives in Dhaka 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72EBA6-F69E-4907-8307-F6AE095E6A0A}"/>
              </a:ext>
            </a:extLst>
          </p:cNvPr>
          <p:cNvSpPr/>
          <p:nvPr/>
        </p:nvSpPr>
        <p:spPr>
          <a:xfrm>
            <a:off x="535188" y="3565766"/>
            <a:ext cx="1096853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c) Mrs.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Monwara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Islam is a teacher.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F7F001-C99C-4337-80CE-0EFC211FD12B}"/>
              </a:ext>
            </a:extLst>
          </p:cNvPr>
          <p:cNvSpPr/>
          <p:nvPr/>
        </p:nvSpPr>
        <p:spPr>
          <a:xfrm>
            <a:off x="535188" y="4438185"/>
            <a:ext cx="1096853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Saikat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reads in class 4.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9984C-A204-41A3-AE7E-2320630B2405}"/>
              </a:ext>
            </a:extLst>
          </p:cNvPr>
          <p:cNvSpPr txBox="1"/>
          <p:nvPr/>
        </p:nvSpPr>
        <p:spPr>
          <a:xfrm>
            <a:off x="535188" y="5333674"/>
            <a:ext cx="1096853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Mr.Rashidul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Islam is a banker.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F8442E-69AF-442A-A766-9CAF31C74498}"/>
              </a:ext>
            </a:extLst>
          </p:cNvPr>
          <p:cNvSpPr txBox="1"/>
          <p:nvPr/>
        </p:nvSpPr>
        <p:spPr>
          <a:xfrm>
            <a:off x="10186579" y="2688210"/>
            <a:ext cx="1055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        TimesNew Roman"/>
              </a:rPr>
              <a:t>False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75CBFD-D251-4D77-8DE0-9D97DBE1703C}"/>
              </a:ext>
            </a:extLst>
          </p:cNvPr>
          <p:cNvSpPr txBox="1"/>
          <p:nvPr/>
        </p:nvSpPr>
        <p:spPr>
          <a:xfrm>
            <a:off x="10086197" y="1883998"/>
            <a:ext cx="1155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True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DC66A7-3BEA-4857-9F04-E1BC69E990C7}"/>
              </a:ext>
            </a:extLst>
          </p:cNvPr>
          <p:cNvSpPr txBox="1"/>
          <p:nvPr/>
        </p:nvSpPr>
        <p:spPr>
          <a:xfrm>
            <a:off x="10256286" y="5265467"/>
            <a:ext cx="124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True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4C507B2E-4177-49D0-A917-4FD3F8613481}"/>
              </a:ext>
            </a:extLst>
          </p:cNvPr>
          <p:cNvSpPr/>
          <p:nvPr/>
        </p:nvSpPr>
        <p:spPr>
          <a:xfrm>
            <a:off x="259512" y="259277"/>
            <a:ext cx="3842532" cy="8440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Individual work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FE0FDC-3E37-452A-A00C-A10303353A67}"/>
              </a:ext>
            </a:extLst>
          </p:cNvPr>
          <p:cNvSpPr txBox="1"/>
          <p:nvPr/>
        </p:nvSpPr>
        <p:spPr>
          <a:xfrm>
            <a:off x="10306551" y="4369978"/>
            <a:ext cx="1055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         TimesNew Roman"/>
              </a:rPr>
              <a:t>False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B2363D-BA7F-4486-AA6F-43ABF6A2A908}"/>
              </a:ext>
            </a:extLst>
          </p:cNvPr>
          <p:cNvSpPr txBox="1"/>
          <p:nvPr/>
        </p:nvSpPr>
        <p:spPr>
          <a:xfrm>
            <a:off x="10256286" y="3537558"/>
            <a:ext cx="1055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         TimesNew Roman"/>
              </a:rPr>
              <a:t>False</a:t>
            </a:r>
            <a:endParaRPr lang="en-US" sz="2800" dirty="0">
              <a:ln w="0">
                <a:solidFill>
                  <a:srgbClr val="008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        TimesNew Roman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990D6B-363D-4101-9C06-341AB36C6D91}"/>
              </a:ext>
            </a:extLst>
          </p:cNvPr>
          <p:cNvSpPr/>
          <p:nvPr/>
        </p:nvSpPr>
        <p:spPr>
          <a:xfrm>
            <a:off x="4828598" y="206385"/>
            <a:ext cx="3444240" cy="146609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True or False</a:t>
            </a:r>
          </a:p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2228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/>
      <p:bldP spid="12" grpId="0"/>
      <p:bldP spid="14" grpId="0"/>
      <p:bldP spid="15" grpId="0" animBg="1"/>
      <p:bldP spid="20" grpId="0"/>
      <p:bldP spid="21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CA20B2-28FD-4376-A049-9117E514F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332778"/>
              </p:ext>
            </p:extLst>
          </p:nvPr>
        </p:nvGraphicFramePr>
        <p:xfrm>
          <a:off x="441171" y="1667944"/>
          <a:ext cx="11605011" cy="4649381"/>
        </p:xfrm>
        <a:graphic>
          <a:graphicData uri="http://schemas.openxmlformats.org/drawingml/2006/table">
            <a:tbl>
              <a:tblPr firstRow="1" bandRow="1">
                <a:effectLst/>
                <a:tableStyleId>{69CF1AB2-1976-4502-BF36-3FF5EA218861}</a:tableStyleId>
              </a:tblPr>
              <a:tblGrid>
                <a:gridCol w="4655199">
                  <a:extLst>
                    <a:ext uri="{9D8B030D-6E8A-4147-A177-3AD203B41FA5}">
                      <a16:colId xmlns:a16="http://schemas.microsoft.com/office/drawing/2014/main" val="3179015185"/>
                    </a:ext>
                  </a:extLst>
                </a:gridCol>
                <a:gridCol w="6949812">
                  <a:extLst>
                    <a:ext uri="{9D8B030D-6E8A-4147-A177-3AD203B41FA5}">
                      <a16:colId xmlns:a16="http://schemas.microsoft.com/office/drawing/2014/main" val="3842234929"/>
                    </a:ext>
                  </a:extLst>
                </a:gridCol>
              </a:tblGrid>
              <a:tr h="50029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     Column-A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Column-B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388424"/>
                  </a:ext>
                </a:extLst>
              </a:tr>
              <a:tr h="68698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a.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 Enjoy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) One’s </a:t>
                      </a:r>
                      <a:r>
                        <a:rPr lang="en-US" sz="2800" b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father and mother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314054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b. Sew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ii)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pleasure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090526"/>
                  </a:ext>
                </a:extLst>
              </a:tr>
              <a:tr h="83967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c.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Neighbour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Iii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A person who lives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near another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182379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d. Often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iv)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 friend.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379156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e. Parents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v)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In great quantities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895927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vi)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To use a needle to pass thread through pieces of fabric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8849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73CF5D-0178-4656-B21D-FCB049772368}"/>
              </a:ext>
            </a:extLst>
          </p:cNvPr>
          <p:cNvSpPr txBox="1"/>
          <p:nvPr/>
        </p:nvSpPr>
        <p:spPr>
          <a:xfrm>
            <a:off x="293494" y="833618"/>
            <a:ext cx="1160501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         TimesNew Roman"/>
              </a:rPr>
              <a:t>Match the words of the column A with their meanings in column 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530366-E013-428A-82AD-46964102F523}"/>
              </a:ext>
            </a:extLst>
          </p:cNvPr>
          <p:cNvSpPr/>
          <p:nvPr/>
        </p:nvSpPr>
        <p:spPr>
          <a:xfrm>
            <a:off x="10766811" y="2833759"/>
            <a:ext cx="1112520" cy="521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DBD11A-D8DB-469C-BAC5-AC1757E3B7E5}"/>
              </a:ext>
            </a:extLst>
          </p:cNvPr>
          <p:cNvSpPr/>
          <p:nvPr/>
        </p:nvSpPr>
        <p:spPr>
          <a:xfrm>
            <a:off x="10805160" y="5761541"/>
            <a:ext cx="1112520" cy="521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b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31F35F-DAD5-4E6B-B411-357ECA78E4B8}"/>
              </a:ext>
            </a:extLst>
          </p:cNvPr>
          <p:cNvSpPr/>
          <p:nvPr/>
        </p:nvSpPr>
        <p:spPr>
          <a:xfrm>
            <a:off x="10766811" y="2224220"/>
            <a:ext cx="1112520" cy="521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e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9804BF-FBC4-4F4F-B34E-0031962F17A6}"/>
              </a:ext>
            </a:extLst>
          </p:cNvPr>
          <p:cNvSpPr/>
          <p:nvPr/>
        </p:nvSpPr>
        <p:spPr>
          <a:xfrm>
            <a:off x="10805160" y="4844173"/>
            <a:ext cx="1112520" cy="521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d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0AD542-B82A-42FA-BD24-2BE21F07D5FC}"/>
              </a:ext>
            </a:extLst>
          </p:cNvPr>
          <p:cNvSpPr/>
          <p:nvPr/>
        </p:nvSpPr>
        <p:spPr>
          <a:xfrm>
            <a:off x="10766811" y="3490277"/>
            <a:ext cx="1112520" cy="521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</a:t>
            </a:r>
            <a:endParaRPr lang="en-US" dirty="0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D30B432B-297F-4ADC-AF74-0F30F93F89B5}"/>
              </a:ext>
            </a:extLst>
          </p:cNvPr>
          <p:cNvSpPr/>
          <p:nvPr/>
        </p:nvSpPr>
        <p:spPr>
          <a:xfrm>
            <a:off x="145819" y="118659"/>
            <a:ext cx="3085062" cy="5232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Pair work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4329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4" grpId="0" animBg="1"/>
      <p:bldP spid="1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B17632-143E-4A2C-9B55-3218EF739238}"/>
              </a:ext>
            </a:extLst>
          </p:cNvPr>
          <p:cNvSpPr/>
          <p:nvPr/>
        </p:nvSpPr>
        <p:spPr>
          <a:xfrm>
            <a:off x="893094" y="2013228"/>
            <a:ext cx="5461986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292B5D"/>
                </a:solidFill>
              </a:rPr>
              <a:t>Md.Hafizur Rahman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Assistant Teacher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Haripur Government Primary School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Haripur 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Thakurgaon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.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Phone: 01716437086</a:t>
            </a:r>
          </a:p>
          <a:p>
            <a:pPr algn="ctr"/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Email:hafizict5@gmail.com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94E4AD-6F86-4F55-A567-69B13D5E8DFE}"/>
              </a:ext>
            </a:extLst>
          </p:cNvPr>
          <p:cNvGrpSpPr/>
          <p:nvPr/>
        </p:nvGrpSpPr>
        <p:grpSpPr>
          <a:xfrm>
            <a:off x="7194181" y="1911326"/>
            <a:ext cx="3334112" cy="3254341"/>
            <a:chOff x="7910461" y="1240766"/>
            <a:chExt cx="3334112" cy="32543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4D3F8B-43F4-48C8-9E16-60C345D17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277" y="1371379"/>
              <a:ext cx="3078480" cy="304730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</p:spPr>
        </p:pic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75CADE53-7735-4366-828D-4DEBBBA2472B}"/>
                </a:ext>
              </a:extLst>
            </p:cNvPr>
            <p:cNvSpPr/>
            <p:nvPr/>
          </p:nvSpPr>
          <p:spPr>
            <a:xfrm>
              <a:off x="7910461" y="1240766"/>
              <a:ext cx="3334112" cy="3254341"/>
            </a:xfrm>
            <a:prstGeom prst="donut">
              <a:avLst>
                <a:gd name="adj" fmla="val 3884"/>
              </a:avLst>
            </a:prstGeom>
            <a:solidFill>
              <a:srgbClr val="7030A0"/>
            </a:solidFill>
            <a:ln>
              <a:noFill/>
            </a:ln>
            <a:effectLst>
              <a:outerShdw dir="132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23900"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87988127-2854-406D-B5BB-D4805AB46DED}"/>
              </a:ext>
            </a:extLst>
          </p:cNvPr>
          <p:cNvSpPr txBox="1">
            <a:spLocks/>
          </p:cNvSpPr>
          <p:nvPr/>
        </p:nvSpPr>
        <p:spPr>
          <a:xfrm>
            <a:off x="3464152" y="434915"/>
            <a:ext cx="4318816" cy="7255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1" dirty="0">
                <a:latin typeface="+mn-lt"/>
                <a:cs typeface="Times New Roman" panose="02020603050405020304" pitchFamily="18" charset="0"/>
              </a:rPr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4192898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2C52A5-7F63-4D40-A42C-F55BBFF60E30}"/>
              </a:ext>
            </a:extLst>
          </p:cNvPr>
          <p:cNvSpPr txBox="1"/>
          <p:nvPr/>
        </p:nvSpPr>
        <p:spPr>
          <a:xfrm>
            <a:off x="6334176" y="323747"/>
            <a:ext cx="4690875" cy="71508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     Fill in the blanks.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1A40C-C179-4044-AC97-513137B91AA1}"/>
              </a:ext>
            </a:extLst>
          </p:cNvPr>
          <p:cNvSpPr txBox="1"/>
          <p:nvPr/>
        </p:nvSpPr>
        <p:spPr>
          <a:xfrm>
            <a:off x="1220711" y="2208464"/>
            <a:ext cx="10381957" cy="37856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         TimesNew Roman"/>
              </a:rPr>
              <a:t>a. </a:t>
            </a:r>
            <a:r>
              <a:rPr lang="en-US" sz="3200" b="1" dirty="0" err="1">
                <a:latin typeface="         TimesNew Roman"/>
              </a:rPr>
              <a:t>Saikat</a:t>
            </a:r>
            <a:r>
              <a:rPr lang="en-US" sz="3200" b="1" dirty="0">
                <a:latin typeface="         TimesNew Roman"/>
              </a:rPr>
              <a:t> lives with his ----------------?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         TimesNew Roman"/>
              </a:rPr>
              <a:t>b. </a:t>
            </a:r>
            <a:r>
              <a:rPr lang="en-US" sz="3200" b="1" dirty="0" err="1">
                <a:latin typeface="         TimesNew Roman"/>
              </a:rPr>
              <a:t>Saikat</a:t>
            </a:r>
            <a:r>
              <a:rPr lang="en-US" sz="3200" b="1" dirty="0">
                <a:latin typeface="         TimesNew Roman"/>
              </a:rPr>
              <a:t> want to improve his -----------.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         TimesNew Roman"/>
              </a:rPr>
              <a:t>c. </a:t>
            </a:r>
            <a:r>
              <a:rPr lang="en-US" sz="3200" b="1" dirty="0" err="1">
                <a:latin typeface="         TimesNew Roman"/>
              </a:rPr>
              <a:t>Saikat</a:t>
            </a:r>
            <a:r>
              <a:rPr lang="en-US" sz="3200" b="1" dirty="0">
                <a:latin typeface="         TimesNew Roman"/>
              </a:rPr>
              <a:t> ---------- read English books.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         TimesNew Roman"/>
              </a:rPr>
              <a:t>d. In her ----------- she enjoys sewing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         TimesNew Roman"/>
              </a:rPr>
              <a:t>e. She often gets order from her friend and ---------.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C03EB5-4C7E-42D7-8183-2C031817DA1F}"/>
              </a:ext>
            </a:extLst>
          </p:cNvPr>
          <p:cNvGrpSpPr/>
          <p:nvPr/>
        </p:nvGrpSpPr>
        <p:grpSpPr>
          <a:xfrm>
            <a:off x="1359482" y="1278236"/>
            <a:ext cx="9665569" cy="628620"/>
            <a:chOff x="1241320" y="3526587"/>
            <a:chExt cx="9751365" cy="6286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7662D1C-679A-4E73-9AAB-7BCB83BE0787}"/>
                </a:ext>
              </a:extLst>
            </p:cNvPr>
            <p:cNvSpPr/>
            <p:nvPr/>
          </p:nvSpPr>
          <p:spPr>
            <a:xfrm>
              <a:off x="3185044" y="3533056"/>
              <a:ext cx="1943724" cy="622151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         TimesNew Roman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D53E4E-2D6B-45E7-89D3-F345D982910A}"/>
                </a:ext>
              </a:extLst>
            </p:cNvPr>
            <p:cNvSpPr/>
            <p:nvPr/>
          </p:nvSpPr>
          <p:spPr>
            <a:xfrm>
              <a:off x="1241320" y="3529908"/>
              <a:ext cx="1943724" cy="622151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         TimesNew Roman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0021BF-609B-4585-8B1B-446E31E236A5}"/>
                </a:ext>
              </a:extLst>
            </p:cNvPr>
            <p:cNvSpPr/>
            <p:nvPr/>
          </p:nvSpPr>
          <p:spPr>
            <a:xfrm>
              <a:off x="5128767" y="3532144"/>
              <a:ext cx="1943724" cy="622151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         TimesNew Roman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5B50C4-8F35-4BBC-90A3-640346159339}"/>
                </a:ext>
              </a:extLst>
            </p:cNvPr>
            <p:cNvSpPr/>
            <p:nvPr/>
          </p:nvSpPr>
          <p:spPr>
            <a:xfrm>
              <a:off x="8744987" y="3530934"/>
              <a:ext cx="2247698" cy="622151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         TimesNew Roman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0D06DB-30EE-4B70-B94F-2B7374698534}"/>
                </a:ext>
              </a:extLst>
            </p:cNvPr>
            <p:cNvSpPr/>
            <p:nvPr/>
          </p:nvSpPr>
          <p:spPr>
            <a:xfrm>
              <a:off x="7072491" y="3526587"/>
              <a:ext cx="1672496" cy="622151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         TimesNew Roman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689B50E-B087-4181-A613-F00DE82C0A01}"/>
              </a:ext>
            </a:extLst>
          </p:cNvPr>
          <p:cNvSpPr txBox="1"/>
          <p:nvPr/>
        </p:nvSpPr>
        <p:spPr>
          <a:xfrm>
            <a:off x="3438561" y="1272679"/>
            <a:ext cx="1621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         TimesNew Roman"/>
                <a:cs typeface="Times New Roman" panose="02020603050405020304" pitchFamily="18" charset="0"/>
              </a:rPr>
              <a:t>also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500F03-B75E-4479-B156-E3FCBF8C5F58}"/>
              </a:ext>
            </a:extLst>
          </p:cNvPr>
          <p:cNvSpPr txBox="1"/>
          <p:nvPr/>
        </p:nvSpPr>
        <p:spPr>
          <a:xfrm>
            <a:off x="7000444" y="1272679"/>
            <a:ext cx="179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         TimesNew Roman"/>
                <a:cs typeface="Times New Roman" panose="02020603050405020304" pitchFamily="18" charset="0"/>
              </a:rPr>
              <a:t>parents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FA30EA-0006-4AC7-8393-19CF16857719}"/>
              </a:ext>
            </a:extLst>
          </p:cNvPr>
          <p:cNvSpPr txBox="1"/>
          <p:nvPr/>
        </p:nvSpPr>
        <p:spPr>
          <a:xfrm>
            <a:off x="5269121" y="1264757"/>
            <a:ext cx="1845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         TimesNew Roman"/>
                <a:cs typeface="Times New Roman" panose="02020603050405020304" pitchFamily="18" charset="0"/>
              </a:rPr>
              <a:t>Free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C181C9-3E4A-4E73-A47A-31B036BE678E}"/>
              </a:ext>
            </a:extLst>
          </p:cNvPr>
          <p:cNvSpPr txBox="1"/>
          <p:nvPr/>
        </p:nvSpPr>
        <p:spPr>
          <a:xfrm>
            <a:off x="8834864" y="1252552"/>
            <a:ext cx="221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         TimesNew Roman"/>
              </a:rPr>
              <a:t>Neighbours</a:t>
            </a:r>
            <a:endParaRPr lang="en-US" sz="3200" b="1" dirty="0">
              <a:solidFill>
                <a:srgbClr val="7030A0"/>
              </a:solidFill>
              <a:latin typeface="         Times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1CA08C-CF3A-4867-AF34-64D48CB6FB69}"/>
              </a:ext>
            </a:extLst>
          </p:cNvPr>
          <p:cNvSpPr txBox="1"/>
          <p:nvPr/>
        </p:nvSpPr>
        <p:spPr>
          <a:xfrm>
            <a:off x="1688455" y="1264758"/>
            <a:ext cx="1538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         TimesNew Roman"/>
              </a:rPr>
              <a:t>English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983D53-C616-4D64-A2B0-6A6D1DD0B118}"/>
              </a:ext>
            </a:extLst>
          </p:cNvPr>
          <p:cNvSpPr txBox="1"/>
          <p:nvPr/>
        </p:nvSpPr>
        <p:spPr>
          <a:xfrm>
            <a:off x="1664641" y="1257439"/>
            <a:ext cx="1604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         TimesNew Roman"/>
              </a:rPr>
              <a:t>English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993EFF-51CB-466D-8D40-405593F372EF}"/>
              </a:ext>
            </a:extLst>
          </p:cNvPr>
          <p:cNvSpPr txBox="1"/>
          <p:nvPr/>
        </p:nvSpPr>
        <p:spPr>
          <a:xfrm>
            <a:off x="3413548" y="1272773"/>
            <a:ext cx="1621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         TimesNew Roman"/>
                <a:cs typeface="Times New Roman" panose="02020603050405020304" pitchFamily="18" charset="0"/>
              </a:rPr>
              <a:t>also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DFA1A-2A3B-4401-A4D7-952CBC987214}"/>
              </a:ext>
            </a:extLst>
          </p:cNvPr>
          <p:cNvSpPr txBox="1"/>
          <p:nvPr/>
        </p:nvSpPr>
        <p:spPr>
          <a:xfrm>
            <a:off x="5233413" y="1252553"/>
            <a:ext cx="1925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         TimesNew Roman"/>
                <a:cs typeface="Times New Roman" panose="02020603050405020304" pitchFamily="18" charset="0"/>
              </a:rPr>
              <a:t>Free 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249F3F-44DD-41F3-BDB2-90B8CEE8C5F5}"/>
              </a:ext>
            </a:extLst>
          </p:cNvPr>
          <p:cNvSpPr txBox="1"/>
          <p:nvPr/>
        </p:nvSpPr>
        <p:spPr>
          <a:xfrm>
            <a:off x="6989650" y="1291715"/>
            <a:ext cx="179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         TimesNew Roman"/>
                <a:cs typeface="Times New Roman" panose="02020603050405020304" pitchFamily="18" charset="0"/>
              </a:rPr>
              <a:t>parents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0AFC7F-BBF1-44CC-8E67-EC382DFC4785}"/>
              </a:ext>
            </a:extLst>
          </p:cNvPr>
          <p:cNvSpPr txBox="1"/>
          <p:nvPr/>
        </p:nvSpPr>
        <p:spPr>
          <a:xfrm>
            <a:off x="8818555" y="1251717"/>
            <a:ext cx="221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         TimesNew Roman"/>
              </a:rPr>
              <a:t>Neighbours</a:t>
            </a:r>
            <a:endParaRPr lang="en-US" sz="3200" b="1" dirty="0">
              <a:solidFill>
                <a:srgbClr val="7030A0"/>
              </a:solidFill>
              <a:latin typeface="         TimesNew Roman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A0E57A63-8C9D-4ECF-A73B-6B12BF7B1E33}"/>
              </a:ext>
            </a:extLst>
          </p:cNvPr>
          <p:cNvSpPr/>
          <p:nvPr/>
        </p:nvSpPr>
        <p:spPr>
          <a:xfrm>
            <a:off x="317811" y="167641"/>
            <a:ext cx="4742458" cy="69624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Individual work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41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11706 0.120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0.39271 0.247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-0.03567 0.3451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19479 0.4437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77556E-17 L 0.00078 0.5520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E8552A-D344-4FAD-AC14-D02ACCCD32A6}"/>
              </a:ext>
            </a:extLst>
          </p:cNvPr>
          <p:cNvSpPr/>
          <p:nvPr/>
        </p:nvSpPr>
        <p:spPr>
          <a:xfrm>
            <a:off x="5230703" y="268308"/>
            <a:ext cx="6761886" cy="71508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407A8A-D0EC-4404-9506-FFE7B2508A18}"/>
              </a:ext>
            </a:extLst>
          </p:cNvPr>
          <p:cNvSpPr/>
          <p:nvPr/>
        </p:nvSpPr>
        <p:spPr>
          <a:xfrm>
            <a:off x="411011" y="1209797"/>
            <a:ext cx="691105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Ques:1.  what is </a:t>
            </a:r>
            <a:r>
              <a:rPr lang="en-US" sz="3200" b="1" dirty="0" err="1">
                <a:effectLst/>
                <a:latin typeface="Times New Roman" pitchFamily="18" charset="0"/>
                <a:cs typeface="Times New Roman" pitchFamily="18" charset="0"/>
              </a:rPr>
              <a:t>Saikat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 father’s name?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1B6D95-E1AF-4664-B96D-7549656C8793}"/>
              </a:ext>
            </a:extLst>
          </p:cNvPr>
          <p:cNvSpPr/>
          <p:nvPr/>
        </p:nvSpPr>
        <p:spPr>
          <a:xfrm>
            <a:off x="411010" y="1837563"/>
            <a:ext cx="1158157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Ans: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Saikat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father name is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Rashidul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Islam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7DD721-1157-40D2-B6D5-E4933EB61070}"/>
              </a:ext>
            </a:extLst>
          </p:cNvPr>
          <p:cNvSpPr/>
          <p:nvPr/>
        </p:nvSpPr>
        <p:spPr>
          <a:xfrm>
            <a:off x="310399" y="4389559"/>
            <a:ext cx="8808156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Ques:3.What kind of books does </a:t>
            </a:r>
            <a:r>
              <a:rPr lang="en-US" sz="3200" b="1" dirty="0" err="1">
                <a:effectLst/>
                <a:latin typeface="Times New Roman" pitchFamily="18" charset="0"/>
                <a:cs typeface="Times New Roman" pitchFamily="18" charset="0"/>
              </a:rPr>
              <a:t>Saikat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 like?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6A1B8A-C6AC-4864-BF03-19E04FECAAF2}"/>
              </a:ext>
            </a:extLst>
          </p:cNvPr>
          <p:cNvSpPr/>
          <p:nvPr/>
        </p:nvSpPr>
        <p:spPr>
          <a:xfrm>
            <a:off x="310399" y="5145070"/>
            <a:ext cx="1137868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Ans: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Saikat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likes books about animals, especially tigers and lion.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5BFCA-E9BF-4E69-9AE8-053FF3B32B97}"/>
              </a:ext>
            </a:extLst>
          </p:cNvPr>
          <p:cNvSpPr txBox="1"/>
          <p:nvPr/>
        </p:nvSpPr>
        <p:spPr>
          <a:xfrm>
            <a:off x="411011" y="2960179"/>
            <a:ext cx="109728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Ques:2.What is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mother’s name?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BB828C-5C7C-4A86-B65A-F883A3A8F214}"/>
              </a:ext>
            </a:extLst>
          </p:cNvPr>
          <p:cNvSpPr txBox="1"/>
          <p:nvPr/>
        </p:nvSpPr>
        <p:spPr>
          <a:xfrm>
            <a:off x="411010" y="3634048"/>
            <a:ext cx="1158157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mother’s name is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Monwara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  <a:endParaRPr lang="en-US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032A9052-8BAC-4C75-A3FC-63EF9D3FEC2C}"/>
              </a:ext>
            </a:extLst>
          </p:cNvPr>
          <p:cNvSpPr/>
          <p:nvPr/>
        </p:nvSpPr>
        <p:spPr>
          <a:xfrm>
            <a:off x="310399" y="196404"/>
            <a:ext cx="4920304" cy="8440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Individual work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76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D2A77DB1-33CD-4905-9413-44C341DF956F}"/>
              </a:ext>
            </a:extLst>
          </p:cNvPr>
          <p:cNvSpPr/>
          <p:nvPr/>
        </p:nvSpPr>
        <p:spPr>
          <a:xfrm>
            <a:off x="274320" y="309665"/>
            <a:ext cx="3733800" cy="92477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work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0F4B05-D556-4F9D-8739-1B1F5A11C42F}"/>
              </a:ext>
            </a:extLst>
          </p:cNvPr>
          <p:cNvSpPr txBox="1"/>
          <p:nvPr/>
        </p:nvSpPr>
        <p:spPr>
          <a:xfrm>
            <a:off x="441960" y="2406580"/>
            <a:ext cx="11125200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What does </a:t>
            </a:r>
            <a:r>
              <a:rPr lang="en-US" sz="5400" b="1" dirty="0" err="1"/>
              <a:t>Saikat</a:t>
            </a:r>
            <a:r>
              <a:rPr lang="en-US" sz="5400" b="1" dirty="0"/>
              <a:t> do to improving his English Speaking Skill.</a:t>
            </a:r>
          </a:p>
        </p:txBody>
      </p:sp>
    </p:spTree>
    <p:extLst>
      <p:ext uri="{BB962C8B-B14F-4D97-AF65-F5344CB8AC3E}">
        <p14:creationId xmlns:p14="http://schemas.microsoft.com/office/powerpoint/2010/main" val="1102431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05AE21-2798-417B-AC7B-C5964F2917BE}"/>
              </a:ext>
            </a:extLst>
          </p:cNvPr>
          <p:cNvSpPr txBox="1"/>
          <p:nvPr/>
        </p:nvSpPr>
        <p:spPr>
          <a:xfrm>
            <a:off x="367656" y="262441"/>
            <a:ext cx="352719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b="1" dirty="0"/>
              <a:t>         </a:t>
            </a:r>
            <a:r>
              <a:rPr lang="en-US" sz="4000" b="1" dirty="0">
                <a:latin typeface="         TimesNew Roman"/>
              </a:rPr>
              <a:t>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2D2F6-A984-4E85-B14B-C723A5A983A7}"/>
              </a:ext>
            </a:extLst>
          </p:cNvPr>
          <p:cNvSpPr txBox="1"/>
          <p:nvPr/>
        </p:nvSpPr>
        <p:spPr>
          <a:xfrm>
            <a:off x="895643" y="1107487"/>
            <a:ext cx="10801057" cy="45089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         TimesNew Roman"/>
              </a:rPr>
              <a:t>a) What do </a:t>
            </a:r>
            <a:r>
              <a:rPr lang="en-US" sz="3400" dirty="0" err="1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         TimesNew Roman"/>
              </a:rPr>
              <a:t>Saikat</a:t>
            </a:r>
            <a:r>
              <a:rPr lang="en-US" sz="34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         TimesNew Roman"/>
              </a:rPr>
              <a:t> parents do in their free time?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         TimesNew Roman"/>
              </a:rPr>
              <a:t>b) Where does </a:t>
            </a:r>
            <a:r>
              <a:rPr lang="en-US" sz="3400" dirty="0" err="1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         TimesNew Roman"/>
              </a:rPr>
              <a:t>Saikat</a:t>
            </a:r>
            <a:r>
              <a:rPr lang="en-US" sz="34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         TimesNew Roman"/>
              </a:rPr>
              <a:t> father works?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         TimesNew Roman"/>
              </a:rPr>
              <a:t>c) What does </a:t>
            </a:r>
            <a:r>
              <a:rPr lang="en-US" sz="3400" dirty="0" err="1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         TimesNew Roman"/>
              </a:rPr>
              <a:t>saikat</a:t>
            </a:r>
            <a:r>
              <a:rPr lang="en-US" sz="34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         TimesNew Roman"/>
              </a:rPr>
              <a:t> do in his free time?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         TimesNew Roman"/>
              </a:rPr>
              <a:t>D) What does </a:t>
            </a:r>
            <a:r>
              <a:rPr lang="en-US" sz="3400" dirty="0" err="1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         TimesNew Roman"/>
              </a:rPr>
              <a:t>siakat</a:t>
            </a:r>
            <a:r>
              <a:rPr lang="en-US" sz="34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         TimesNew Roman"/>
              </a:rPr>
              <a:t> mother do in her free time?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         TimesNew Roman"/>
              </a:rPr>
              <a:t>e) Where does </a:t>
            </a:r>
            <a:r>
              <a:rPr lang="en-US" sz="3400" dirty="0" err="1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         TimesNew Roman"/>
              </a:rPr>
              <a:t>Saikat</a:t>
            </a:r>
            <a:r>
              <a:rPr lang="en-US" sz="34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         TimesNew Roman"/>
              </a:rPr>
              <a:t> lives?</a:t>
            </a:r>
          </a:p>
          <a:p>
            <a:endParaRPr lang="en-US" sz="3200" b="1" dirty="0">
              <a:latin typeface="         Times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0596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61F12C-D6D3-4DB9-9378-0E08372212B1}"/>
              </a:ext>
            </a:extLst>
          </p:cNvPr>
          <p:cNvSpPr/>
          <p:nvPr/>
        </p:nvSpPr>
        <p:spPr>
          <a:xfrm>
            <a:off x="176359" y="212395"/>
            <a:ext cx="3542201" cy="73574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One day one word</a:t>
            </a: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9C62B220-3702-4510-9E6C-09407090ADAC}"/>
              </a:ext>
            </a:extLst>
          </p:cNvPr>
          <p:cNvSpPr/>
          <p:nvPr/>
        </p:nvSpPr>
        <p:spPr>
          <a:xfrm>
            <a:off x="2491740" y="2008475"/>
            <a:ext cx="4556760" cy="858857"/>
          </a:xfrm>
          <a:prstGeom prst="bevel">
            <a:avLst>
              <a:gd name="adj" fmla="val 16049"/>
            </a:avLst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Sewing</a:t>
            </a:r>
          </a:p>
        </p:txBody>
      </p:sp>
      <p:sp>
        <p:nvSpPr>
          <p:cNvPr id="4" name="Right Arrow 21">
            <a:extLst>
              <a:ext uri="{FF2B5EF4-FFF2-40B4-BE49-F238E27FC236}">
                <a16:creationId xmlns:a16="http://schemas.microsoft.com/office/drawing/2014/main" id="{CF20881B-2AC6-4EFF-A7AF-A625838E349F}"/>
              </a:ext>
            </a:extLst>
          </p:cNvPr>
          <p:cNvSpPr/>
          <p:nvPr/>
        </p:nvSpPr>
        <p:spPr>
          <a:xfrm>
            <a:off x="7343696" y="1963576"/>
            <a:ext cx="897941" cy="509915"/>
          </a:xfrm>
          <a:prstGeom prst="rightArrow">
            <a:avLst/>
          </a:prstGeom>
          <a:solidFill>
            <a:srgbClr val="00B0F0"/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2DEAC-2FC8-4A5D-9DAB-F0B40D1C53B1}"/>
              </a:ext>
            </a:extLst>
          </p:cNvPr>
          <p:cNvSpPr/>
          <p:nvPr/>
        </p:nvSpPr>
        <p:spPr>
          <a:xfrm>
            <a:off x="8685053" y="1916635"/>
            <a:ext cx="210510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23">
            <a:extLst>
              <a:ext uri="{FF2B5EF4-FFF2-40B4-BE49-F238E27FC236}">
                <a16:creationId xmlns:a16="http://schemas.microsoft.com/office/drawing/2014/main" id="{5A3BEF11-41CB-439A-8020-E558D8BF1555}"/>
              </a:ext>
            </a:extLst>
          </p:cNvPr>
          <p:cNvSpPr/>
          <p:nvPr/>
        </p:nvSpPr>
        <p:spPr>
          <a:xfrm rot="5400000">
            <a:off x="4773067" y="3533239"/>
            <a:ext cx="606469" cy="612363"/>
          </a:xfrm>
          <a:prstGeom prst="rightArrow">
            <a:avLst/>
          </a:prstGeom>
          <a:solidFill>
            <a:srgbClr val="00B0F0"/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3AFB35C5-39A2-44BF-B266-AA2402946966}"/>
              </a:ext>
            </a:extLst>
          </p:cNvPr>
          <p:cNvSpPr/>
          <p:nvPr/>
        </p:nvSpPr>
        <p:spPr>
          <a:xfrm>
            <a:off x="2737631" y="4286291"/>
            <a:ext cx="4384357" cy="952619"/>
          </a:xfrm>
          <a:prstGeom prst="downArrowCallout">
            <a:avLst>
              <a:gd name="adj1" fmla="val 62314"/>
              <a:gd name="adj2" fmla="val 66186"/>
              <a:gd name="adj3" fmla="val 23461"/>
              <a:gd name="adj4" fmla="val 67304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sentence making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D07D1E-2114-4A77-A771-D2CE182801B9}"/>
              </a:ext>
            </a:extLst>
          </p:cNvPr>
          <p:cNvSpPr/>
          <p:nvPr/>
        </p:nvSpPr>
        <p:spPr>
          <a:xfrm>
            <a:off x="367872" y="5382546"/>
            <a:ext cx="893065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99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In her free time , 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Mrs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Monwara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Islam enjoys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sewing</a:t>
            </a:r>
            <a:endParaRPr lang="en-US" sz="3200" b="1" dirty="0">
              <a:ln w="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04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4">
            <a:extLst>
              <a:ext uri="{FF2B5EF4-FFF2-40B4-BE49-F238E27FC236}">
                <a16:creationId xmlns:a16="http://schemas.microsoft.com/office/drawing/2014/main" id="{D2660AC8-0568-4780-9DEE-811B564CFF45}"/>
              </a:ext>
            </a:extLst>
          </p:cNvPr>
          <p:cNvSpPr/>
          <p:nvPr/>
        </p:nvSpPr>
        <p:spPr>
          <a:xfrm>
            <a:off x="350520" y="379664"/>
            <a:ext cx="3246120" cy="91573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 Task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A967BB-40F1-41C6-B389-0E4163CC386F}"/>
              </a:ext>
            </a:extLst>
          </p:cNvPr>
          <p:cNvGrpSpPr/>
          <p:nvPr/>
        </p:nvGrpSpPr>
        <p:grpSpPr>
          <a:xfrm>
            <a:off x="243841" y="4526281"/>
            <a:ext cx="11597640" cy="1718472"/>
            <a:chOff x="472439" y="5081749"/>
            <a:chExt cx="11369041" cy="76510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CBBB33-618D-4D27-82E6-9662F9043E23}"/>
                </a:ext>
              </a:extLst>
            </p:cNvPr>
            <p:cNvSpPr/>
            <p:nvPr/>
          </p:nvSpPr>
          <p:spPr>
            <a:xfrm>
              <a:off x="472439" y="5081749"/>
              <a:ext cx="11369041" cy="765109"/>
            </a:xfrm>
            <a:prstGeom prst="rect">
              <a:avLst/>
            </a:prstGeom>
            <a:noFill/>
            <a:ln w="28575" cmpd="thickThin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tIns="91440" rIns="274320" bIns="9144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>
                <a:defRPr/>
              </a:pPr>
              <a:endParaRPr lang="en-US" sz="3200" b="1" dirty="0">
                <a:solidFill>
                  <a:srgbClr val="7030A0"/>
                </a:solidFill>
                <a:latin typeface="Times New Roman" pitchFamily="18" charset="0"/>
              </a:endParaRPr>
            </a:p>
            <a:p>
              <a:pPr marL="114300">
                <a:defRPr/>
              </a:pPr>
              <a:r>
                <a:rPr lang="en-US" sz="2800" b="1" dirty="0">
                  <a:ln>
                    <a:solidFill>
                      <a:schemeClr val="tx1"/>
                    </a:solidFill>
                  </a:ln>
                  <a:solidFill>
                    <a:srgbClr val="7030A0"/>
                  </a:solidFill>
                  <a:latin typeface="Times New Roman" pitchFamily="18" charset="0"/>
                </a:rPr>
                <a:t>         Write five  sentences  about “How to improve your English”</a:t>
              </a:r>
              <a:endParaRPr lang="en-US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endParaRPr>
            </a:p>
            <a:p>
              <a:pPr marL="114300">
                <a:defRPr/>
              </a:pPr>
              <a:endPara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Graphic 6" descr="Pencil">
              <a:extLst>
                <a:ext uri="{FF2B5EF4-FFF2-40B4-BE49-F238E27FC236}">
                  <a16:creationId xmlns:a16="http://schemas.microsoft.com/office/drawing/2014/main" id="{D82E8BE9-0A53-4F40-B29F-96992F665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3547" y="5215378"/>
              <a:ext cx="605173" cy="49784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FA998BE-D242-42F3-987E-58E1708AD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0989"/>
            <a:ext cx="4061460" cy="40614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34297016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00,000+ Flowers Images &amp; Flower Photos [HD]">
            <a:extLst>
              <a:ext uri="{FF2B5EF4-FFF2-40B4-BE49-F238E27FC236}">
                <a16:creationId xmlns:a16="http://schemas.microsoft.com/office/drawing/2014/main" id="{F3413EF2-6ECB-4F1E-B66A-75033B5AF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52399"/>
            <a:ext cx="11917680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1DE815-ACB1-481D-A6BD-D78A4D91953B}"/>
              </a:ext>
            </a:extLst>
          </p:cNvPr>
          <p:cNvSpPr txBox="1"/>
          <p:nvPr/>
        </p:nvSpPr>
        <p:spPr>
          <a:xfrm>
            <a:off x="396240" y="198120"/>
            <a:ext cx="4069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Good Bye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F33EF-4C64-4C91-A8D7-414896F7156E}"/>
              </a:ext>
            </a:extLst>
          </p:cNvPr>
          <p:cNvSpPr txBox="1"/>
          <p:nvPr/>
        </p:nvSpPr>
        <p:spPr>
          <a:xfrm>
            <a:off x="2156460" y="1306116"/>
            <a:ext cx="406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See you</a:t>
            </a:r>
          </a:p>
        </p:txBody>
      </p:sp>
    </p:spTree>
    <p:extLst>
      <p:ext uri="{BB962C8B-B14F-4D97-AF65-F5344CB8AC3E}">
        <p14:creationId xmlns:p14="http://schemas.microsoft.com/office/powerpoint/2010/main" val="23608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D8CC38-DB6D-421E-B8F8-D97514BF9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5232" y="1445947"/>
            <a:ext cx="3621291" cy="41791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9485AB-D2C0-42DA-A093-E735F42F61F8}"/>
              </a:ext>
            </a:extLst>
          </p:cNvPr>
          <p:cNvSpPr txBox="1"/>
          <p:nvPr/>
        </p:nvSpPr>
        <p:spPr>
          <a:xfrm>
            <a:off x="604681" y="2689126"/>
            <a:ext cx="54913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Subject : English For Today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Class: Five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Date: 19-04-2022</a:t>
            </a: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4703D1-9AAF-488A-B839-8A08C2C33A2A}"/>
              </a:ext>
            </a:extLst>
          </p:cNvPr>
          <p:cNvSpPr txBox="1">
            <a:spLocks/>
          </p:cNvSpPr>
          <p:nvPr/>
        </p:nvSpPr>
        <p:spPr>
          <a:xfrm>
            <a:off x="4053266" y="236795"/>
            <a:ext cx="4816987" cy="7255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1" dirty="0">
                <a:latin typeface="+mn-lt"/>
                <a:cs typeface="Times New Roman" panose="02020603050405020304" pitchFamily="18" charset="0"/>
              </a:rPr>
              <a:t>Lesson Identity</a:t>
            </a:r>
          </a:p>
        </p:txBody>
      </p:sp>
      <p:pic>
        <p:nvPicPr>
          <p:cNvPr id="1026" name="Picture 2" descr="Tulip Flower Clipart Free SVG File - SvgHeart.com">
            <a:extLst>
              <a:ext uri="{FF2B5EF4-FFF2-40B4-BE49-F238E27FC236}">
                <a16:creationId xmlns:a16="http://schemas.microsoft.com/office/drawing/2014/main" id="{93F8DE7E-9C3D-4A04-83F5-EE57F7347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710" y="4070466"/>
            <a:ext cx="2199190" cy="310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60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86F859-C9B8-4B48-9D91-7610A6C47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130970"/>
            <a:ext cx="11856720" cy="620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15C782-7AB9-4E46-A352-355932E055C6}"/>
              </a:ext>
            </a:extLst>
          </p:cNvPr>
          <p:cNvSpPr/>
          <p:nvPr/>
        </p:nvSpPr>
        <p:spPr>
          <a:xfrm>
            <a:off x="182881" y="182881"/>
            <a:ext cx="5090160" cy="82230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Let’s see the picture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6DB73C-8CF1-4A45-97F2-E7526DAE0DF5}"/>
              </a:ext>
            </a:extLst>
          </p:cNvPr>
          <p:cNvSpPr/>
          <p:nvPr/>
        </p:nvSpPr>
        <p:spPr>
          <a:xfrm>
            <a:off x="3543301" y="150438"/>
            <a:ext cx="6751319" cy="82230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What do you see in the picture?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C0C731-7133-473B-9445-804846214052}"/>
              </a:ext>
            </a:extLst>
          </p:cNvPr>
          <p:cNvSpPr/>
          <p:nvPr/>
        </p:nvSpPr>
        <p:spPr>
          <a:xfrm>
            <a:off x="3368041" y="5291407"/>
            <a:ext cx="5090160" cy="82230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Yes , A family</a:t>
            </a:r>
          </a:p>
        </p:txBody>
      </p:sp>
    </p:spTree>
    <p:extLst>
      <p:ext uri="{BB962C8B-B14F-4D97-AF65-F5344CB8AC3E}">
        <p14:creationId xmlns:p14="http://schemas.microsoft.com/office/powerpoint/2010/main" val="3582617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86F859-C9B8-4B48-9D91-7610A6C47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"/>
            <a:ext cx="11856720" cy="609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2EF870-3880-4A50-A50F-384C5E12B4D8}"/>
              </a:ext>
            </a:extLst>
          </p:cNvPr>
          <p:cNvSpPr/>
          <p:nvPr/>
        </p:nvSpPr>
        <p:spPr>
          <a:xfrm>
            <a:off x="289560" y="260775"/>
            <a:ext cx="5090160" cy="82230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What are they doing?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1230D23-975E-4A8A-9CFA-797ACAC14252}"/>
              </a:ext>
            </a:extLst>
          </p:cNvPr>
          <p:cNvSpPr/>
          <p:nvPr/>
        </p:nvSpPr>
        <p:spPr>
          <a:xfrm>
            <a:off x="4427220" y="260775"/>
            <a:ext cx="5996940" cy="82230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They are doing different things.</a:t>
            </a:r>
          </a:p>
        </p:txBody>
      </p:sp>
    </p:spTree>
    <p:extLst>
      <p:ext uri="{BB962C8B-B14F-4D97-AF65-F5344CB8AC3E}">
        <p14:creationId xmlns:p14="http://schemas.microsoft.com/office/powerpoint/2010/main" val="31533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Get a Professional To Do Your TV Wall Mount? | Install My Antenna">
            <a:extLst>
              <a:ext uri="{FF2B5EF4-FFF2-40B4-BE49-F238E27FC236}">
                <a16:creationId xmlns:a16="http://schemas.microsoft.com/office/drawing/2014/main" id="{03111617-6241-4996-9B0C-912DD5C99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4"/>
          <a:stretch/>
        </p:blipFill>
        <p:spPr bwMode="auto">
          <a:xfrm>
            <a:off x="106680" y="152400"/>
            <a:ext cx="11948160" cy="6355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FA1425C-BF0C-4E70-8BB8-7EE588D9FAF0}"/>
              </a:ext>
            </a:extLst>
          </p:cNvPr>
          <p:cNvSpPr/>
          <p:nvPr/>
        </p:nvSpPr>
        <p:spPr>
          <a:xfrm>
            <a:off x="297701" y="245109"/>
            <a:ext cx="5950699" cy="745722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DC24B9"/>
                </a:solidFill>
                <a:cs typeface="Times New Roman" panose="02020603050405020304" pitchFamily="18" charset="0"/>
              </a:rPr>
              <a:t>Todays lesson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CBEE4-810B-40C3-BA29-406F13AC8359}"/>
              </a:ext>
            </a:extLst>
          </p:cNvPr>
          <p:cNvSpPr txBox="1"/>
          <p:nvPr/>
        </p:nvSpPr>
        <p:spPr>
          <a:xfrm>
            <a:off x="4975860" y="4233453"/>
            <a:ext cx="3413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itchFamily="18" charset="0"/>
              </a:rPr>
              <a:t>Unit: 3 </a:t>
            </a:r>
          </a:p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itchFamily="18" charset="0"/>
              </a:rPr>
              <a:t>Lesson: 1-2</a:t>
            </a:r>
          </a:p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itchFamily="18" charset="0"/>
              </a:rPr>
              <a:t>Page No. 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A6240-FAF5-4DD9-B506-65974095A269}"/>
              </a:ext>
            </a:extLst>
          </p:cNvPr>
          <p:cNvSpPr txBox="1"/>
          <p:nvPr/>
        </p:nvSpPr>
        <p:spPr>
          <a:xfrm>
            <a:off x="4587240" y="1981200"/>
            <a:ext cx="4191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Saikat’s</a:t>
            </a:r>
            <a:r>
              <a:rPr lang="en-GB" sz="4800" b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 Family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20564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72A5C0-D7FF-4EC9-9B3A-E502A16D0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5" b="94118" l="7381" r="94167">
                        <a14:foregroundMark x1="47857" y1="91554" x2="40714" y2="91554"/>
                        <a14:foregroundMark x1="70238" y1="93213" x2="73452" y2="93213"/>
                        <a14:foregroundMark x1="41786" y1="93514" x2="44048" y2="94419"/>
                        <a14:foregroundMark x1="10714" y1="66214" x2="7381" y2="65913"/>
                        <a14:foregroundMark x1="89286" y1="28959" x2="94167" y2="25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82" y="2474881"/>
            <a:ext cx="2396818" cy="189177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3D7504-1DFA-4A88-835D-16DD27ABE6EA}"/>
              </a:ext>
            </a:extLst>
          </p:cNvPr>
          <p:cNvSpPr/>
          <p:nvPr/>
        </p:nvSpPr>
        <p:spPr>
          <a:xfrm>
            <a:off x="495066" y="211582"/>
            <a:ext cx="5306907" cy="8146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9298D-A60F-42D9-894B-A83D26836251}"/>
              </a:ext>
            </a:extLst>
          </p:cNvPr>
          <p:cNvSpPr txBox="1"/>
          <p:nvPr/>
        </p:nvSpPr>
        <p:spPr>
          <a:xfrm>
            <a:off x="316653" y="1115039"/>
            <a:ext cx="24113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cs typeface="NikoshBAN" panose="02000000000000000000" pitchFamily="2" charset="0"/>
              </a:rPr>
              <a:t>Listening: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F01F1-4CC6-47CC-B1DB-88DAA255EDAD}"/>
              </a:ext>
            </a:extLst>
          </p:cNvPr>
          <p:cNvSpPr txBox="1"/>
          <p:nvPr/>
        </p:nvSpPr>
        <p:spPr>
          <a:xfrm>
            <a:off x="316653" y="2717168"/>
            <a:ext cx="23926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cs typeface="NikoshBAN" panose="02000000000000000000" pitchFamily="2" charset="0"/>
              </a:rPr>
              <a:t>Speaking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9DFD1-A5A1-4ED5-9D6C-E7DE5D521539}"/>
              </a:ext>
            </a:extLst>
          </p:cNvPr>
          <p:cNvSpPr/>
          <p:nvPr/>
        </p:nvSpPr>
        <p:spPr>
          <a:xfrm>
            <a:off x="316653" y="5099964"/>
            <a:ext cx="10805160" cy="128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5"/>
              </a:spcAft>
              <a:tabLst>
                <a:tab pos="2545715" algn="ctr"/>
              </a:tabLst>
            </a:pP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NikoshBAN" panose="02000000000000000000" pitchFamily="2" charset="0"/>
              </a:rPr>
              <a:t>1.6.1- 	recognize and read statements, commands, greetings, questions and answers.</a:t>
            </a:r>
          </a:p>
          <a:p>
            <a:pPr>
              <a:lnSpc>
                <a:spcPct val="107000"/>
              </a:lnSpc>
              <a:spcAft>
                <a:spcPts val="95"/>
              </a:spcAft>
              <a:tabLst>
                <a:tab pos="2545715" algn="ctr"/>
              </a:tabLst>
            </a:pP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NikoshBAN" panose="02000000000000000000" pitchFamily="2" charset="0"/>
              </a:rPr>
              <a:t>I .5.1- 	read silently with understanding text</a:t>
            </a:r>
          </a:p>
          <a:p>
            <a:pPr>
              <a:lnSpc>
                <a:spcPct val="107000"/>
              </a:lnSpc>
              <a:spcAft>
                <a:spcPts val="95"/>
              </a:spcAft>
              <a:tabLst>
                <a:tab pos="2545715" algn="ctr"/>
              </a:tabLst>
            </a:pPr>
            <a:endParaRPr lang="en-US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2DF8ED-DC55-446E-96BE-70ED585B1C3F}"/>
              </a:ext>
            </a:extLst>
          </p:cNvPr>
          <p:cNvSpPr txBox="1"/>
          <p:nvPr/>
        </p:nvSpPr>
        <p:spPr>
          <a:xfrm>
            <a:off x="302872" y="4757285"/>
            <a:ext cx="23926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cs typeface="NikoshBAN" panose="02000000000000000000" pitchFamily="2" charset="0"/>
              </a:rPr>
              <a:t>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F5F11E-82EF-4473-A648-2CBB24EB6639}"/>
              </a:ext>
            </a:extLst>
          </p:cNvPr>
          <p:cNvSpPr txBox="1"/>
          <p:nvPr/>
        </p:nvSpPr>
        <p:spPr>
          <a:xfrm>
            <a:off x="5906134" y="187948"/>
            <a:ext cx="5306907" cy="64918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cs typeface="NikoshBAN" panose="02000000000000000000" pitchFamily="2" charset="0"/>
              </a:rPr>
              <a:t>Student will be able 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E32B51-65D9-41A0-9422-921109A871E5}"/>
              </a:ext>
            </a:extLst>
          </p:cNvPr>
          <p:cNvSpPr txBox="1"/>
          <p:nvPr/>
        </p:nvSpPr>
        <p:spPr>
          <a:xfrm>
            <a:off x="335281" y="1607212"/>
            <a:ext cx="11338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NikoshBAN" panose="02000000000000000000" pitchFamily="2" charset="0"/>
              </a:rPr>
              <a:t>I .4.1- 	recognize and use intonation patterns for Yes/No and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NikoshBAN" panose="02000000000000000000" pitchFamily="2" charset="0"/>
              </a:rPr>
              <a:t>Wh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NikoshBAN" panose="02000000000000000000" pitchFamily="2" charset="0"/>
              </a:rPr>
              <a:t> questions.</a:t>
            </a:r>
          </a:p>
          <a:p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NikoshBAN" panose="02000000000000000000" pitchFamily="2" charset="0"/>
              </a:rPr>
              <a:t>I .3. I- 	recognize which words in a sentence are stressed</a:t>
            </a:r>
          </a:p>
          <a:p>
            <a:r>
              <a:rPr lang="en-U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NikoshBAN" panose="02000000000000000000" pitchFamily="2" charset="0"/>
              </a:rPr>
              <a:t>3.4. I- 	understand statements made by the teacher and student.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A098FE-2208-476A-B238-8F5CCA946B14}"/>
              </a:ext>
            </a:extLst>
          </p:cNvPr>
          <p:cNvSpPr txBox="1"/>
          <p:nvPr/>
        </p:nvSpPr>
        <p:spPr>
          <a:xfrm>
            <a:off x="316653" y="2904899"/>
            <a:ext cx="10625667" cy="208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Times New Roman" panose="02020603050405020304" pitchFamily="18" charset="0"/>
              </a:rPr>
              <a:t>1.1.1: Say words, phrases and sentences with proper sound   and stress.</a:t>
            </a:r>
          </a:p>
          <a:p>
            <a:r>
              <a:rPr lang="en-US" sz="2400" b="1" dirty="0">
                <a:cs typeface="Times New Roman" panose="02020603050405020304" pitchFamily="18" charset="0"/>
              </a:rPr>
              <a:t>1.1.2: Say sentence with proper intonation.</a:t>
            </a:r>
            <a:endParaRPr lang="en-US" sz="2400" b="1" dirty="0"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95"/>
              </a:spcAft>
              <a:tabLst>
                <a:tab pos="1289685" algn="ctr"/>
              </a:tabLst>
            </a:pPr>
            <a:r>
              <a:rPr lang="en-US" sz="2400" b="1" dirty="0">
                <a:ea typeface="Calibri" panose="020F0502020204030204" pitchFamily="34" charset="0"/>
                <a:cs typeface="NikoshBAN" panose="02000000000000000000" pitchFamily="2" charset="0"/>
              </a:rPr>
              <a:t>3.2.1- 	understand questions about family and friends of students</a:t>
            </a:r>
          </a:p>
          <a:p>
            <a:pPr>
              <a:lnSpc>
                <a:spcPct val="107000"/>
              </a:lnSpc>
              <a:spcAft>
                <a:spcPts val="95"/>
              </a:spcAft>
              <a:tabLst>
                <a:tab pos="1289685" algn="ctr"/>
              </a:tabLst>
            </a:pPr>
            <a:r>
              <a:rPr lang="en-US" sz="2400" b="1" dirty="0">
                <a:ea typeface="Calibri" panose="020F0502020204030204" pitchFamily="34" charset="0"/>
                <a:cs typeface="NikoshBAN" panose="02000000000000000000" pitchFamily="2" charset="0"/>
              </a:rPr>
              <a:t>3.1.1-	ask and answer </a:t>
            </a:r>
            <a:r>
              <a:rPr lang="en-US" sz="2400" b="1" dirty="0" err="1">
                <a:ea typeface="Calibri" panose="020F0502020204030204" pitchFamily="34" charset="0"/>
                <a:cs typeface="NikoshBAN" panose="02000000000000000000" pitchFamily="2" charset="0"/>
              </a:rPr>
              <a:t>Wh</a:t>
            </a:r>
            <a:r>
              <a:rPr lang="en-US" sz="2400" b="1" dirty="0">
                <a:ea typeface="Calibri" panose="020F0502020204030204" pitchFamily="34" charset="0"/>
                <a:cs typeface="NikoshBAN" panose="02000000000000000000" pitchFamily="2" charset="0"/>
              </a:rPr>
              <a:t> questions.</a:t>
            </a:r>
          </a:p>
          <a:p>
            <a:pPr>
              <a:lnSpc>
                <a:spcPct val="107000"/>
              </a:lnSpc>
              <a:spcAft>
                <a:spcPts val="95"/>
              </a:spcAft>
              <a:tabLst>
                <a:tab pos="1289685" algn="ctr"/>
              </a:tabLst>
            </a:pPr>
            <a:endParaRPr lang="en-US" sz="2400" b="1" dirty="0"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46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10" grpId="0"/>
      <p:bldP spid="12" grpId="0"/>
      <p:bldP spid="13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206725" y="2078174"/>
            <a:ext cx="24895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Parents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7395086" y="1488432"/>
            <a:ext cx="4568309" cy="2492883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father and mother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3794616" y="4349292"/>
            <a:ext cx="3078624" cy="5847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794350" y="399257"/>
            <a:ext cx="7216650" cy="76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304800" contourW="63500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Some new word’s of the lesson.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5020972" y="3609816"/>
            <a:ext cx="554976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0800000" flipH="1">
            <a:off x="2992651" y="2086402"/>
            <a:ext cx="554976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6ACC51-941A-4BB9-9D52-131899E1DA7B}"/>
              </a:ext>
            </a:extLst>
          </p:cNvPr>
          <p:cNvSpPr/>
          <p:nvPr/>
        </p:nvSpPr>
        <p:spPr>
          <a:xfrm>
            <a:off x="6592235" y="2340539"/>
            <a:ext cx="802851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-431314" y="5539783"/>
            <a:ext cx="1094138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She lives with her 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parents.</a:t>
            </a:r>
          </a:p>
        </p:txBody>
      </p:sp>
      <p:pic>
        <p:nvPicPr>
          <p:cNvPr id="1026" name="Picture 2" descr="Indian Parents Pictures | Download Free Images on Unsplash">
            <a:extLst>
              <a:ext uri="{FF2B5EF4-FFF2-40B4-BE49-F238E27FC236}">
                <a16:creationId xmlns:a16="http://schemas.microsoft.com/office/drawing/2014/main" id="{0474F1F3-6E90-4A1B-B16B-FC2ADE078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16" y="1787230"/>
            <a:ext cx="2896440" cy="192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206725" y="2200094"/>
            <a:ext cx="2562920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Enjoy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8150772" y="1641883"/>
            <a:ext cx="3925013" cy="1696545"/>
          </a:xfrm>
          <a:prstGeom prst="ellipse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pleasure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3794616" y="4471212"/>
            <a:ext cx="256291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4328160"/>
            <a:ext cx="31378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4480560"/>
            <a:ext cx="31378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477974" y="297137"/>
            <a:ext cx="7672798" cy="76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Some new word’s of the lesson.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5032290" y="3720417"/>
            <a:ext cx="554976" cy="790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0800000" flipH="1">
            <a:off x="2992651" y="2208322"/>
            <a:ext cx="571336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6ACC51-941A-4BB9-9D52-131899E1DA7B}"/>
              </a:ext>
            </a:extLst>
          </p:cNvPr>
          <p:cNvSpPr/>
          <p:nvPr/>
        </p:nvSpPr>
        <p:spPr>
          <a:xfrm>
            <a:off x="7301641" y="2427191"/>
            <a:ext cx="826518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-431314" y="5661703"/>
            <a:ext cx="1126392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Let’s 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enjoy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the game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utoShape 2" descr="34 Best Happy Quotes - Quotes to Make You Happy">
            <a:extLst>
              <a:ext uri="{FF2B5EF4-FFF2-40B4-BE49-F238E27FC236}">
                <a16:creationId xmlns:a16="http://schemas.microsoft.com/office/drawing/2014/main" id="{6A8DBAFF-8E35-4D58-B7A2-CF226AEAE6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600"/>
            <a:ext cx="31378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34 Best Happy Quotes - Quotes to Make You Happy">
            <a:extLst>
              <a:ext uri="{FF2B5EF4-FFF2-40B4-BE49-F238E27FC236}">
                <a16:creationId xmlns:a16="http://schemas.microsoft.com/office/drawing/2014/main" id="{6B8B34BA-9BC2-4014-BABB-48FA5D108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463" y="1677648"/>
            <a:ext cx="3566887" cy="20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30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645</Words>
  <Application>Microsoft Office PowerPoint</Application>
  <PresentationFormat>Widescreen</PresentationFormat>
  <Paragraphs>157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         TimesNew Roman</vt:lpstr>
      <vt:lpstr>Arial</vt:lpstr>
      <vt:lpstr>Calibri</vt:lpstr>
      <vt:lpstr>Calibri Light</vt:lpstr>
      <vt:lpstr>Century Gothic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Md.Hafizur Rahman</dc:creator>
  <cp:lastModifiedBy>Md.Hafizur Rahman</cp:lastModifiedBy>
  <cp:revision>65</cp:revision>
  <dcterms:created xsi:type="dcterms:W3CDTF">2022-04-11T04:51:21Z</dcterms:created>
  <dcterms:modified xsi:type="dcterms:W3CDTF">2022-04-19T04:39:30Z</dcterms:modified>
</cp:coreProperties>
</file>