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59" r:id="rId6"/>
    <p:sldId id="260" r:id="rId7"/>
    <p:sldId id="267" r:id="rId8"/>
    <p:sldId id="274" r:id="rId9"/>
    <p:sldId id="272" r:id="rId10"/>
    <p:sldId id="261" r:id="rId11"/>
    <p:sldId id="270" r:id="rId12"/>
    <p:sldId id="279" r:id="rId13"/>
    <p:sldId id="281" r:id="rId14"/>
    <p:sldId id="282" r:id="rId15"/>
    <p:sldId id="262" r:id="rId16"/>
    <p:sldId id="263" r:id="rId17"/>
    <p:sldId id="280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5EDE-52C8-4941-A896-4D7737B6FF5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9616-FEB1-44A3-99C8-0C8138C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9616-FEB1-44A3-99C8-0C8138CD4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E072-4215-437B-BE36-6384FE866B1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2415-7BFE-4FF0-B6CD-34C92113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328324"/>
            <a:ext cx="11546006" cy="622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2478775"/>
            <a:ext cx="5650173" cy="36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27278" y="453174"/>
            <a:ext cx="10406129" cy="1251665"/>
          </a:xfrm>
          <a:prstGeom prst="ribbon">
            <a:avLst>
              <a:gd name="adj1" fmla="val 16667"/>
              <a:gd name="adj2" fmla="val 508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6879385" y="1869062"/>
            <a:ext cx="3013656" cy="2524257"/>
          </a:xfrm>
          <a:prstGeom prst="star2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৫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99245" y="5001828"/>
            <a:ext cx="11410682" cy="122349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রুপান্তরিত কান্ড কী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 ইহা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 প্রকার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97" y="1977757"/>
            <a:ext cx="4695441" cy="2468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1946" y="4162566"/>
            <a:ext cx="4394579" cy="370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3767" y="5377218"/>
            <a:ext cx="1624084" cy="518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8287" y="4217158"/>
            <a:ext cx="1828800" cy="627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28681" y="4997355"/>
            <a:ext cx="3339152" cy="11168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0131" y="253194"/>
            <a:ext cx="3164005" cy="627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51592" y="5211596"/>
            <a:ext cx="4402544" cy="11619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রানার বা ধাবক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75980" y="3753879"/>
            <a:ext cx="5976518" cy="2620371"/>
          </a:xfrm>
          <a:prstGeom prst="roundRect">
            <a:avLst>
              <a:gd name="adj" fmla="val 62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রানার বা ধাবকঃ- থাকুনি, দূর্বাঘাস, আমরুল ইত্যাদি উদ্ভিদের কান্ডের নিচের পর্বের কাক্ষিক মুকুল থেকে যে শায়িত শাখা জন্মায় তাকে ধাবক বলে।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7" y="727559"/>
            <a:ext cx="4319813" cy="431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80" y="425208"/>
            <a:ext cx="4542587" cy="3292588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8287" y="4217158"/>
            <a:ext cx="1828800" cy="627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30514" y="5264526"/>
            <a:ext cx="3339152" cy="11168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0131" y="253194"/>
            <a:ext cx="3164005" cy="627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4" y="910465"/>
            <a:ext cx="4756833" cy="4332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11" y="655093"/>
            <a:ext cx="6519627" cy="293215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00795" y="3669360"/>
            <a:ext cx="7227098" cy="2632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স্টোলন বা বক্র ধাবকঃ- এরা এক বিশেষ ধরনের ধাবক। কচু উদ্ভিদের গুড়া থেকে লম্বা শাখা বের হয়। এ শাখার শুধুমাত্র পর্বগুলি অস্থানিক মুলের সাহায্যে মাটি ধরে রাখে।বাকি শখাটি বক্রভাবে অবস্থান করে। কক্ষে সৃষ্টমূকুল থেকে পরে নতুন উদ্ভিদ জন্মায়।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1329" y="4942948"/>
            <a:ext cx="3728614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স্টোলন বা বক্র ধাবক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5719" y="4107976"/>
            <a:ext cx="2388359" cy="7369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2724" y="1023160"/>
            <a:ext cx="560492" cy="7369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04382" y="1054198"/>
            <a:ext cx="1205574" cy="674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4600" y="4795220"/>
            <a:ext cx="2949352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অফসেট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3769" y="4220566"/>
            <a:ext cx="7738280" cy="1912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অফসেটঃ- টোপাপানা, কচুরিপানা নামক জলজ উদ্ভিদের পর্বমধ্যগুলো ছোট ও মোটা হয়ার কারনে কান্ডগুলো কার্বকৃতি দেখায়। এদের অফসেট বলা হয়।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6" y="181212"/>
            <a:ext cx="5947460" cy="3762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" y="181212"/>
            <a:ext cx="5250949" cy="376299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338" y="4795220"/>
            <a:ext cx="3728614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সাকার বা ধাবক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73769" y="4220566"/>
            <a:ext cx="7738280" cy="1912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সাকার বা উর্ধ ধাবকঃ- চন্দ্রমল্লিকা, বাঁশ প্রভৃতি উদ্ভিদের শায়িত কাক্ষিক মূকুল থেকে উৎপন্ন হয়ে শাখাটির অগ্রভাগ মাটির উপরে চলে আসে। এবং নতুন উদ্ভিদ উৎপন্ন হয়।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8" y="690278"/>
            <a:ext cx="5248359" cy="3052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3769" y="690278"/>
            <a:ext cx="1336928" cy="674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338" y="537858"/>
            <a:ext cx="1205574" cy="674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69" y="391141"/>
            <a:ext cx="6642689" cy="358092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880250" y="626608"/>
            <a:ext cx="10839525" cy="1251665"/>
          </a:xfrm>
          <a:prstGeom prst="ribbon">
            <a:avLst>
              <a:gd name="adj1" fmla="val 16667"/>
              <a:gd name="adj2" fmla="val 508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6479254" y="2188031"/>
            <a:ext cx="3729271" cy="2727820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৬ মিনিট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76322" y="5193067"/>
            <a:ext cx="11410682" cy="122349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রুপান্তিত কান্ডের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 কর 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64" y="2188030"/>
            <a:ext cx="3808578" cy="284178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89420" y="438686"/>
            <a:ext cx="3631842" cy="901521"/>
          </a:xfrm>
          <a:prstGeom prst="cloudCallout">
            <a:avLst/>
          </a:prstGeom>
          <a:solidFill>
            <a:srgbClr val="F29D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2130" y="1976102"/>
            <a:ext cx="9414457" cy="643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রুপান্তরিত কান্ড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2127" y="2990314"/>
            <a:ext cx="9414457" cy="6439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রুপান্তরিত কান্ড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ভাগে ভাগ করা 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62128" y="4083944"/>
            <a:ext cx="9414457" cy="643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স্টোলন বা বক্র ধাবকের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2127" y="5209772"/>
            <a:ext cx="9414457" cy="6439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অফসেটের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 উদাহারন বল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388771" y="2002395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388771" y="3032974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388771" y="4174902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388771" y="5327290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33" y="2647665"/>
            <a:ext cx="11150221" cy="136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চিত্রে এই ধরনের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বলা হয়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(ক)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স্টোলন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(খ)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সাকার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ঘ)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রানার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ঘ) অফসেট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320" y="4312693"/>
            <a:ext cx="11000095" cy="2019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 কোন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 গাছ উক্ত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অন্তরভূক্ত-</a:t>
            </a:r>
          </a:p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কচুরিপানা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(ii)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দূর্বাঘাস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(iii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থানকুনি</a:t>
            </a:r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ক)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খ)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ii 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(গ)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ii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 ঘ)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ii iii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991367" y="3330052"/>
            <a:ext cx="900752" cy="559557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375689" y="5575338"/>
            <a:ext cx="1058625" cy="559557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504540"/>
            <a:ext cx="5411869" cy="2143125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425" y="5621628"/>
            <a:ext cx="11719774" cy="953037"/>
          </a:xfrm>
          <a:prstGeom prst="bevel">
            <a:avLst>
              <a:gd name="adj" fmla="val 1385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আশপাশের যে কোন একটি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কান্ড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2" y="246733"/>
            <a:ext cx="11226877" cy="5374895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167425" y="186557"/>
            <a:ext cx="1034696" cy="5435071"/>
          </a:xfrm>
          <a:prstGeom prst="beve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ড়ী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  <a:p>
            <a:pPr algn="ctr"/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" y="1603021"/>
            <a:ext cx="8925636" cy="4639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097" y="240835"/>
            <a:ext cx="889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1606" y="240835"/>
            <a:ext cx="128913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endParaRPr lang="bn-IN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ন্য</a:t>
            </a:r>
            <a:endParaRPr lang="bn-IN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</a:p>
          <a:p>
            <a:pPr algn="ctr"/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IN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9039" y="5472752"/>
            <a:ext cx="3193575" cy="76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499785"/>
            <a:ext cx="11300350" cy="6064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2243" y="550443"/>
            <a:ext cx="7675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আতিকুর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</a:t>
            </a:r>
            <a:r>
              <a:rPr lang="bn-IN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ঞা একাডেমি</a:t>
            </a:r>
          </a:p>
          <a:p>
            <a:pPr algn="ctr"/>
            <a:r>
              <a:rPr lang="bn-IN" sz="40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কেন্দুয়া পৌরসভা, কেন্দুয়া, নেত্রকোনা।</a:t>
            </a:r>
            <a:endParaRPr lang="en-US" sz="4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962" y="4778062"/>
            <a:ext cx="6445044" cy="16484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41760"/>
              </a:avLst>
            </a:prstTxWarp>
            <a:spAutoFit/>
          </a:bodyPr>
          <a:lstStyle/>
          <a:p>
            <a:pPr algn="ctr"/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অভিনন্দন</a:t>
            </a:r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4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10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9643" y="3864089"/>
            <a:ext cx="46762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অনুকূল চন্দ্র সরকার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সিনিয়র সহকারি শিক্ষক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 আতিকুর রহমান ভূঞা একাডেমি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কেন্দুয়া পৌরসভা, কেন্দুয়া, নেত্রকোনা।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মোবাইলঃ- ০১৭২৩৪৭৭১৯৯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ইমেইল- </a:t>
            </a:r>
            <a:r>
              <a:rPr lang="en-US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anokulict@gmail.com</a:t>
            </a:r>
            <a:endParaRPr lang="en-US" sz="2400" b="1" cap="none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9989" y="3749424"/>
            <a:ext cx="21563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বিষয়ঃ-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IN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শ্রেণিঃ-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সপ্তম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bn-IN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অধ্যায়ঃ-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তৃতী</a:t>
            </a:r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bn-IN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পাঠঃ-</a:t>
            </a:r>
            <a:r>
              <a:rPr lang="en-US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bn-IN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৪৫ মিনিট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Left-Right Arrow Callout 4"/>
          <p:cNvSpPr/>
          <p:nvPr/>
        </p:nvSpPr>
        <p:spPr>
          <a:xfrm>
            <a:off x="5669805" y="2459864"/>
            <a:ext cx="1267615" cy="3082257"/>
          </a:xfrm>
          <a:prstGeom prst="leftRightArrowCallout">
            <a:avLst>
              <a:gd name="adj1" fmla="val 10160"/>
              <a:gd name="adj2" fmla="val 14840"/>
              <a:gd name="adj3" fmla="val 26375"/>
              <a:gd name="adj4" fmla="val 167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5" y="1296468"/>
            <a:ext cx="1959748" cy="2509651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12" y="1296468"/>
            <a:ext cx="2171700" cy="2105025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988522" y="1051820"/>
            <a:ext cx="4374109" cy="627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এইগুলো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কিসের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90714" y="1924318"/>
            <a:ext cx="5152599" cy="1343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 বিভিন্ন</a:t>
            </a:r>
          </a:p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কান্ডের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98107" y="3761945"/>
            <a:ext cx="5145206" cy="1085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এগুলো কোন ধরনের কান্ডের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81766" y="5208393"/>
            <a:ext cx="5661547" cy="9530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রুপান্তিত কান্ড </a:t>
            </a:r>
            <a:r>
              <a:rPr lang="en-US" sz="7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2" y="2935641"/>
            <a:ext cx="4954874" cy="350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7" y="334641"/>
            <a:ext cx="2768052" cy="2360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3" y="353939"/>
            <a:ext cx="2556046" cy="2341662"/>
          </a:xfrm>
          <a:prstGeom prst="rect">
            <a:avLst/>
          </a:prstGeom>
        </p:spPr>
      </p:pic>
      <p:sp>
        <p:nvSpPr>
          <p:cNvPr id="18" name="Left-Up Arrow 17"/>
          <p:cNvSpPr/>
          <p:nvPr/>
        </p:nvSpPr>
        <p:spPr>
          <a:xfrm rot="17945755">
            <a:off x="2530346" y="1780708"/>
            <a:ext cx="2087083" cy="3962473"/>
          </a:xfrm>
          <a:prstGeom prst="leftUpArrow">
            <a:avLst>
              <a:gd name="adj1" fmla="val 2221"/>
              <a:gd name="adj2" fmla="val 7142"/>
              <a:gd name="adj3" fmla="val 113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865718" y="683858"/>
            <a:ext cx="10431888" cy="2318197"/>
          </a:xfrm>
          <a:prstGeom prst="verticalScroll">
            <a:avLst>
              <a:gd name="adj" fmla="val 230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241946" y="2796269"/>
            <a:ext cx="10055660" cy="3376712"/>
          </a:xfrm>
          <a:prstGeom prst="horizontalScroll">
            <a:avLst>
              <a:gd name="adj" fmla="val 2188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675" y="1286537"/>
            <a:ext cx="8589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আজকের</a:t>
            </a:r>
            <a:r>
              <a:rPr lang="en-US" sz="9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96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পাঠ</a:t>
            </a:r>
            <a:r>
              <a:rPr lang="en-US" sz="9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 </a:t>
            </a:r>
            <a:endParaRPr lang="en-US" sz="9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706" y="3868776"/>
            <a:ext cx="861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অর্ধবায়বীয়</a:t>
            </a:r>
            <a:r>
              <a:rPr lang="bn-IN" sz="48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রুপান্তরিত</a:t>
            </a:r>
            <a:r>
              <a:rPr lang="en-US" sz="48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কান্ড</a:t>
            </a:r>
            <a:r>
              <a:rPr lang="en-US" sz="48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48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7606" y="5008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81427" y="686771"/>
            <a:ext cx="3534772" cy="1092963"/>
          </a:xfrm>
          <a:prstGeom prst="beve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n-IN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শিখন ফল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765" y="1915409"/>
            <a:ext cx="6428096" cy="8325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পাঠশেষে শিক্ষার্থীরা ......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438" y="2922781"/>
            <a:ext cx="10959153" cy="8325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অর্ধবায়াবীয় রুপান্তরিত কান্ড সম্পর্কে ধারনা  পাবে;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790" y="3975765"/>
            <a:ext cx="10972801" cy="8325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অর্ধবায়বীয় রুপান্তরিত কান্ডের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27" y="5071638"/>
            <a:ext cx="10959154" cy="10289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প্রতিটি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অর্ধবায়বীয়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কান্ডের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 </a:t>
            </a:r>
          </a:p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ব্যখ্যা করতে পারবে;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7661" y="436728"/>
            <a:ext cx="7111300" cy="1110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এই ধরনের কান্ডকে কী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কান্ড বলে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তা ভাবে সৃষ্টি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 থাকে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7661" y="1822259"/>
            <a:ext cx="7174456" cy="201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 উপরে বা সামান্য নিচে অবস্থিত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 দুর্বল শায়িত কান্ডকে অর্ধবায়বীয় কান্ড বলে।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নরম কান্ডযুক্ত উদ্ভিদে বিশেষ শাখায় অংজপ্রজননের মাধ্যমে এ ধরনের নতুন উদ্ভিদ সৃষ্টি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971" y="3835021"/>
            <a:ext cx="7193146" cy="1039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অর্ধবায়বীয় উদ্ভিদে কয় ধরনের কান্ড দেখা যায়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7659" y="5038602"/>
            <a:ext cx="7001302" cy="1198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অর্ধবায়বীয়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উদ্ভিদে চার ধরনের কান্ড দেখা যায়।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" y="436728"/>
            <a:ext cx="3858873" cy="262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3" y="3221770"/>
            <a:ext cx="3953346" cy="319357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7" y="629515"/>
            <a:ext cx="5135994" cy="4207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43" y="465291"/>
            <a:ext cx="5911283" cy="437128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1591" y="5283287"/>
            <a:ext cx="4402544" cy="865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রানার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 ধাবক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4761" y="5410917"/>
            <a:ext cx="4576825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২)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স্টোলন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 বক্র ধাবক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" y="623536"/>
            <a:ext cx="5691402" cy="3730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97" y="649972"/>
            <a:ext cx="5369878" cy="397661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90386" y="4795221"/>
            <a:ext cx="2949352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 ) অফসেট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87829" y="5093754"/>
            <a:ext cx="3728614" cy="7632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 ) সাকার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 ধাবক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18585"/>
            <a:ext cx="12163327" cy="6839415"/>
          </a:xfrm>
          <a:prstGeom prst="frame">
            <a:avLst>
              <a:gd name="adj1" fmla="val 31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1113" y="182808"/>
            <a:ext cx="11821099" cy="6510968"/>
          </a:xfrm>
          <a:prstGeom prst="frame">
            <a:avLst>
              <a:gd name="adj1" fmla="val 21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481</Words>
  <Application>Microsoft Office PowerPoint</Application>
  <PresentationFormat>Widescreen</PresentationFormat>
  <Paragraphs>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Calibri Light</vt:lpstr>
      <vt:lpstr>Kalpurush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160</cp:revision>
  <dcterms:created xsi:type="dcterms:W3CDTF">2022-02-14T14:25:22Z</dcterms:created>
  <dcterms:modified xsi:type="dcterms:W3CDTF">2022-04-02T17:34:32Z</dcterms:modified>
</cp:coreProperties>
</file>