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17"/>
  </p:notesMasterIdLst>
  <p:sldIdLst>
    <p:sldId id="258" r:id="rId2"/>
    <p:sldId id="259" r:id="rId3"/>
    <p:sldId id="260" r:id="rId4"/>
    <p:sldId id="262" r:id="rId5"/>
    <p:sldId id="275" r:id="rId6"/>
    <p:sldId id="265" r:id="rId7"/>
    <p:sldId id="263" r:id="rId8"/>
    <p:sldId id="266" r:id="rId9"/>
    <p:sldId id="267" r:id="rId10"/>
    <p:sldId id="270" r:id="rId11"/>
    <p:sldId id="268" r:id="rId12"/>
    <p:sldId id="269" r:id="rId13"/>
    <p:sldId id="271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9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7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6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3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4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96800B-3EC2-47E4-9685-40A31228EE16}">
          <p14:sldIdLst>
            <p14:sldId id="258"/>
            <p14:sldId id="259"/>
            <p14:sldId id="260"/>
            <p14:sldId id="262"/>
            <p14:sldId id="275"/>
            <p14:sldId id="265"/>
            <p14:sldId id="263"/>
            <p14:sldId id="266"/>
            <p14:sldId id="267"/>
            <p14:sldId id="270"/>
            <p14:sldId id="268"/>
            <p14:sldId id="269"/>
            <p14:sldId id="271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E246-FA28-4E51-9A7D-EB2E13D98230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E381E-40EF-4740-97FF-FA24E5A66F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9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9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7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6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3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4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3B028-65D0-4B66-89B2-9EBCBAE644B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8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6395-8A90-42E2-89E8-94A27E5BF7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5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3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8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28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5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1799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8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24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3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8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2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6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6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8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2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9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C56CD-036F-490F-9B76-815D8D575A3F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436D6F-7EF4-4A27-8395-588C46299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35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8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5" y="457200"/>
            <a:ext cx="9399219" cy="554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071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9478" y="140677"/>
            <a:ext cx="8074856" cy="7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بعض الاصطلاحات من الفرائض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22760" y="3507805"/>
            <a:ext cx="6686934" cy="774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623645" y="979524"/>
            <a:ext cx="2628053" cy="6128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969478" y="1004162"/>
            <a:ext cx="1956439" cy="56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73507" y="4406933"/>
            <a:ext cx="4187478" cy="4784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73507" y="5062222"/>
            <a:ext cx="4187478" cy="4478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173507" y="5657116"/>
            <a:ext cx="4187478" cy="4439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173507" y="6248113"/>
            <a:ext cx="4187478" cy="4362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80442" y="4421053"/>
            <a:ext cx="5486401" cy="4501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ما في اليد: 4 -------- 4 : مسألة / تصحيح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80444" y="5062222"/>
            <a:ext cx="5486401" cy="4501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ما في اليد: 6 -------- 9 : مسألة / تصحيح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80443" y="5650929"/>
            <a:ext cx="5486401" cy="4501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ما في اليد: 4 -------- 8 : مسألة / تصحيح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80442" y="6219592"/>
            <a:ext cx="5486401" cy="4501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ما في اليد: 4 -------- 7 : مسألة / تصحيح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24154" y="6219592"/>
            <a:ext cx="1584961" cy="447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r>
              <a:rPr lang="ar-SA" sz="2000" dirty="0" smtClean="0"/>
              <a:t>---</a:t>
            </a:r>
            <a:r>
              <a:rPr lang="ar-SA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4/9/8/7</a:t>
            </a:r>
            <a:endParaRPr lang="en-US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5921733" y="1678974"/>
            <a:ext cx="6087382" cy="780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5921733" y="2516257"/>
            <a:ext cx="6087382" cy="7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147411" y="1610872"/>
            <a:ext cx="5395260" cy="609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biLevel thresh="75000"/>
          </a:blip>
          <a:stretch>
            <a:fillRect/>
          </a:stretch>
        </p:blipFill>
        <p:spPr>
          <a:xfrm>
            <a:off x="160459" y="2256583"/>
            <a:ext cx="5369164" cy="5076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biLevel thresh="75000"/>
          </a:blip>
          <a:stretch>
            <a:fillRect/>
          </a:stretch>
        </p:blipFill>
        <p:spPr>
          <a:xfrm>
            <a:off x="160459" y="2813464"/>
            <a:ext cx="5369164" cy="48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0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7132" y="548640"/>
            <a:ext cx="8783392" cy="10691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الجواب عن الثاني عشر/ الثالث عشر</a:t>
            </a:r>
            <a:endParaRPr lang="en-US" sz="48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8382" y="1937823"/>
            <a:ext cx="10114671" cy="11113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كيفية التصحيح والمناسخة المذكورة في ورقة السؤال في ما يلي: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2671" y="3256669"/>
            <a:ext cx="633047" cy="745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أو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9975" y="4209755"/>
            <a:ext cx="5078437" cy="66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حل المسألة في </a:t>
            </a:r>
            <a:r>
              <a:rPr lang="ar-SA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ما يلي</a:t>
            </a:r>
            <a:r>
              <a:rPr lang="ar-SA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1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ular Callout 99"/>
          <p:cNvSpPr/>
          <p:nvPr/>
        </p:nvSpPr>
        <p:spPr>
          <a:xfrm rot="16200000" flipH="1">
            <a:off x="5329217" y="1171049"/>
            <a:ext cx="1341712" cy="239346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ular Callout 97"/>
          <p:cNvSpPr/>
          <p:nvPr/>
        </p:nvSpPr>
        <p:spPr>
          <a:xfrm rot="5400000">
            <a:off x="2247458" y="1208671"/>
            <a:ext cx="1116326" cy="2433711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155146" y="1373090"/>
            <a:ext cx="7800536" cy="35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2266" y="964246"/>
            <a:ext cx="1871510" cy="796753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ميت- </a:t>
            </a:r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زوج</a:t>
            </a:r>
            <a:endParaRPr lang="ar-SA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معصوم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477" y="2260212"/>
            <a:ext cx="473907" cy="469701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6325" y="1770516"/>
            <a:ext cx="2064434" cy="502033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زوجة </a:t>
            </a:r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معصومة 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67035" y="2278254"/>
            <a:ext cx="773724" cy="4336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1/</a:t>
            </a:r>
            <a:r>
              <a:rPr lang="ar-SA" sz="2400" dirty="0" smtClean="0"/>
              <a:t>8</a:t>
            </a:r>
            <a:endParaRPr lang="ar-S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65025" y="1750748"/>
            <a:ext cx="2206868" cy="450155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</a:rPr>
              <a:t>بنت - رحيمة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72423" y="2208480"/>
            <a:ext cx="588069" cy="361759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12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56468" y="1681657"/>
            <a:ext cx="2031612" cy="483571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أب – فاروق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16847" y="2171209"/>
            <a:ext cx="1221332" cy="38361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solidFill>
                  <a:schemeClr val="bg1"/>
                </a:solidFill>
              </a:rPr>
              <a:t>5</a:t>
            </a:r>
            <a:r>
              <a:rPr lang="ar-SA" sz="2400" dirty="0" smtClean="0">
                <a:solidFill>
                  <a:schemeClr val="bg1"/>
                </a:solidFill>
              </a:rPr>
              <a:t>+4</a:t>
            </a:r>
            <a:r>
              <a:rPr lang="ar-SA" sz="2800" dirty="0" smtClean="0">
                <a:solidFill>
                  <a:schemeClr val="bg1"/>
                </a:solidFill>
              </a:rPr>
              <a:t>=9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22169" y="2204708"/>
            <a:ext cx="759655" cy="45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1/2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318751" y="2157117"/>
            <a:ext cx="647115" cy="713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1/</a:t>
            </a:r>
            <a:r>
              <a:rPr lang="ar-SA" dirty="0"/>
              <a:t>6+ع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193327" y="3517478"/>
            <a:ext cx="7352517" cy="88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84090" y="3509050"/>
            <a:ext cx="0" cy="350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62266" y="3484784"/>
            <a:ext cx="1941929" cy="929259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ميت- زوجة  معصومة 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12471" y="3834528"/>
            <a:ext cx="1825669" cy="376696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زوج - كريم 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720847" y="1420203"/>
            <a:ext cx="0" cy="350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878534" y="1362623"/>
            <a:ext cx="0" cy="350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9867660" y="1336431"/>
            <a:ext cx="13329" cy="345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65809" y="3461521"/>
            <a:ext cx="0" cy="350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9495444" y="3554613"/>
            <a:ext cx="0" cy="350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283978" y="3811834"/>
            <a:ext cx="1763662" cy="410596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</a:rPr>
              <a:t>أم - ميمونة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733486" y="3920864"/>
            <a:ext cx="1656818" cy="375610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B050"/>
                </a:solidFill>
              </a:rPr>
              <a:t>أخ – حسين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45923" y="4213580"/>
            <a:ext cx="390382" cy="400927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80235" y="4244941"/>
            <a:ext cx="475179" cy="404051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2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096038" y="4314454"/>
            <a:ext cx="322100" cy="431045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00B050"/>
                </a:solidFill>
              </a:rPr>
              <a:t>7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04557" y="4219069"/>
            <a:ext cx="833583" cy="401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1/4</a:t>
            </a:r>
            <a:endParaRPr lang="ar-S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88999" y="4237191"/>
            <a:ext cx="647115" cy="4360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1/6</a:t>
            </a:r>
            <a:endParaRPr lang="en-US" sz="2400" dirty="0"/>
          </a:p>
        </p:txBody>
      </p:sp>
      <p:sp>
        <p:nvSpPr>
          <p:cNvPr id="59" name="Rectangle 58"/>
          <p:cNvSpPr/>
          <p:nvPr/>
        </p:nvSpPr>
        <p:spPr>
          <a:xfrm>
            <a:off x="10000243" y="4300488"/>
            <a:ext cx="399177" cy="495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ع</a:t>
            </a:r>
            <a:endParaRPr lang="en-US" sz="3600" dirty="0"/>
          </a:p>
        </p:txBody>
      </p:sp>
      <p:sp>
        <p:nvSpPr>
          <p:cNvPr id="60" name="Rectangle 59"/>
          <p:cNvSpPr/>
          <p:nvPr/>
        </p:nvSpPr>
        <p:spPr>
          <a:xfrm>
            <a:off x="306366" y="5263765"/>
            <a:ext cx="1941929" cy="690580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ميت- </a:t>
            </a:r>
            <a:endParaRPr lang="en-US" sz="2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dirty="0">
                <a:solidFill>
                  <a:srgbClr val="002060"/>
                </a:solidFill>
              </a:rPr>
              <a:t>بنت - رحيمة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208614" y="2547433"/>
            <a:ext cx="597481" cy="42624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00B050"/>
                </a:solidFill>
              </a:rPr>
              <a:t>36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273603" y="2558846"/>
            <a:ext cx="595982" cy="361759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48</a:t>
            </a:r>
            <a:endParaRPr lang="ar-SA" sz="2800" dirty="0">
              <a:solidFill>
                <a:schemeClr val="bg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2231198" y="5278360"/>
            <a:ext cx="8248358" cy="255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3348009" y="5260970"/>
            <a:ext cx="20466" cy="3848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836434" y="5273553"/>
            <a:ext cx="0" cy="350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150753" y="5305687"/>
            <a:ext cx="0" cy="350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0479556" y="5305688"/>
            <a:ext cx="0" cy="350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943153" y="6030725"/>
            <a:ext cx="336239" cy="408501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ar-SA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588307" y="5623866"/>
            <a:ext cx="1785556" cy="42155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زوج - رفيق 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720847" y="6423842"/>
            <a:ext cx="664776" cy="315791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12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90958" y="6041430"/>
            <a:ext cx="761113" cy="36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1/4</a:t>
            </a:r>
            <a:endParaRPr lang="ar-S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140618" y="5609433"/>
            <a:ext cx="1439748" cy="38756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</a:rPr>
              <a:t>بنت - جيم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392804" y="5663289"/>
            <a:ext cx="1439748" cy="38756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</a:rPr>
              <a:t>بنت - </a:t>
            </a:r>
            <a:r>
              <a:rPr lang="ar-SA" sz="2800" dirty="0" smtClean="0">
                <a:solidFill>
                  <a:srgbClr val="002060"/>
                </a:solidFill>
              </a:rPr>
              <a:t>ميم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585645" y="5656001"/>
            <a:ext cx="1627551" cy="39837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00B050"/>
                </a:solidFill>
              </a:rPr>
              <a:t>عمّ </a:t>
            </a:r>
            <a:r>
              <a:rPr lang="ar-SA" sz="2800" dirty="0">
                <a:solidFill>
                  <a:srgbClr val="00B050"/>
                </a:solidFill>
              </a:rPr>
              <a:t>– بلال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283978" y="6008388"/>
            <a:ext cx="512969" cy="37330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7030A0"/>
                </a:solidFill>
              </a:rPr>
              <a:t>4</a:t>
            </a:r>
            <a:endParaRPr lang="ar-SA" sz="2800" dirty="0">
              <a:solidFill>
                <a:srgbClr val="7030A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919564" y="6046552"/>
            <a:ext cx="454291" cy="362007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7030A0"/>
                </a:solidFill>
              </a:rPr>
              <a:t>4</a:t>
            </a:r>
            <a:endParaRPr lang="ar-SA" sz="2800" dirty="0">
              <a:solidFill>
                <a:srgbClr val="7030A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9867660" y="6030725"/>
            <a:ext cx="455473" cy="339189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rgbClr val="00B050"/>
                </a:solidFill>
              </a:rPr>
              <a:t>1</a:t>
            </a:r>
            <a:endParaRPr lang="ar-SA" sz="1600" dirty="0">
              <a:solidFill>
                <a:srgbClr val="00B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0587536" y="6069922"/>
            <a:ext cx="647115" cy="5125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/>
              <a:t>ع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8507998" y="3143494"/>
            <a:ext cx="1998715" cy="307185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في اليد - 3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02777" y="3117740"/>
            <a:ext cx="1866673" cy="345940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النسبة </a:t>
            </a:r>
            <a:r>
              <a:rPr lang="ar-SA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تداخل</a:t>
            </a:r>
          </a:p>
          <a:p>
            <a:pPr algn="ctr"/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096681" y="4908405"/>
            <a:ext cx="1998715" cy="307185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في اليد -48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40593" y="4873443"/>
            <a:ext cx="2106347" cy="345940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النسبة - تداخل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0231023" y="4917873"/>
            <a:ext cx="1514114" cy="324769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وفق</a:t>
            </a:r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- 4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271738" y="4870082"/>
            <a:ext cx="1562994" cy="354108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: مسألة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212353" y="3114477"/>
            <a:ext cx="1400860" cy="354108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: مسألة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164526" y="980696"/>
            <a:ext cx="1688839" cy="354108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</a:t>
            </a:r>
            <a:r>
              <a:rPr lang="ar-SA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مسألة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819091" y="962456"/>
            <a:ext cx="2555180" cy="354500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96</a:t>
            </a:r>
            <a:r>
              <a:rPr lang="ar-SA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=4*24 : تصحيح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11794" y="2012650"/>
            <a:ext cx="675249" cy="3765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ميت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527454" y="1889568"/>
            <a:ext cx="684879" cy="3765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ميت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13436" y="3131335"/>
            <a:ext cx="1514114" cy="324769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وفق</a:t>
            </a:r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- 4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562650" y="5954345"/>
            <a:ext cx="815999" cy="346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2/3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36434" y="6283646"/>
            <a:ext cx="19695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164791" y="6366331"/>
            <a:ext cx="655127" cy="37330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7030A0"/>
                </a:solidFill>
              </a:rPr>
              <a:t>16</a:t>
            </a:r>
            <a:endParaRPr lang="ar-SA" sz="2800" dirty="0">
              <a:solidFill>
                <a:srgbClr val="7030A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884770" y="6395202"/>
            <a:ext cx="655127" cy="37330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7030A0"/>
                </a:solidFill>
              </a:rPr>
              <a:t>16</a:t>
            </a:r>
            <a:endParaRPr lang="ar-SA" sz="2800" dirty="0">
              <a:solidFill>
                <a:srgbClr val="7030A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880989" y="6362940"/>
            <a:ext cx="455473" cy="409309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rgbClr val="00B050"/>
                </a:solidFill>
              </a:rPr>
              <a:t>4</a:t>
            </a:r>
            <a:endParaRPr lang="ar-SA" sz="1600" dirty="0">
              <a:solidFill>
                <a:srgbClr val="00B050"/>
              </a:solidFill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06366" y="60897"/>
            <a:ext cx="11438771" cy="776667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9008050" y="2171209"/>
            <a:ext cx="1221332" cy="38361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solidFill>
                  <a:schemeClr val="bg1"/>
                </a:solidFill>
              </a:rPr>
              <a:t>5+4=</a:t>
            </a:r>
            <a:r>
              <a:rPr lang="ar-SA" sz="2800" dirty="0" smtClean="0">
                <a:solidFill>
                  <a:schemeClr val="bg1"/>
                </a:solidFill>
              </a:rPr>
              <a:t>9</a:t>
            </a:r>
            <a:endParaRPr lang="ar-S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8" grpId="0" animBg="1"/>
      <p:bldP spid="9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32" grpId="0" animBg="1"/>
      <p:bldP spid="35" grpId="0" animBg="1"/>
      <p:bldP spid="43" grpId="0" animBg="1"/>
      <p:bldP spid="46" grpId="0" animBg="1"/>
      <p:bldP spid="18" grpId="0" animBg="1"/>
      <p:bldP spid="37" grpId="0" animBg="1"/>
      <p:bldP spid="45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1" grpId="0" animBg="1"/>
      <p:bldP spid="82" grpId="0" animBg="1"/>
      <p:bldP spid="25" grpId="0" animBg="1"/>
      <p:bldP spid="26" grpId="0" animBg="1"/>
      <p:bldP spid="84" grpId="0" animBg="1"/>
      <p:bldP spid="85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9" grpId="0" animBg="1"/>
      <p:bldP spid="101" grpId="0" animBg="1"/>
      <p:bldP spid="86" grpId="0" animBg="1"/>
      <p:bldP spid="87" grpId="0" animBg="1"/>
      <p:bldP spid="88" grpId="0" animBg="1"/>
      <p:bldP spid="89" grpId="0" animBg="1"/>
      <p:bldP spid="96" grpId="0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3443" y="402283"/>
            <a:ext cx="6710489" cy="815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الورثة منهم و أنصابهم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8505" y="1429467"/>
            <a:ext cx="4020366" cy="450155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solidFill>
                  <a:srgbClr val="002060"/>
                </a:solidFill>
              </a:rPr>
              <a:t>1- </a:t>
            </a:r>
            <a:r>
              <a:rPr lang="ar-SA" sz="2800" dirty="0">
                <a:solidFill>
                  <a:schemeClr val="accent6">
                    <a:lumMod val="50000"/>
                  </a:schemeClr>
                </a:solidFill>
              </a:rPr>
              <a:t>أب – </a:t>
            </a:r>
            <a:r>
              <a:rPr lang="ar-SA" sz="2800" dirty="0" smtClean="0">
                <a:solidFill>
                  <a:schemeClr val="accent6">
                    <a:lumMod val="50000"/>
                  </a:schemeClr>
                </a:solidFill>
              </a:rPr>
              <a:t>فاروق               </a:t>
            </a:r>
            <a:r>
              <a:rPr lang="ar-SA" sz="2800" dirty="0" smtClean="0">
                <a:solidFill>
                  <a:srgbClr val="002060"/>
                </a:solidFill>
              </a:rPr>
              <a:t>36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8508" y="1921959"/>
            <a:ext cx="4020366" cy="393805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</a:t>
            </a:r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زوج </a:t>
            </a:r>
            <a:r>
              <a:rPr lang="ar-SA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كريم                3 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8507" y="2362354"/>
            <a:ext cx="4020366" cy="410596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solidFill>
                  <a:srgbClr val="002060"/>
                </a:solidFill>
              </a:rPr>
              <a:t>3– </a:t>
            </a:r>
            <a:r>
              <a:rPr lang="ar-SA" sz="2800" dirty="0">
                <a:solidFill>
                  <a:srgbClr val="002060"/>
                </a:solidFill>
              </a:rPr>
              <a:t>أم </a:t>
            </a:r>
            <a:r>
              <a:rPr lang="ar-SA" sz="2800" dirty="0" smtClean="0">
                <a:solidFill>
                  <a:srgbClr val="002060"/>
                </a:solidFill>
              </a:rPr>
              <a:t>– ميمونة                 2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8506" y="2811015"/>
            <a:ext cx="4020367" cy="42155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ar-SA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ar-SA" sz="2800" dirty="0">
                <a:solidFill>
                  <a:srgbClr val="00B050"/>
                </a:solidFill>
              </a:rPr>
              <a:t>أخ – </a:t>
            </a:r>
            <a:r>
              <a:rPr lang="ar-SA" sz="2800" dirty="0" smtClean="0">
                <a:solidFill>
                  <a:srgbClr val="00B050"/>
                </a:solidFill>
              </a:rPr>
              <a:t>حسين                7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9236" y="3788955"/>
            <a:ext cx="4020368" cy="38756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dirty="0">
                <a:solidFill>
                  <a:srgbClr val="002060"/>
                </a:solidFill>
              </a:rPr>
              <a:t>6- </a:t>
            </a:r>
            <a:r>
              <a:rPr lang="ar-SA" sz="2800" dirty="0" smtClean="0">
                <a:solidFill>
                  <a:srgbClr val="002060"/>
                </a:solidFill>
              </a:rPr>
              <a:t>بنت- </a:t>
            </a:r>
            <a:r>
              <a:rPr lang="ar-SA" sz="2800" dirty="0">
                <a:solidFill>
                  <a:srgbClr val="002060"/>
                </a:solidFill>
              </a:rPr>
              <a:t>جيم                    </a:t>
            </a:r>
            <a:r>
              <a:rPr lang="ar-SA" sz="2800" dirty="0" smtClean="0">
                <a:solidFill>
                  <a:srgbClr val="002060"/>
                </a:solidFill>
              </a:rPr>
              <a:t>16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9236" y="4238952"/>
            <a:ext cx="4020368" cy="38756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solidFill>
                  <a:srgbClr val="002060"/>
                </a:solidFill>
              </a:rPr>
              <a:t>7- بنت – ميم                   16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9236" y="4670563"/>
            <a:ext cx="4020368" cy="39837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solidFill>
                  <a:srgbClr val="00B050"/>
                </a:solidFill>
              </a:rPr>
              <a:t>8– عم-بلال                     4</a:t>
            </a:r>
            <a:endParaRPr lang="ar-SA" sz="2800" dirty="0">
              <a:solidFill>
                <a:srgbClr val="00B05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72744" y="5306874"/>
            <a:ext cx="5420619" cy="140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75715" y="5359737"/>
            <a:ext cx="1223889" cy="500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المبلغ =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8505" y="5391128"/>
            <a:ext cx="859294" cy="517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96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8505" y="3287123"/>
            <a:ext cx="4020368" cy="417220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dirty="0">
                <a:solidFill>
                  <a:srgbClr val="002060"/>
                </a:solidFill>
              </a:rPr>
              <a:t>5</a:t>
            </a:r>
            <a:r>
              <a:rPr lang="ar-SA" sz="2800" dirty="0" smtClean="0">
                <a:solidFill>
                  <a:srgbClr val="002060"/>
                </a:solidFill>
              </a:rPr>
              <a:t>- </a:t>
            </a:r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زوج - رفيق </a:t>
            </a:r>
            <a:r>
              <a:rPr lang="ar-SA" sz="2800" dirty="0" smtClean="0">
                <a:solidFill>
                  <a:srgbClr val="002060"/>
                </a:solidFill>
              </a:rPr>
              <a:t>               12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9"/>
            <a:ext cx="55880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الواجب المنزلي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711200" y="1635616"/>
            <a:ext cx="10871200" cy="468898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5333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5333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78701" y="5140174"/>
            <a:ext cx="4649274" cy="934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1081" y="1920016"/>
            <a:ext cx="5666705" cy="891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32714" y="2935406"/>
            <a:ext cx="8526571" cy="987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2713" y="3980107"/>
            <a:ext cx="8526571" cy="98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6800" y="5410200"/>
            <a:ext cx="7518400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0666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تمّت بالخير</a:t>
            </a:r>
            <a:endParaRPr lang="en-US" sz="10666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صوررحي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48237"/>
            <a:ext cx="10058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4749800"/>
            <a:ext cx="6604000" cy="9054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333" dirty="0" err="1">
                <a:solidFill>
                  <a:srgbClr val="FFFF00"/>
                </a:solidFill>
                <a:latin typeface="SutonnyMJ" pitchFamily="2" charset="0"/>
              </a:rPr>
              <a:t>সবাইকে</a:t>
            </a:r>
            <a:r>
              <a:rPr lang="en-US" sz="5333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333" dirty="0" err="1">
                <a:solidFill>
                  <a:srgbClr val="FFFF00"/>
                </a:solidFill>
                <a:latin typeface="SutonnyMJ" pitchFamily="2" charset="0"/>
              </a:rPr>
              <a:t>স্বাগতম</a:t>
            </a:r>
            <a:endParaRPr lang="en-US" sz="5333" dirty="0">
              <a:solidFill>
                <a:srgbClr val="FFFF00"/>
              </a:solidFill>
              <a:latin typeface="SutonnyMJ" pitchFamily="2" charset="0"/>
            </a:endParaRPr>
          </a:p>
        </p:txBody>
      </p:sp>
      <p:pic>
        <p:nvPicPr>
          <p:cNvPr id="5" name="Picture Placeholder 4" descr="download (1)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3775" b="3775"/>
          <a:stretch>
            <a:fillRect/>
          </a:stretch>
        </p:blipFill>
        <p:spPr>
          <a:xfrm>
            <a:off x="1320800" y="685800"/>
            <a:ext cx="9753600" cy="26517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5816600"/>
            <a:ext cx="8737600" cy="838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867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WELLCOME TO ALL</a:t>
            </a:r>
          </a:p>
          <a:p>
            <a:pPr algn="ctr"/>
            <a:endParaRPr lang="en-US" sz="5867" dirty="0">
              <a:solidFill>
                <a:srgbClr val="FF0000"/>
              </a:solidFill>
            </a:endParaRPr>
          </a:p>
        </p:txBody>
      </p:sp>
      <p:pic>
        <p:nvPicPr>
          <p:cNvPr id="6" name="Picture 5" descr="ahlan-wa-sahlan-biku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400" y="3657607"/>
            <a:ext cx="88392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678" y="482600"/>
            <a:ext cx="4559121" cy="126179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dirty="0" smtClean="0">
                <a:latin typeface="Action Jackson" pitchFamily="2" charset="0"/>
              </a:rPr>
              <a:t> </a:t>
            </a:r>
            <a:r>
              <a:rPr lang="ar-SA" sz="7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ction Jackson" pitchFamily="2" charset="0"/>
              </a:rPr>
              <a:t>معرفة المعلِّم</a:t>
            </a:r>
            <a:endParaRPr lang="en-US" dirty="0">
              <a:solidFill>
                <a:schemeClr val="tx1"/>
              </a:solidFill>
              <a:latin typeface="Action Jackson" pitchFamily="2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8302" y="3012583"/>
            <a:ext cx="11116977" cy="3657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7733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محمّد خالد نواز</a:t>
            </a:r>
            <a:endParaRPr lang="en-US" sz="7733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ar-SA" sz="5733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المدرّس لمدرسة جيغير الكامل (الماجستير)</a:t>
            </a:r>
            <a:endParaRPr lang="en-US" sz="5733" dirty="0">
              <a:solidFill>
                <a:srgbClr val="002060"/>
              </a:solidFill>
            </a:endParaRPr>
          </a:p>
          <a:p>
            <a:pPr algn="ctr"/>
            <a:r>
              <a:rPr lang="ar-SA" sz="5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داؤدكندي، كوملّا.</a:t>
            </a:r>
            <a:endParaRPr lang="en-US" sz="5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en-US" dirty="0"/>
          </a:p>
        </p:txBody>
      </p:sp>
      <p:pic>
        <p:nvPicPr>
          <p:cNvPr id="4" name="Picture 3" descr="JEBJX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09" y="4"/>
            <a:ext cx="3624775" cy="301258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2638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630" y="126610"/>
            <a:ext cx="4759569" cy="12449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معرفة الدّرس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0"/>
            <a:ext cx="10363200" cy="3962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SA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الصفّ</a:t>
            </a:r>
            <a:r>
              <a:rPr lang="ar-SA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: العالم لعام اوّل و ثانٍ</a:t>
            </a:r>
          </a:p>
          <a:p>
            <a:pPr algn="r"/>
            <a:r>
              <a:rPr lang="ar-SA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المادّة</a:t>
            </a:r>
            <a:r>
              <a:rPr lang="ar-SA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:الفقه (الورقة الثانية) </a:t>
            </a:r>
          </a:p>
          <a:p>
            <a:pPr algn="r"/>
            <a:r>
              <a:rPr lang="ar-SA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عنوان المادّة </a:t>
            </a:r>
            <a:r>
              <a:rPr lang="ar-SA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ar-SA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الفرائض</a:t>
            </a:r>
            <a:endParaRPr lang="ar-SA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ar-SA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الزمان </a:t>
            </a:r>
            <a:r>
              <a:rPr lang="ar-SA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: ٤٠ </a:t>
            </a:r>
            <a:r>
              <a:rPr lang="ar-SA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دقيقة</a:t>
            </a:r>
          </a:p>
          <a:p>
            <a:pPr algn="r"/>
            <a:r>
              <a:rPr lang="ar-SA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نوع الدّرس   </a:t>
            </a:r>
            <a:r>
              <a:rPr lang="ar-SA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المناسخة من </a:t>
            </a:r>
            <a:r>
              <a:rPr lang="ar-SA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الفرائض</a:t>
            </a:r>
            <a:r>
              <a:rPr lang="ar-SA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ar-SA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400"/>
            <a:ext cx="10261600" cy="193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ar-SA" sz="5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الاستفادة من الدّرس:</a:t>
            </a:r>
            <a:r>
              <a:rPr lang="ar-SA" sz="5300" dirty="0" smtClean="0">
                <a:solidFill>
                  <a:srgbClr val="C00000"/>
                </a:solidFill>
              </a:rPr>
              <a:t/>
            </a:r>
            <a:br>
              <a:rPr lang="ar-SA" sz="5300" dirty="0" smtClean="0">
                <a:solidFill>
                  <a:srgbClr val="C00000"/>
                </a:solidFill>
              </a:rPr>
            </a:br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ما يتعلّم الطّالب من هذا الدّرس-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35448" y="2505925"/>
            <a:ext cx="9550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تعريف التصحيح والمناسخة </a:t>
            </a:r>
            <a:endParaRPr lang="en-US" sz="6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5448" y="3515932"/>
            <a:ext cx="9550400" cy="9433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كيفية</a:t>
            </a:r>
            <a:r>
              <a:rPr lang="ar-SA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حل</a:t>
            </a:r>
            <a:r>
              <a:rPr lang="ar-SA" sz="6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المسألة في الفرائض</a:t>
            </a:r>
            <a:endParaRPr lang="ar-SA" sz="6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5447" y="5519416"/>
            <a:ext cx="9640552" cy="9263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طريقة النجاح في الامتحان من </a:t>
            </a:r>
            <a:r>
              <a:rPr lang="ar-SA" sz="48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الفرائض</a:t>
            </a:r>
            <a:endParaRPr lang="ar-SA" sz="48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ar-SA" sz="5333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333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5448" y="4610905"/>
            <a:ext cx="9640551" cy="7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7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142" y="1047151"/>
            <a:ext cx="10222803" cy="95660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4800" b="1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المناسخة </a:t>
            </a:r>
            <a:r>
              <a:rPr lang="ar-SA" sz="48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الاولى </a:t>
            </a:r>
            <a:r>
              <a:rPr lang="ar-SA" sz="4800" b="1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من الاختبار المركزي للصف العالم</a:t>
            </a:r>
            <a:endParaRPr lang="en-US" sz="4800" b="1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141" y="5532154"/>
            <a:ext cx="10283483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هنا </a:t>
            </a:r>
            <a:r>
              <a:rPr lang="ar-SA" sz="6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السؤال المذكور بثلاثة بطون </a:t>
            </a:r>
            <a:endParaRPr lang="en-US" sz="6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6975" y="66943"/>
            <a:ext cx="11075831" cy="8001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اليوم موضوع الدّرس: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165142" y="2162066"/>
            <a:ext cx="10222803" cy="1561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165141" y="3881892"/>
            <a:ext cx="10222803" cy="1488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165141" y="2162066"/>
            <a:ext cx="10222803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02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2321170" y="2795956"/>
            <a:ext cx="7800536" cy="35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7625" y="2067945"/>
            <a:ext cx="1983544" cy="15755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ميت- </a:t>
            </a:r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زوج</a:t>
            </a:r>
            <a:endParaRPr lang="ar-SA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معصوم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04982" y="2806502"/>
            <a:ext cx="14067" cy="106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913643" y="4575447"/>
            <a:ext cx="1051564" cy="7174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9=</a:t>
            </a:r>
          </a:p>
          <a:p>
            <a:pPr algn="ctr"/>
            <a:r>
              <a:rPr lang="ar-SA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4+5</a:t>
            </a:r>
            <a:endParaRPr lang="en-US" sz="2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17786" y="3868619"/>
            <a:ext cx="2883876" cy="7104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زوجة </a:t>
            </a:r>
            <a:r>
              <a:rPr lang="ar-SA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ar-SA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معصومة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9725" y="4600130"/>
            <a:ext cx="773724" cy="865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1/</a:t>
            </a:r>
            <a:r>
              <a:rPr lang="ar-SA" sz="2400" dirty="0" smtClean="0"/>
              <a:t>6+ع</a:t>
            </a:r>
            <a:endParaRPr lang="ar-S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513347" y="2799472"/>
            <a:ext cx="14067" cy="106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76917" y="3889718"/>
            <a:ext cx="2686929" cy="7104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</a:rPr>
              <a:t>بنت - رحيمة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1311" y="4600136"/>
            <a:ext cx="829994" cy="6963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7030A0"/>
                </a:solidFill>
              </a:rPr>
              <a:t>12</a:t>
            </a:r>
            <a:endParaRPr lang="ar-SA" sz="3600" dirty="0">
              <a:solidFill>
                <a:srgbClr val="7030A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0121705" y="2799471"/>
            <a:ext cx="0" cy="106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778241" y="3889714"/>
            <a:ext cx="2293034" cy="7104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أب </a:t>
            </a:r>
            <a:r>
              <a:rPr lang="ar-SA" sz="3600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فاروق</a:t>
            </a:r>
            <a:endParaRPr lang="ar-SA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39220" y="4579036"/>
            <a:ext cx="787791" cy="678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ar-SA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04191" y="4621235"/>
            <a:ext cx="759655" cy="6875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1/2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68617" y="4575447"/>
            <a:ext cx="647115" cy="675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1/8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8637568" y="1508756"/>
            <a:ext cx="2994659" cy="940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البطن </a:t>
            </a:r>
            <a:r>
              <a:rPr lang="ar-S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الاوّل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5" y="2078501"/>
            <a:ext cx="1829081" cy="5274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: مسألة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37625" y="313624"/>
            <a:ext cx="11201845" cy="9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32" grpId="0" animBg="1"/>
      <p:bldP spid="35" grpId="0" animBg="1"/>
      <p:bldP spid="43" grpId="0" animBg="1"/>
      <p:bldP spid="46" grpId="0" animBg="1"/>
      <p:bldP spid="4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21169" y="2799473"/>
            <a:ext cx="7415259" cy="510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0589" y="2067945"/>
            <a:ext cx="1983544" cy="1575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ميت-زوجة  معصومة 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ar-S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04982" y="2806502"/>
            <a:ext cx="14067" cy="106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91976" y="4579036"/>
            <a:ext cx="780757" cy="7174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17786" y="3868619"/>
            <a:ext cx="2883876" cy="7104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زوج </a:t>
            </a:r>
            <a:r>
              <a:rPr lang="ar-SA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ar-SA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كريم 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27939" y="4579038"/>
            <a:ext cx="773724" cy="729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1/4</a:t>
            </a:r>
            <a:endParaRPr lang="ar-SA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526316" y="2850482"/>
            <a:ext cx="14067" cy="106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291797" y="3945133"/>
            <a:ext cx="2307102" cy="7104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002060"/>
                </a:solidFill>
              </a:rPr>
              <a:t>أم </a:t>
            </a:r>
            <a:r>
              <a:rPr lang="ar-SA" sz="3600" dirty="0">
                <a:solidFill>
                  <a:srgbClr val="002060"/>
                </a:solidFill>
              </a:rPr>
              <a:t>- </a:t>
            </a:r>
            <a:r>
              <a:rPr lang="ar-SA" sz="3600" dirty="0" smtClean="0">
                <a:solidFill>
                  <a:srgbClr val="002060"/>
                </a:solidFill>
              </a:rPr>
              <a:t>ميمونة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58005" y="4631810"/>
            <a:ext cx="829994" cy="6963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7030A0"/>
                </a:solidFill>
              </a:rPr>
              <a:t>2</a:t>
            </a:r>
            <a:endParaRPr lang="ar-SA" sz="3600" dirty="0">
              <a:solidFill>
                <a:srgbClr val="7030A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607639" y="2850480"/>
            <a:ext cx="27047" cy="10181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533210" y="3868617"/>
            <a:ext cx="1832314" cy="7104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00B0F0"/>
                </a:solidFill>
              </a:rPr>
              <a:t>ابن </a:t>
            </a:r>
            <a:r>
              <a:rPr lang="ar-SA" sz="3600" dirty="0">
                <a:solidFill>
                  <a:srgbClr val="00B0F0"/>
                </a:solidFill>
              </a:rPr>
              <a:t>– حسن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12697" y="4655550"/>
            <a:ext cx="759655" cy="6875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1/6</a:t>
            </a:r>
            <a:endParaRPr lang="en-US" sz="3200" dirty="0"/>
          </a:p>
        </p:txBody>
      </p:sp>
      <p:sp>
        <p:nvSpPr>
          <p:cNvPr id="46" name="Rectangle 45"/>
          <p:cNvSpPr/>
          <p:nvPr/>
        </p:nvSpPr>
        <p:spPr>
          <a:xfrm>
            <a:off x="9848542" y="4579033"/>
            <a:ext cx="516982" cy="6752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/>
              <a:t>ع</a:t>
            </a:r>
            <a:endParaRPr lang="en-US" sz="4800" dirty="0"/>
          </a:p>
        </p:txBody>
      </p:sp>
      <p:sp>
        <p:nvSpPr>
          <p:cNvPr id="47" name="Rectangle 46"/>
          <p:cNvSpPr/>
          <p:nvPr/>
        </p:nvSpPr>
        <p:spPr>
          <a:xfrm>
            <a:off x="8947057" y="1508756"/>
            <a:ext cx="2813539" cy="940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البطن الثاني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37642" y="4598377"/>
            <a:ext cx="692832" cy="678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7</a:t>
            </a:r>
            <a:endParaRPr lang="ar-SA" sz="44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58192" y="2089049"/>
            <a:ext cx="1829081" cy="5274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12: مسألة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056067" y="174570"/>
            <a:ext cx="10187188" cy="99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32" grpId="0" animBg="1"/>
      <p:bldP spid="43" grpId="0" animBg="1"/>
      <p:bldP spid="46" grpId="0" animBg="1"/>
      <p:bldP spid="47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21174" y="2615717"/>
            <a:ext cx="8309609" cy="21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1913" y="1842876"/>
            <a:ext cx="1983544" cy="15755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ميت-</a:t>
            </a:r>
            <a:r>
              <a:rPr lang="ar-SA" sz="4000" dirty="0">
                <a:solidFill>
                  <a:schemeClr val="bg1"/>
                </a:solidFill>
              </a:rPr>
              <a:t>بنت رحيمة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32007" y="2655268"/>
            <a:ext cx="14067" cy="106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52" y="4459235"/>
            <a:ext cx="780757" cy="7424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ar-SA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17786" y="3742872"/>
            <a:ext cx="2386232" cy="7104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زوج - </a:t>
            </a:r>
            <a:r>
              <a:rPr lang="ar-SA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رفيق 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19458" y="4471746"/>
            <a:ext cx="773724" cy="742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1/4</a:t>
            </a:r>
            <a:endParaRPr lang="ar-SA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465739" y="2626266"/>
            <a:ext cx="14067" cy="106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52848" y="3705956"/>
            <a:ext cx="1872223" cy="7104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</a:rPr>
              <a:t>بنت - جيم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34953" y="4433969"/>
            <a:ext cx="829994" cy="6963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7030A0"/>
                </a:solidFill>
              </a:rPr>
              <a:t>4</a:t>
            </a:r>
            <a:endParaRPr lang="ar-SA" sz="3600" dirty="0">
              <a:solidFill>
                <a:srgbClr val="7030A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146285" y="2636812"/>
            <a:ext cx="0" cy="106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688242" y="3705957"/>
            <a:ext cx="1820006" cy="7104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عم </a:t>
            </a:r>
            <a:r>
              <a:rPr lang="ar-SA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– بلال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988988" y="4405825"/>
            <a:ext cx="730030" cy="7244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909274" y="4419887"/>
            <a:ext cx="647115" cy="675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/>
              <a:t>ع</a:t>
            </a:r>
            <a:endParaRPr lang="en-US" sz="4800" dirty="0"/>
          </a:p>
        </p:txBody>
      </p:sp>
      <p:sp>
        <p:nvSpPr>
          <p:cNvPr id="47" name="Rectangle 46"/>
          <p:cNvSpPr/>
          <p:nvPr/>
        </p:nvSpPr>
        <p:spPr>
          <a:xfrm>
            <a:off x="9057840" y="1156846"/>
            <a:ext cx="2574387" cy="779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البطن الثالث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05294" y="1906216"/>
            <a:ext cx="1829081" cy="5274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: مسألة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14301" y="3742872"/>
            <a:ext cx="2082944" cy="6629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</a:rPr>
              <a:t>بنت - ميم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55944" y="4405825"/>
            <a:ext cx="769956" cy="6814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2/3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7453238" y="4419029"/>
            <a:ext cx="829994" cy="6963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7030A0"/>
                </a:solidFill>
              </a:rPr>
              <a:t>4</a:t>
            </a:r>
            <a:endParaRPr lang="ar-SA" sz="3600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598249" y="2655268"/>
            <a:ext cx="32533" cy="10144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791246" y="5076903"/>
            <a:ext cx="1635692" cy="149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71913" y="137204"/>
            <a:ext cx="11136336" cy="8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32" grpId="0" animBg="1"/>
      <p:bldP spid="35" grpId="0" animBg="1"/>
      <p:bldP spid="46" grpId="0" animBg="1"/>
      <p:bldP spid="47" grpId="0" animBg="1"/>
      <p:bldP spid="48" grpId="0" animBg="1"/>
      <p:bldP spid="20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1">
      <a:majorFont>
        <a:latin typeface="BuschGardenz"/>
        <a:ea typeface=""/>
        <a:cs typeface=""/>
      </a:majorFont>
      <a:minorFont>
        <a:latin typeface="Calibri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1162</TotalTime>
  <Words>397</Words>
  <Application>Microsoft Office PowerPoint</Application>
  <PresentationFormat>Widescreen</PresentationFormat>
  <Paragraphs>143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Action Jackson</vt:lpstr>
      <vt:lpstr>Arial</vt:lpstr>
      <vt:lpstr>BuschGardenz</vt:lpstr>
      <vt:lpstr>Calibri</vt:lpstr>
      <vt:lpstr>SutonnyMJ</vt:lpstr>
      <vt:lpstr>Times New Roman</vt:lpstr>
      <vt:lpstr>Wingdings 3</vt:lpstr>
      <vt:lpstr>Facet</vt:lpstr>
      <vt:lpstr>PowerPoint Presentation</vt:lpstr>
      <vt:lpstr>সবাইকে স্বাগতম</vt:lpstr>
      <vt:lpstr> معرفة المعلِّم</vt:lpstr>
      <vt:lpstr>معرفة الدّرس</vt:lpstr>
      <vt:lpstr>الاستفادة من الدّرس: ما يتعلّم الطّالب من هذا الدّرس- </vt:lpstr>
      <vt:lpstr>المناسخة الاولى من الاختبار المركزي للصف العالم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الواجب المنزلي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108</cp:revision>
  <dcterms:created xsi:type="dcterms:W3CDTF">2020-08-29T11:59:03Z</dcterms:created>
  <dcterms:modified xsi:type="dcterms:W3CDTF">2020-09-06T07:31:16Z</dcterms:modified>
</cp:coreProperties>
</file>