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76"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21-Apr-22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21-Apr-22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21-Apr-22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21-Apr-22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E:\JISUS\The%20Life%20of%20Jesus%20&#8226;%20Bengali%20&#8226;%20Part%2013%20of%2049.mp4"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iginal.gif"/>
          <p:cNvPicPr>
            <a:picLocks noChangeAspect="1"/>
          </p:cNvPicPr>
          <p:nvPr/>
        </p:nvPicPr>
        <p:blipFill>
          <a:blip r:embed="rId2"/>
          <a:stretch>
            <a:fillRect/>
          </a:stretch>
        </p:blipFill>
        <p:spPr>
          <a:xfrm>
            <a:off x="0" y="0"/>
            <a:ext cx="9144000" cy="6857999"/>
          </a:xfrm>
          <a:prstGeom prst="rect">
            <a:avLst/>
          </a:prstGeom>
        </p:spPr>
      </p:pic>
      <p:sp>
        <p:nvSpPr>
          <p:cNvPr id="5" name="Rectangle 4"/>
          <p:cNvSpPr/>
          <p:nvPr/>
        </p:nvSpPr>
        <p:spPr>
          <a:xfrm>
            <a:off x="152400" y="228600"/>
            <a:ext cx="8595360" cy="646331"/>
          </a:xfrm>
          <a:prstGeom prst="rect">
            <a:avLst/>
          </a:prstGeom>
        </p:spPr>
        <p:txBody>
          <a:bodyPr wrap="square">
            <a:spAutoFit/>
          </a:bodyPr>
          <a:lstStyle/>
          <a:p>
            <a:pPr algn="ctr"/>
            <a:r>
              <a:rPr lang="bn-BD" sz="3600" dirty="0" smtClean="0">
                <a:solidFill>
                  <a:srgbClr val="FF0000"/>
                </a:solidFill>
                <a:latin typeface="NikoshBAN" panose="02000000000000000000" pitchFamily="2" charset="0"/>
                <a:cs typeface="NikoshBAN" panose="02000000000000000000" pitchFamily="2" charset="0"/>
              </a:rPr>
              <a:t>স্বাগতম</a:t>
            </a:r>
            <a:r>
              <a:rPr lang="en-US" sz="3600" dirty="0" smtClean="0">
                <a:solidFill>
                  <a:srgbClr val="FF0000"/>
                </a:solidFill>
                <a:latin typeface="NikoshBAN" panose="02000000000000000000" pitchFamily="2" charset="0"/>
                <a:cs typeface="NikoshBAN" panose="02000000000000000000" pitchFamily="2" charset="0"/>
              </a:rPr>
              <a:t> </a:t>
            </a:r>
            <a:r>
              <a:rPr lang="bn-BD" sz="3600" dirty="0" smtClean="0">
                <a:solidFill>
                  <a:srgbClr val="FF0000"/>
                </a:solidFill>
                <a:latin typeface="NikoshBAN" panose="02000000000000000000" pitchFamily="2" charset="0"/>
                <a:cs typeface="NikoshBAN" panose="02000000000000000000" pitchFamily="2" charset="0"/>
              </a:rPr>
              <a:t>আজকের মাল্টিমিডিয়া ক্লাসে </a:t>
            </a:r>
            <a:endParaRPr lang="en-US" sz="36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1107996"/>
            <a:chOff x="0" y="0"/>
            <a:chExt cx="9144000" cy="1107996"/>
          </a:xfrm>
        </p:grpSpPr>
        <p:sp>
          <p:nvSpPr>
            <p:cNvPr id="4" name="TextBox 3"/>
            <p:cNvSpPr txBox="1"/>
            <p:nvPr/>
          </p:nvSpPr>
          <p:spPr>
            <a:xfrm>
              <a:off x="2743200" y="0"/>
              <a:ext cx="3352800" cy="1107996"/>
            </a:xfrm>
            <a:prstGeom prst="rect">
              <a:avLst/>
            </a:prstGeom>
            <a:noFill/>
          </p:spPr>
          <p:txBody>
            <a:bodyPr wrap="square" rtlCol="0">
              <a:spAutoFit/>
            </a:bodyPr>
            <a:lstStyle/>
            <a:p>
              <a:pPr algn="ctr"/>
              <a:r>
                <a:rPr lang="bn-BD"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সমাধান</a:t>
              </a:r>
              <a:r>
                <a:rPr lang="bn-BD"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5" name="Down Ribbon 4"/>
            <p:cNvSpPr/>
            <p:nvPr/>
          </p:nvSpPr>
          <p:spPr>
            <a:xfrm>
              <a:off x="0" y="0"/>
              <a:ext cx="9144000" cy="8382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Daily-sun-2018-02-21-05-44.jpg"/>
          <p:cNvPicPr>
            <a:picLocks noChangeAspect="1"/>
          </p:cNvPicPr>
          <p:nvPr/>
        </p:nvPicPr>
        <p:blipFill>
          <a:blip r:embed="rId2"/>
          <a:stretch>
            <a:fillRect/>
          </a:stretch>
        </p:blipFill>
        <p:spPr>
          <a:xfrm>
            <a:off x="228600" y="1066800"/>
            <a:ext cx="43434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26-March-Picture.jpg"/>
          <p:cNvPicPr>
            <a:picLocks noChangeAspect="1"/>
          </p:cNvPicPr>
          <p:nvPr/>
        </p:nvPicPr>
        <p:blipFill>
          <a:blip r:embed="rId3"/>
          <a:stretch>
            <a:fillRect/>
          </a:stretch>
        </p:blipFill>
        <p:spPr>
          <a:xfrm>
            <a:off x="4724400" y="1066800"/>
            <a:ext cx="41910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0" y="4114800"/>
            <a:ext cx="9144000" cy="2554545"/>
          </a:xfrm>
          <a:prstGeom prst="rect">
            <a:avLst/>
          </a:prstGeom>
          <a:noFill/>
        </p:spPr>
        <p:txBody>
          <a:bodyPr wrap="square" rtlCol="0">
            <a:spAutoFit/>
          </a:bodyPr>
          <a:lstStyle/>
          <a:p>
            <a:pPr algn="just"/>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পরাধীন থেকে মুক্ত থাকায় হলো স্বাধীনতা। অর্থাৎ স্বাধীনতার অর্থ হলো নিজের অধীনে থাকা । ব্যপক অর্থে স্বাধীনতার অর্থ হলো, এমন কিছু করা যাতে অন্যের কল্যান যেন বিঘ্নিত না হয়, বা অন্যের ক্ষতি না হয়।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heed-minar-21-february.jpg"/>
          <p:cNvPicPr>
            <a:picLocks noChangeAspect="1"/>
          </p:cNvPicPr>
          <p:nvPr/>
        </p:nvPicPr>
        <p:blipFill>
          <a:blip r:embed="rId2"/>
          <a:stretch>
            <a:fillRect/>
          </a:stretch>
        </p:blipFill>
        <p:spPr>
          <a:xfrm>
            <a:off x="152400" y="152400"/>
            <a:ext cx="4299857"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Dua-660x330.jpg"/>
          <p:cNvPicPr>
            <a:picLocks noChangeAspect="1"/>
          </p:cNvPicPr>
          <p:nvPr/>
        </p:nvPicPr>
        <p:blipFill>
          <a:blip r:embed="rId3"/>
          <a:stretch>
            <a:fillRect/>
          </a:stretch>
        </p:blipFill>
        <p:spPr>
          <a:xfrm>
            <a:off x="4648200" y="152400"/>
            <a:ext cx="42672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2887682"/>
            <a:ext cx="9144000" cy="35394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বাধ্যতা হলো কোন নিয়ম কানুনের প্রতি অনুগত থাকা । অর্থাৎ যখন কোন ব্যক্তি বা সমাজ কোন প্রতিষ্ঠান বা কোন আইনের  প্রতি বাধ্য থাকে তাই হলো বাধ্যতা । স্বাধীনতা ও বাধ্যতা অঙ্গাঙ্গীভাবে জড়িত। একটিকে ছাড়া অন্যটির অস্তিত্ত্ব কল্পনা করা যায় না। একটি ছাড়া অন্যটি বাতিল হয়ে যায়। অন্য কথায় বাধ্যতাবিহীন স্বাধীনতা মোটেই স্বাধীনতা নয়, অন্যদিকে স্বাধীনতাবিহীন বাধ্যতাও খাঁটি বাধ্যতা নয়।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0" y="1"/>
            <a:ext cx="91440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anose="02000000000000000000" pitchFamily="2" charset="0"/>
                <a:cs typeface="NikoshBAN" panose="02000000000000000000" pitchFamily="2" charset="0"/>
              </a:rPr>
              <a:t>জোড়ায় কাজঃ</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anose="02000000000000000000" pitchFamily="2" charset="0"/>
              <a:cs typeface="NikoshBAN" panose="02000000000000000000" pitchFamily="2" charset="0"/>
            </a:endParaRPr>
          </a:p>
        </p:txBody>
      </p:sp>
      <p:sp>
        <p:nvSpPr>
          <p:cNvPr id="4" name="Rectangle 3"/>
          <p:cNvSpPr/>
          <p:nvPr/>
        </p:nvSpPr>
        <p:spPr>
          <a:xfrm>
            <a:off x="0" y="990600"/>
            <a:ext cx="9144000" cy="10772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ব্যক্তিগত ও সামাজিক মুল্যবোধ হিসাবে স্বাধীনতা ও বাধ্যতার অর্থ ব্যাখ্যা কর</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4" descr="10827_pictura-isus-in-gradina-ghetsimani-ulei-pe-panza_1.jpg"/>
          <p:cNvPicPr>
            <a:picLocks noChangeAspect="1"/>
          </p:cNvPicPr>
          <p:nvPr/>
        </p:nvPicPr>
        <p:blipFill>
          <a:blip r:embed="rId2"/>
          <a:stretch>
            <a:fillRect/>
          </a:stretch>
        </p:blipFill>
        <p:spPr>
          <a:xfrm>
            <a:off x="0" y="2438400"/>
            <a:ext cx="44958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george-washington-and-his-mother-B8F3R8.jpg"/>
          <p:cNvPicPr>
            <a:picLocks noChangeAspect="1"/>
          </p:cNvPicPr>
          <p:nvPr/>
        </p:nvPicPr>
        <p:blipFill>
          <a:blip r:embed="rId3"/>
          <a:stretch>
            <a:fillRect/>
          </a:stretch>
        </p:blipFill>
        <p:spPr>
          <a:xfrm>
            <a:off x="4572000" y="2438400"/>
            <a:ext cx="43434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0" y="5715000"/>
            <a:ext cx="4419600" cy="584775"/>
          </a:xfrm>
          <a:prstGeom prst="rect">
            <a:avLst/>
          </a:prstGeom>
          <a:noFill/>
        </p:spPr>
        <p:txBody>
          <a:bodyPr wrap="square" rtlCol="0">
            <a:spAutoFit/>
          </a:bodyPr>
          <a:lstStyle/>
          <a:p>
            <a:pPr algn="ctr"/>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যীশু ঈশ্বরের প্রতি বাধ্য ছিলেন।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8" name="TextBox 7"/>
          <p:cNvSpPr txBox="1"/>
          <p:nvPr/>
        </p:nvSpPr>
        <p:spPr>
          <a:xfrm>
            <a:off x="4572000" y="5181600"/>
            <a:ext cx="4419600" cy="1077218"/>
          </a:xfrm>
          <a:prstGeom prst="rect">
            <a:avLst/>
          </a:prstGeom>
          <a:noFill/>
        </p:spPr>
        <p:txBody>
          <a:bodyPr wrap="square" rtlCol="0">
            <a:spAutoFit/>
          </a:bodyPr>
          <a:lstStyle/>
          <a:p>
            <a:pPr algn="ctr"/>
            <a:r>
              <a:rPr lang="bn-BD"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জর্জ ওয়াশিংটন তার মাতার  প্রতি বাধ্য ছিলেন।   </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1107996"/>
            <a:chOff x="0" y="0"/>
            <a:chExt cx="9144000" cy="1107996"/>
          </a:xfrm>
        </p:grpSpPr>
        <p:sp>
          <p:nvSpPr>
            <p:cNvPr id="4" name="TextBox 3"/>
            <p:cNvSpPr txBox="1"/>
            <p:nvPr/>
          </p:nvSpPr>
          <p:spPr>
            <a:xfrm>
              <a:off x="2743200" y="0"/>
              <a:ext cx="3352800" cy="1107996"/>
            </a:xfrm>
            <a:prstGeom prst="rect">
              <a:avLst/>
            </a:prstGeom>
            <a:noFill/>
          </p:spPr>
          <p:txBody>
            <a:bodyPr wrap="square" rtlCol="0">
              <a:spAutoFit/>
            </a:bodyPr>
            <a:lstStyle/>
            <a:p>
              <a:pPr algn="ctr"/>
              <a:r>
                <a:rPr lang="bn-BD"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সমাধান</a:t>
              </a:r>
              <a:r>
                <a:rPr lang="bn-BD"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5" name="Down Ribbon 4"/>
            <p:cNvSpPr/>
            <p:nvPr/>
          </p:nvSpPr>
          <p:spPr>
            <a:xfrm>
              <a:off x="0" y="0"/>
              <a:ext cx="9144000" cy="8382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1552056305.jpg"/>
          <p:cNvPicPr>
            <a:picLocks noChangeAspect="1"/>
          </p:cNvPicPr>
          <p:nvPr/>
        </p:nvPicPr>
        <p:blipFill>
          <a:blip r:embed="rId2"/>
          <a:stretch>
            <a:fillRect/>
          </a:stretch>
        </p:blipFill>
        <p:spPr>
          <a:xfrm>
            <a:off x="4648200" y="1219200"/>
            <a:ext cx="4114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0" y="4114800"/>
            <a:ext cx="9144000" cy="2308324"/>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যিশু খ্রিস্টের জীবনের অন্যতম গুন ছিলো বাধ্যতা। কিন্তু অনেকেই এটাকে স্বীকার করে না । সকলে স্বাধীনতাকে যথেচ্ছভাবে ব্যবহার করত তাহলে সমাজে বিশৃঙ্খলা দেখা দিত। যারা স্বাধীনতাকে স্রদ্ধা করে তারা সকলের মঙ্গলকে প্রাধান্য দেন বা রক্ষা করেন।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9" name="Picture 8" descr="200px-George_Washington_1795.jpg"/>
          <p:cNvPicPr>
            <a:picLocks noChangeAspect="1"/>
          </p:cNvPicPr>
          <p:nvPr/>
        </p:nvPicPr>
        <p:blipFill>
          <a:blip r:embed="rId3"/>
          <a:stretch>
            <a:fillRect/>
          </a:stretch>
        </p:blipFill>
        <p:spPr>
          <a:xfrm>
            <a:off x="457200" y="1219200"/>
            <a:ext cx="38862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orge-Washington-Hears-His-Mother-Convince-Him-Not-To-Go-To-Sea-As-A-Midshipman,-From-Life-And-Times-Of-Washington,-Volume-I,-1857.jpg"/>
          <p:cNvPicPr>
            <a:picLocks noChangeAspect="1"/>
          </p:cNvPicPr>
          <p:nvPr/>
        </p:nvPicPr>
        <p:blipFill>
          <a:blip r:embed="rId2"/>
          <a:stretch>
            <a:fillRect/>
          </a:stretch>
        </p:blipFill>
        <p:spPr>
          <a:xfrm>
            <a:off x="228600" y="304800"/>
            <a:ext cx="3886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198A02F0-5E91-48C5-A078-30C05B6343AA.jpg"/>
          <p:cNvPicPr>
            <a:picLocks noChangeAspect="1"/>
          </p:cNvPicPr>
          <p:nvPr/>
        </p:nvPicPr>
        <p:blipFill>
          <a:blip r:embed="rId3" cstate="print"/>
          <a:stretch>
            <a:fillRect/>
          </a:stretch>
        </p:blipFill>
        <p:spPr>
          <a:xfrm>
            <a:off x="4419600" y="381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3441680"/>
            <a:ext cx="9144000" cy="3108543"/>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জর্জ ওয়াশিংটন ১৫ বৎসর বয়সে আটলান্টিক সাগর পাড়ি দিয়ে তার ভাইয়ের মত এ্যাপলবি স্কুলে শিক্ষা গ্রহনের সকল প্রস্তুতি সম্পন্ন করেন। কিন্তু এতে তার মার মন খারাপ হয়, ফলে সে যেতে অনীহা প্রকাশ করে, কিন্তু তার মা তাকে আশির্বাদ দিয়ে পাঠিয়ে দেন। তিনি “জেনারেল অব দি আর্মিজ অব দি ইউ, এস,এ খেতাব পান।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0" y="1"/>
            <a:ext cx="91440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দলীয় কাজঃ</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4" name="Rectangle 3"/>
          <p:cNvSpPr/>
          <p:nvPr/>
        </p:nvSpPr>
        <p:spPr>
          <a:xfrm>
            <a:off x="346364" y="990600"/>
            <a:ext cx="6003567" cy="707886"/>
          </a:xfrm>
          <a:prstGeom prst="rect">
            <a:avLst/>
          </a:prstGeom>
        </p:spPr>
        <p:txBody>
          <a:bodyPr wrap="none">
            <a:spAutoFit/>
          </a:bodyPr>
          <a:lstStyle/>
          <a:p>
            <a:r>
              <a:rPr lang="bn-BD" sz="4000" dirty="0" smtClean="0">
                <a:latin typeface="NikoshBAN" pitchFamily="2" charset="0"/>
                <a:cs typeface="NikoshBAN" pitchFamily="2" charset="0"/>
              </a:rPr>
              <a:t>কর্তৃত্বের ধারনা ব্যাখ্যা কর</a:t>
            </a:r>
            <a:r>
              <a:rPr lang="en-US" sz="4000" dirty="0" smtClean="0">
                <a:latin typeface="NikoshBAN" pitchFamily="2" charset="0"/>
                <a:cs typeface="NikoshBAN" pitchFamily="2" charset="0"/>
              </a:rPr>
              <a:t>? </a:t>
            </a:r>
            <a:endParaRPr lang="en-US" sz="4000" dirty="0"/>
          </a:p>
        </p:txBody>
      </p:sp>
      <p:pic>
        <p:nvPicPr>
          <p:cNvPr id="5" name="Picture 4" descr="society-isometric-background-people-different-260nw-743006266.jpg"/>
          <p:cNvPicPr>
            <a:picLocks noChangeAspect="1"/>
          </p:cNvPicPr>
          <p:nvPr/>
        </p:nvPicPr>
        <p:blipFill>
          <a:blip r:embed="rId2"/>
          <a:stretch>
            <a:fillRect/>
          </a:stretch>
        </p:blipFill>
        <p:spPr>
          <a:xfrm>
            <a:off x="381000" y="1905000"/>
            <a:ext cx="42672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FormatFactory13-01-2018.jpg"/>
          <p:cNvPicPr>
            <a:picLocks noChangeAspect="1"/>
          </p:cNvPicPr>
          <p:nvPr/>
        </p:nvPicPr>
        <p:blipFill>
          <a:blip r:embed="rId3"/>
          <a:stretch>
            <a:fillRect/>
          </a:stretch>
        </p:blipFill>
        <p:spPr>
          <a:xfrm>
            <a:off x="4800600" y="1905000"/>
            <a:ext cx="40386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838200"/>
            <a:chOff x="0" y="0"/>
            <a:chExt cx="9144000" cy="838200"/>
          </a:xfrm>
        </p:grpSpPr>
        <p:sp>
          <p:nvSpPr>
            <p:cNvPr id="4" name="TextBox 3"/>
            <p:cNvSpPr txBox="1"/>
            <p:nvPr/>
          </p:nvSpPr>
          <p:spPr>
            <a:xfrm>
              <a:off x="2743200" y="0"/>
              <a:ext cx="3352800" cy="646331"/>
            </a:xfrm>
            <a:prstGeom prst="rect">
              <a:avLst/>
            </a:prstGeom>
            <a:noFill/>
          </p:spPr>
          <p:txBody>
            <a:bodyPr wrap="square" rtlCol="0">
              <a:spAutoFit/>
            </a:bodyPr>
            <a:lstStyle/>
            <a:p>
              <a:pPr algn="ctr"/>
              <a:r>
                <a:rPr lang="bn-BD"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সমাধান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5" name="Down Ribbon 4"/>
            <p:cNvSpPr/>
            <p:nvPr/>
          </p:nvSpPr>
          <p:spPr>
            <a:xfrm>
              <a:off x="0" y="0"/>
              <a:ext cx="9144000" cy="8382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pm20161003203606.jpg"/>
          <p:cNvPicPr>
            <a:picLocks noChangeAspect="1"/>
          </p:cNvPicPr>
          <p:nvPr/>
        </p:nvPicPr>
        <p:blipFill>
          <a:blip r:embed="rId2"/>
          <a:stretch>
            <a:fillRect/>
          </a:stretch>
        </p:blipFill>
        <p:spPr>
          <a:xfrm>
            <a:off x="304800" y="1066800"/>
            <a:ext cx="4190999" cy="2638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gov.job-inner20171106102653.jpg"/>
          <p:cNvPicPr>
            <a:picLocks noChangeAspect="1"/>
          </p:cNvPicPr>
          <p:nvPr/>
        </p:nvPicPr>
        <p:blipFill>
          <a:blip r:embed="rId3"/>
          <a:stretch>
            <a:fillRect/>
          </a:stretch>
        </p:blipFill>
        <p:spPr>
          <a:xfrm>
            <a:off x="4648200" y="1066800"/>
            <a:ext cx="4191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0" y="3886200"/>
            <a:ext cx="9144000" cy="2677656"/>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কোন দল বা গোষ্ঠী, সমাজ বা প্রতিষ্ঠান, দেশ বা জাতিকে পরিচালনা দানের জন্য কোন ব্যক্তি বা ব্যক্তিবর্গকে যে আইনগত ক্ষমতা বা শক্তি দেওয়া হয় তাকেই কর্তৃত্ব বলে। তাদেরকে এই ক্ষমতা দেওয়া হয় যেন, সঠিক পরিচালনা, অধিকারের নিশ্চয়তা দান, নিয়ম শৃঙ্খলা রক্ষা এবং উন্নতি সাধন করার জন্য।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53788-1527566941.jpg"/>
          <p:cNvPicPr>
            <a:picLocks noChangeAspect="1"/>
          </p:cNvPicPr>
          <p:nvPr/>
        </p:nvPicPr>
        <p:blipFill>
          <a:blip r:embed="rId2"/>
          <a:stretch>
            <a:fillRect/>
          </a:stretch>
        </p:blipFill>
        <p:spPr>
          <a:xfrm>
            <a:off x="3124200" y="228600"/>
            <a:ext cx="28956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BoxonogorNewChurch.jpg"/>
          <p:cNvPicPr>
            <a:picLocks noChangeAspect="1"/>
          </p:cNvPicPr>
          <p:nvPr/>
        </p:nvPicPr>
        <p:blipFill>
          <a:blip r:embed="rId3"/>
          <a:stretch>
            <a:fillRect/>
          </a:stretch>
        </p:blipFill>
        <p:spPr>
          <a:xfrm>
            <a:off x="6172200" y="228600"/>
            <a:ext cx="27432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4648200"/>
            <a:ext cx="9144000" cy="1384995"/>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একটি মানব দেহ যেমন মস্তক দ্বারা পরিচালিত হয়, তেমনি একটি পরিবার, সামাজিক বা ধর্মীয় প্রতিষ্ঠান এবং রাষ্ট্রও তার নেতৃবর্গ দ্বারা পরিচালিত হয়।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5" descr="220px-Aristoteles_Louvre.jpg"/>
          <p:cNvPicPr>
            <a:picLocks noChangeAspect="1"/>
          </p:cNvPicPr>
          <p:nvPr/>
        </p:nvPicPr>
        <p:blipFill>
          <a:blip r:embed="rId4"/>
          <a:stretch>
            <a:fillRect/>
          </a:stretch>
        </p:blipFill>
        <p:spPr>
          <a:xfrm>
            <a:off x="228600" y="228600"/>
            <a:ext cx="27940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dul-hamid-1.jpg"/>
          <p:cNvPicPr>
            <a:picLocks noChangeAspect="1"/>
          </p:cNvPicPr>
          <p:nvPr/>
        </p:nvPicPr>
        <p:blipFill>
          <a:blip r:embed="rId2"/>
          <a:stretch>
            <a:fillRect/>
          </a:stretch>
        </p:blipFill>
        <p:spPr>
          <a:xfrm>
            <a:off x="228600" y="0"/>
            <a:ext cx="41148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PM2_09-03-19.jpg"/>
          <p:cNvPicPr>
            <a:picLocks noChangeAspect="1"/>
          </p:cNvPicPr>
          <p:nvPr/>
        </p:nvPicPr>
        <p:blipFill>
          <a:blip r:embed="rId3"/>
          <a:stretch>
            <a:fillRect/>
          </a:stretch>
        </p:blipFill>
        <p:spPr>
          <a:xfrm>
            <a:off x="4572000" y="0"/>
            <a:ext cx="42672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2057400"/>
            <a:ext cx="9144000" cy="954107"/>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একটি সমাজে সমাজ নেতা তথা রাস্ট্রপতি বা প্রধানমন্ত্রী রাস্ট্র পরিচালনার দ্বায়িক্ত পালন করে থাকেন।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5" descr="807007e61d1e94de81507568c722415a-5a1f078578b02.jpg"/>
          <p:cNvPicPr>
            <a:picLocks noChangeAspect="1"/>
          </p:cNvPicPr>
          <p:nvPr/>
        </p:nvPicPr>
        <p:blipFill>
          <a:blip r:embed="rId4"/>
          <a:stretch>
            <a:fillRect/>
          </a:stretch>
        </p:blipFill>
        <p:spPr>
          <a:xfrm>
            <a:off x="228600" y="3200400"/>
            <a:ext cx="3886200" cy="197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70327.jpeg"/>
          <p:cNvPicPr>
            <a:picLocks noChangeAspect="1"/>
          </p:cNvPicPr>
          <p:nvPr/>
        </p:nvPicPr>
        <p:blipFill>
          <a:blip r:embed="rId5"/>
          <a:stretch>
            <a:fillRect/>
          </a:stretch>
        </p:blipFill>
        <p:spPr>
          <a:xfrm>
            <a:off x="4953000" y="3200400"/>
            <a:ext cx="3810000" cy="1941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28600" y="5257800"/>
            <a:ext cx="8915400" cy="1384995"/>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খ্রিস্টমন্ডলীতে পোপ, বিশপ, পুরোহিত, পাল-পুরোহিত ও নির্বাচিত নেতৃবর্গ মন্ডলী পরিচালনার দ্বায়িক্ত পালন করে থাকেন।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838200"/>
            <a:chOff x="0" y="0"/>
            <a:chExt cx="9144000" cy="838200"/>
          </a:xfrm>
        </p:grpSpPr>
        <p:sp>
          <p:nvSpPr>
            <p:cNvPr id="4" name="TextBox 3"/>
            <p:cNvSpPr txBox="1"/>
            <p:nvPr/>
          </p:nvSpPr>
          <p:spPr>
            <a:xfrm>
              <a:off x="2743200" y="0"/>
              <a:ext cx="3352800" cy="830997"/>
            </a:xfrm>
            <a:prstGeom prst="rect">
              <a:avLst/>
            </a:prstGeom>
            <a:noFill/>
          </p:spPr>
          <p:txBody>
            <a:bodyPr wrap="square" rtlCol="0">
              <a:spAutoFit/>
            </a:bodyPr>
            <a:lstStyle/>
            <a:p>
              <a:pPr algn="ctr"/>
              <a:r>
                <a:rPr lang="bn-BD"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মূল্যায়ন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5" name="Down Ribbon 4"/>
            <p:cNvSpPr/>
            <p:nvPr/>
          </p:nvSpPr>
          <p:spPr>
            <a:xfrm>
              <a:off x="0" y="0"/>
              <a:ext cx="9144000" cy="8382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69782-waterpollution.jpg"/>
          <p:cNvPicPr>
            <a:picLocks noChangeAspect="1"/>
          </p:cNvPicPr>
          <p:nvPr/>
        </p:nvPicPr>
        <p:blipFill>
          <a:blip r:embed="rId2"/>
          <a:stretch>
            <a:fillRect/>
          </a:stretch>
        </p:blipFill>
        <p:spPr>
          <a:xfrm>
            <a:off x="381000" y="990600"/>
            <a:ext cx="37338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57200" y="3048000"/>
            <a:ext cx="37338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এটা কি স্বাধীনতা, কেন ?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10" name="Picture 9" descr="FB_IMG_1500937753257.jpg"/>
          <p:cNvPicPr>
            <a:picLocks noChangeAspect="1"/>
          </p:cNvPicPr>
          <p:nvPr/>
        </p:nvPicPr>
        <p:blipFill>
          <a:blip r:embed="rId3"/>
          <a:stretch>
            <a:fillRect/>
          </a:stretch>
        </p:blipFill>
        <p:spPr>
          <a:xfrm>
            <a:off x="4343400" y="990600"/>
            <a:ext cx="4267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4724400" y="3048000"/>
            <a:ext cx="3733800" cy="4616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bn-BD"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এটা কি বাধ্যতা , কেন ?     </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pic>
        <p:nvPicPr>
          <p:cNvPr id="12" name="Picture 11" descr="19290.jpg"/>
          <p:cNvPicPr>
            <a:picLocks noChangeAspect="1"/>
          </p:cNvPicPr>
          <p:nvPr/>
        </p:nvPicPr>
        <p:blipFill>
          <a:blip r:embed="rId4"/>
          <a:stretch>
            <a:fillRect/>
          </a:stretch>
        </p:blipFill>
        <p:spPr>
          <a:xfrm>
            <a:off x="381000" y="3657601"/>
            <a:ext cx="38481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304800" y="5791200"/>
            <a:ext cx="4038600" cy="461665"/>
          </a:xfrm>
          <a:prstGeom prst="rect">
            <a:avLst/>
          </a:prstGeom>
          <a:noFill/>
        </p:spPr>
        <p:txBody>
          <a:bodyPr wrap="square" rtlCol="0">
            <a:spAutoFit/>
          </a:bodyPr>
          <a:lstStyle/>
          <a:p>
            <a:pPr algn="just"/>
            <a:r>
              <a:rPr lang="bn-B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এটা কি কর্তৃত্ব, কীভাবে ?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14" name="Picture 13" descr="13516642_601892973309607_4284129019141061332_n.jpg"/>
          <p:cNvPicPr>
            <a:picLocks noChangeAspect="1"/>
          </p:cNvPicPr>
          <p:nvPr/>
        </p:nvPicPr>
        <p:blipFill>
          <a:blip r:embed="rId5"/>
          <a:stretch>
            <a:fillRect/>
          </a:stretch>
        </p:blipFill>
        <p:spPr>
          <a:xfrm>
            <a:off x="4419600" y="3657601"/>
            <a:ext cx="41910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4572000" y="5791200"/>
            <a:ext cx="403860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bn-BD"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ইহা কি বাধ্যতা, কীভাবে ?     </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969818" y="1811808"/>
            <a:ext cx="4572000" cy="646331"/>
          </a:xfrm>
          <a:prstGeom prst="rect">
            <a:avLst/>
          </a:prstGeom>
          <a:noFill/>
        </p:spPr>
        <p:txBody>
          <a:bodyPr wrap="square" rtlCol="0">
            <a:spAutoFit/>
          </a:bodyPr>
          <a:lstStyle/>
          <a:p>
            <a:pPr algn="ctr"/>
            <a:r>
              <a:rPr lang="bn-BD" sz="3600" b="1" dirty="0">
                <a:solidFill>
                  <a:srgbClr val="002060"/>
                </a:solidFill>
                <a:latin typeface="NikoshBAN" panose="02000000000000000000" pitchFamily="2" charset="0"/>
                <a:cs typeface="NikoshBAN" panose="02000000000000000000" pitchFamily="2" charset="0"/>
              </a:rPr>
              <a:t>শিক্ষক </a:t>
            </a:r>
            <a:r>
              <a:rPr lang="bn-BD" sz="3600" b="1" dirty="0" smtClean="0">
                <a:solidFill>
                  <a:srgbClr val="002060"/>
                </a:solidFill>
                <a:latin typeface="NikoshBAN" panose="02000000000000000000" pitchFamily="2" charset="0"/>
                <a:cs typeface="NikoshBAN" panose="02000000000000000000" pitchFamily="2" charset="0"/>
              </a:rPr>
              <a:t>পরিচিতিঃ</a:t>
            </a:r>
            <a:endParaRPr lang="en-US" sz="3600" b="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55418" y="3276600"/>
            <a:ext cx="6400800" cy="2677656"/>
          </a:xfrm>
          <a:prstGeom prst="rect">
            <a:avLst/>
          </a:prstGeom>
          <a:noFill/>
        </p:spPr>
        <p:txBody>
          <a:bodyPr wrap="square" rtlCol="0">
            <a:spAutoFit/>
          </a:bodyPr>
          <a:lstStyle/>
          <a:p>
            <a:pPr lvl="1"/>
            <a:r>
              <a:rPr lang="en-US" sz="2800" b="1" dirty="0" err="1">
                <a:solidFill>
                  <a:schemeClr val="accent6">
                    <a:lumMod val="50000"/>
                  </a:schemeClr>
                </a:solidFill>
                <a:latin typeface="NikoshBAN" panose="02000000000000000000" pitchFamily="2" charset="0"/>
                <a:cs typeface="NikoshBAN" panose="02000000000000000000" pitchFamily="2" charset="0"/>
              </a:rPr>
              <a:t>বিপ্লব</a:t>
            </a:r>
            <a:r>
              <a:rPr lang="en-US" sz="2800" b="1" dirty="0">
                <a:solidFill>
                  <a:schemeClr val="accent6">
                    <a:lumMod val="50000"/>
                  </a:schemeClr>
                </a:solidFill>
                <a:latin typeface="NikoshBAN" panose="02000000000000000000" pitchFamily="2" charset="0"/>
                <a:cs typeface="NikoshBAN" panose="02000000000000000000" pitchFamily="2" charset="0"/>
              </a:rPr>
              <a:t> </a:t>
            </a:r>
            <a:r>
              <a:rPr lang="en-US" sz="2800" b="1" dirty="0" err="1">
                <a:solidFill>
                  <a:schemeClr val="accent6">
                    <a:lumMod val="50000"/>
                  </a:schemeClr>
                </a:solidFill>
                <a:latin typeface="NikoshBAN" panose="02000000000000000000" pitchFamily="2" charset="0"/>
                <a:cs typeface="NikoshBAN" panose="02000000000000000000" pitchFamily="2" charset="0"/>
              </a:rPr>
              <a:t>বাস্কি</a:t>
            </a:r>
            <a:endParaRPr lang="en-US" sz="2800" b="1" dirty="0">
              <a:solidFill>
                <a:schemeClr val="accent6">
                  <a:lumMod val="50000"/>
                </a:schemeClr>
              </a:solidFill>
              <a:latin typeface="NikoshBAN" panose="02000000000000000000" pitchFamily="2" charset="0"/>
              <a:cs typeface="NikoshBAN" panose="02000000000000000000" pitchFamily="2" charset="0"/>
            </a:endParaRPr>
          </a:p>
          <a:p>
            <a:pPr lvl="1"/>
            <a:r>
              <a:rPr lang="bn-BD" sz="2800" b="1" dirty="0">
                <a:solidFill>
                  <a:schemeClr val="accent6">
                    <a:lumMod val="50000"/>
                  </a:schemeClr>
                </a:solidFill>
                <a:latin typeface="NikoshBAN" panose="02000000000000000000" pitchFamily="2" charset="0"/>
                <a:cs typeface="NikoshBAN" panose="02000000000000000000" pitchFamily="2" charset="0"/>
              </a:rPr>
              <a:t>সহকারী শিক্ষক (</a:t>
            </a:r>
            <a:r>
              <a:rPr lang="en-US" sz="2800" b="1" dirty="0" err="1">
                <a:solidFill>
                  <a:schemeClr val="accent6">
                    <a:lumMod val="50000"/>
                  </a:schemeClr>
                </a:solidFill>
                <a:latin typeface="NikoshBAN" panose="02000000000000000000" pitchFamily="2" charset="0"/>
                <a:cs typeface="NikoshBAN" panose="02000000000000000000" pitchFamily="2" charset="0"/>
              </a:rPr>
              <a:t>খ্রিষ্টান</a:t>
            </a:r>
            <a:r>
              <a:rPr lang="en-US" sz="2800" b="1" dirty="0">
                <a:solidFill>
                  <a:schemeClr val="accent6">
                    <a:lumMod val="50000"/>
                  </a:schemeClr>
                </a:solidFill>
                <a:latin typeface="NikoshBAN" panose="02000000000000000000" pitchFamily="2" charset="0"/>
                <a:cs typeface="NikoshBAN" panose="02000000000000000000" pitchFamily="2" charset="0"/>
              </a:rPr>
              <a:t> </a:t>
            </a:r>
            <a:r>
              <a:rPr lang="bn-BD" sz="2800" b="1" dirty="0">
                <a:solidFill>
                  <a:schemeClr val="accent6">
                    <a:lumMod val="50000"/>
                  </a:schemeClr>
                </a:solidFill>
                <a:latin typeface="NikoshBAN" panose="02000000000000000000" pitchFamily="2" charset="0"/>
                <a:cs typeface="NikoshBAN" panose="02000000000000000000" pitchFamily="2" charset="0"/>
              </a:rPr>
              <a:t>ধর্ম)</a:t>
            </a:r>
          </a:p>
          <a:p>
            <a:pPr lvl="1"/>
            <a:r>
              <a:rPr lang="en-US" sz="2800" b="1" dirty="0" err="1">
                <a:solidFill>
                  <a:schemeClr val="accent6">
                    <a:lumMod val="50000"/>
                  </a:schemeClr>
                </a:solidFill>
                <a:latin typeface="NikoshBAN" panose="02000000000000000000" pitchFamily="2" charset="0"/>
                <a:cs typeface="NikoshBAN" panose="02000000000000000000" pitchFamily="2" charset="0"/>
              </a:rPr>
              <a:t>চব্বিশনগর</a:t>
            </a:r>
            <a:r>
              <a:rPr lang="en-US" sz="2800" b="1" dirty="0">
                <a:solidFill>
                  <a:schemeClr val="accent6">
                    <a:lumMod val="50000"/>
                  </a:schemeClr>
                </a:solidFill>
                <a:latin typeface="NikoshBAN" panose="02000000000000000000" pitchFamily="2" charset="0"/>
                <a:cs typeface="NikoshBAN" panose="02000000000000000000" pitchFamily="2" charset="0"/>
              </a:rPr>
              <a:t> </a:t>
            </a:r>
            <a:r>
              <a:rPr lang="en-US" sz="2800" b="1" dirty="0" err="1">
                <a:solidFill>
                  <a:schemeClr val="accent6">
                    <a:lumMod val="50000"/>
                  </a:schemeClr>
                </a:solidFill>
                <a:latin typeface="NikoshBAN" panose="02000000000000000000" pitchFamily="2" charset="0"/>
                <a:cs typeface="NikoshBAN" panose="02000000000000000000" pitchFamily="2" charset="0"/>
              </a:rPr>
              <a:t>উচ্চ</a:t>
            </a:r>
            <a:r>
              <a:rPr lang="bn-BD" sz="2800" b="1" dirty="0">
                <a:solidFill>
                  <a:schemeClr val="accent6">
                    <a:lumMod val="50000"/>
                  </a:schemeClr>
                </a:solidFill>
                <a:latin typeface="NikoshBAN" panose="02000000000000000000" pitchFamily="2" charset="0"/>
                <a:cs typeface="NikoshBAN" panose="02000000000000000000" pitchFamily="2" charset="0"/>
              </a:rPr>
              <a:t> বিদ্যালয় ও কলেজ</a:t>
            </a:r>
          </a:p>
          <a:p>
            <a:pPr lvl="1"/>
            <a:r>
              <a:rPr lang="en-US" sz="2800" b="1" dirty="0" err="1">
                <a:solidFill>
                  <a:schemeClr val="accent6">
                    <a:lumMod val="50000"/>
                  </a:schemeClr>
                </a:solidFill>
                <a:latin typeface="NikoshBAN" panose="02000000000000000000" pitchFamily="2" charset="0"/>
                <a:cs typeface="NikoshBAN" panose="02000000000000000000" pitchFamily="2" charset="0"/>
              </a:rPr>
              <a:t>গোদাগাড়ী</a:t>
            </a:r>
            <a:r>
              <a:rPr lang="bn-BD" sz="2800" b="1" dirty="0">
                <a:solidFill>
                  <a:schemeClr val="accent6">
                    <a:lumMod val="50000"/>
                  </a:schemeClr>
                </a:solidFill>
                <a:latin typeface="NikoshBAN" panose="02000000000000000000" pitchFamily="2" charset="0"/>
                <a:cs typeface="NikoshBAN" panose="02000000000000000000" pitchFamily="2" charset="0"/>
              </a:rPr>
              <a:t>, রাজশাহী ।</a:t>
            </a:r>
          </a:p>
          <a:p>
            <a:pPr lvl="1"/>
            <a:r>
              <a:rPr lang="en-US" sz="2800" b="1" dirty="0">
                <a:solidFill>
                  <a:schemeClr val="accent6">
                    <a:lumMod val="50000"/>
                  </a:schemeClr>
                </a:solidFill>
                <a:latin typeface="NikoshBAN" panose="02000000000000000000" pitchFamily="2" charset="0"/>
                <a:cs typeface="NikoshBAN" panose="02000000000000000000" pitchFamily="2" charset="0"/>
              </a:rPr>
              <a:t>E</a:t>
            </a:r>
            <a:r>
              <a:rPr lang="bn-BD" sz="2800" b="1" dirty="0">
                <a:solidFill>
                  <a:schemeClr val="accent6">
                    <a:lumMod val="50000"/>
                  </a:schemeClr>
                </a:solidFill>
                <a:latin typeface="NikoshBAN" panose="02000000000000000000" pitchFamily="2" charset="0"/>
                <a:cs typeface="NikoshBAN" panose="02000000000000000000" pitchFamily="2" charset="0"/>
              </a:rPr>
              <a:t>mail- </a:t>
            </a:r>
            <a:r>
              <a:rPr lang="bn-BD" sz="2800" b="1" dirty="0" smtClean="0">
                <a:solidFill>
                  <a:schemeClr val="accent6">
                    <a:lumMod val="50000"/>
                  </a:schemeClr>
                </a:solidFill>
                <a:latin typeface="Times New Roman" pitchFamily="18" charset="0"/>
                <a:cs typeface="NikoshBAN" panose="02000000000000000000" pitchFamily="2" charset="0"/>
              </a:rPr>
              <a:t>baski</a:t>
            </a:r>
            <a:r>
              <a:rPr lang="en-US" sz="2800" b="1" dirty="0" smtClean="0">
                <a:solidFill>
                  <a:schemeClr val="accent6">
                    <a:lumMod val="50000"/>
                  </a:schemeClr>
                </a:solidFill>
                <a:latin typeface="Times New Roman" pitchFamily="18" charset="0"/>
                <a:cs typeface="Times New Roman" pitchFamily="18" charset="0"/>
              </a:rPr>
              <a:t>4087</a:t>
            </a:r>
            <a:r>
              <a:rPr lang="bn-BD" sz="2800" b="1" dirty="0" smtClean="0">
                <a:solidFill>
                  <a:schemeClr val="accent6">
                    <a:lumMod val="50000"/>
                  </a:schemeClr>
                </a:solidFill>
                <a:latin typeface="Times New Roman" pitchFamily="18" charset="0"/>
                <a:cs typeface="NikoshBAN" panose="02000000000000000000" pitchFamily="2" charset="0"/>
              </a:rPr>
              <a:t>@gmail.com</a:t>
            </a:r>
            <a:endParaRPr lang="bn-BD" sz="2800" b="1" dirty="0">
              <a:solidFill>
                <a:schemeClr val="accent6">
                  <a:lumMod val="50000"/>
                </a:schemeClr>
              </a:solidFill>
              <a:latin typeface="Times New Roman" pitchFamily="18" charset="0"/>
              <a:cs typeface="NikoshBAN" panose="02000000000000000000" pitchFamily="2" charset="0"/>
            </a:endParaRPr>
          </a:p>
          <a:p>
            <a:endParaRPr lang="en-US" sz="2800" dirty="0">
              <a:solidFill>
                <a:schemeClr val="accent6">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066800"/>
            <a:ext cx="2782678" cy="27826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pic>
        <p:nvPicPr>
          <p:cNvPr id="3" name="Picture 2" descr="10-things-i-hate-about-you-house-6.jpg"/>
          <p:cNvPicPr>
            <a:picLocks noChangeAspect="1"/>
          </p:cNvPicPr>
          <p:nvPr/>
        </p:nvPicPr>
        <p:blipFill>
          <a:blip r:embed="rId3"/>
          <a:stretch>
            <a:fillRect/>
          </a:stretch>
        </p:blipFill>
        <p:spPr>
          <a:xfrm>
            <a:off x="0" y="0"/>
            <a:ext cx="9144000" cy="6858000"/>
          </a:xfrm>
          <a:prstGeom prst="rect">
            <a:avLst/>
          </a:prstGeom>
        </p:spPr>
      </p:pic>
      <p:sp>
        <p:nvSpPr>
          <p:cNvPr id="4" name="TextBox 3"/>
          <p:cNvSpPr txBox="1"/>
          <p:nvPr/>
        </p:nvSpPr>
        <p:spPr>
          <a:xfrm>
            <a:off x="0" y="0"/>
            <a:ext cx="8784236" cy="1446550"/>
          </a:xfrm>
          <a:prstGeom prst="rect">
            <a:avLst/>
          </a:prstGeom>
          <a:noFill/>
        </p:spPr>
        <p:txBody>
          <a:bodyPr wrap="square" rtlCol="0">
            <a:spAutoFit/>
          </a:bodyPr>
          <a:lstStyle/>
          <a:p>
            <a:pPr algn="ctr"/>
            <a:r>
              <a:rPr lang="bn-BD" sz="8800" b="1" dirty="0" smtClean="0">
                <a:solidFill>
                  <a:schemeClr val="accent6">
                    <a:lumMod val="75000"/>
                  </a:schemeClr>
                </a:solidFill>
                <a:latin typeface="NikoshBAN" panose="02000000000000000000" pitchFamily="2" charset="0"/>
                <a:cs typeface="NikoshBAN" panose="02000000000000000000" pitchFamily="2" charset="0"/>
              </a:rPr>
              <a:t>বাড়ির কাজঃ</a:t>
            </a:r>
            <a:endParaRPr lang="en-US" sz="8800" b="1" dirty="0" smtClean="0">
              <a:solidFill>
                <a:schemeClr val="accent6">
                  <a:lumMod val="7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0" y="5411450"/>
            <a:ext cx="9144000"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“আমাদের সমাজে স্বাধীনতা ও বাধ্যতা থাকলে সমাজ উন্নত হয়” বিশ্লেষন কর।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pic>
        <p:nvPicPr>
          <p:cNvPr id="3" name="Picture 2" descr="beautiful-bloom-blooming-658687.jpg"/>
          <p:cNvPicPr>
            <a:picLocks noChangeAspect="1"/>
          </p:cNvPicPr>
          <p:nvPr/>
        </p:nvPicPr>
        <p:blipFill>
          <a:blip r:embed="rId3"/>
          <a:stretch>
            <a:fillRect/>
          </a:stretch>
        </p:blipFill>
        <p:spPr>
          <a:xfrm>
            <a:off x="0" y="0"/>
            <a:ext cx="9144000" cy="6858000"/>
          </a:xfrm>
          <a:prstGeom prst="rect">
            <a:avLst/>
          </a:prstGeom>
        </p:spPr>
      </p:pic>
      <p:sp>
        <p:nvSpPr>
          <p:cNvPr id="4" name="Smiley Face 3"/>
          <p:cNvSpPr/>
          <p:nvPr/>
        </p:nvSpPr>
        <p:spPr>
          <a:xfrm>
            <a:off x="0" y="0"/>
            <a:ext cx="9144000" cy="1577009"/>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সবাইকে ধন্যবাদ</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0" y="5562600"/>
            <a:ext cx="9144000" cy="769441"/>
          </a:xfrm>
          <a:prstGeom prst="rect">
            <a:avLst/>
          </a:prstGeom>
          <a:noFill/>
        </p:spPr>
        <p:txBody>
          <a:bodyPr wrap="square" rtlCol="0">
            <a:spAutoFit/>
          </a:bodyP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আগামী ক্লাসে আবার দেখা হবে।  </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304801" y="2438400"/>
            <a:ext cx="5486399" cy="2308324"/>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বিষয়ঃ </a:t>
            </a:r>
            <a:r>
              <a:rPr lang="bn-BD" sz="3600" b="1" dirty="0" smtClean="0">
                <a:latin typeface="NikoshBAN" panose="02000000000000000000" pitchFamily="2" charset="0"/>
                <a:cs typeface="NikoshBAN" panose="02000000000000000000" pitchFamily="2" charset="0"/>
              </a:rPr>
              <a:t>খ্রিষ্টান ধর্ম ও নৈতিক শিক্ষা </a:t>
            </a:r>
            <a:endParaRPr lang="bn-BD" sz="3600" b="1" dirty="0">
              <a:latin typeface="NikoshBAN" panose="02000000000000000000" pitchFamily="2" charset="0"/>
              <a:cs typeface="NikoshBAN" panose="02000000000000000000" pitchFamily="2" charset="0"/>
            </a:endParaRPr>
          </a:p>
          <a:p>
            <a:r>
              <a:rPr lang="bn-BD" sz="3600" b="1" dirty="0">
                <a:latin typeface="NikoshBAN" panose="02000000000000000000" pitchFamily="2" charset="0"/>
                <a:cs typeface="NikoshBAN" panose="02000000000000000000" pitchFamily="2" charset="0"/>
              </a:rPr>
              <a:t>শ্রেণীঃ </a:t>
            </a:r>
            <a:r>
              <a:rPr lang="bn-BD" sz="3600" b="1" dirty="0" smtClean="0">
                <a:latin typeface="NikoshBAN" panose="02000000000000000000" pitchFamily="2" charset="0"/>
                <a:cs typeface="NikoshBAN" panose="02000000000000000000" pitchFamily="2" charset="0"/>
              </a:rPr>
              <a:t>নবম ও দশম </a:t>
            </a:r>
            <a:endParaRPr lang="bn-BD" sz="3600" b="1" dirty="0">
              <a:latin typeface="NikoshBAN" panose="02000000000000000000" pitchFamily="2" charset="0"/>
              <a:cs typeface="NikoshBAN" panose="02000000000000000000" pitchFamily="2" charset="0"/>
            </a:endParaRPr>
          </a:p>
          <a:p>
            <a:r>
              <a:rPr lang="bn-BD" sz="3600" b="1" dirty="0" smtClean="0">
                <a:latin typeface="NikoshBAN" panose="02000000000000000000" pitchFamily="2" charset="0"/>
                <a:cs typeface="NikoshBAN" panose="02000000000000000000" pitchFamily="2" charset="0"/>
              </a:rPr>
              <a:t>অধ্যায়ঃ পঞ্চমঃ  স্বাধীনতায় ও বাধ্যতা</a:t>
            </a:r>
          </a:p>
          <a:p>
            <a:r>
              <a:rPr lang="bn-BD" sz="3600" b="1" dirty="0" smtClean="0">
                <a:latin typeface="NikoshBAN" panose="02000000000000000000" pitchFamily="2" charset="0"/>
                <a:cs typeface="NikoshBAN" panose="02000000000000000000" pitchFamily="2" charset="0"/>
              </a:rPr>
              <a:t>সময়ঃ </a:t>
            </a:r>
            <a:r>
              <a:rPr lang="bn-BD" sz="3600" b="1" dirty="0">
                <a:latin typeface="NikoshBAN" panose="02000000000000000000" pitchFamily="2" charset="0"/>
                <a:cs typeface="NikoshBAN" panose="02000000000000000000" pitchFamily="2" charset="0"/>
              </a:rPr>
              <a:t>৪৫ </a:t>
            </a:r>
            <a:r>
              <a:rPr lang="bn-BD" sz="3600" b="1" dirty="0" smtClean="0">
                <a:latin typeface="NikoshBAN" panose="02000000000000000000" pitchFamily="2" charset="0"/>
                <a:cs typeface="NikoshBAN" panose="02000000000000000000" pitchFamily="2" charset="0"/>
              </a:rPr>
              <a:t>মিনিট</a:t>
            </a:r>
            <a:endParaRPr lang="bn-BD" sz="3600" b="1" dirty="0">
              <a:latin typeface="NikoshBAN" panose="02000000000000000000" pitchFamily="2" charset="0"/>
              <a:cs typeface="NikoshBAN" panose="02000000000000000000" pitchFamily="2" charset="0"/>
            </a:endParaRPr>
          </a:p>
        </p:txBody>
      </p:sp>
      <p:pic>
        <p:nvPicPr>
          <p:cNvPr id="5" name="Picture 4" descr="1-2.jpg"/>
          <p:cNvPicPr>
            <a:picLocks noChangeAspect="1"/>
          </p:cNvPicPr>
          <p:nvPr/>
        </p:nvPicPr>
        <p:blipFill>
          <a:blip r:embed="rId3"/>
          <a:stretch>
            <a:fillRect/>
          </a:stretch>
        </p:blipFill>
        <p:spPr>
          <a:xfrm>
            <a:off x="6019800" y="1905000"/>
            <a:ext cx="2810249" cy="3876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p:cNvGrpSpPr/>
          <p:nvPr/>
        </p:nvGrpSpPr>
        <p:grpSpPr>
          <a:xfrm>
            <a:off x="1" y="0"/>
            <a:ext cx="9144000" cy="1802295"/>
            <a:chOff x="1" y="0"/>
            <a:chExt cx="9144000" cy="1802295"/>
          </a:xfrm>
        </p:grpSpPr>
        <p:sp>
          <p:nvSpPr>
            <p:cNvPr id="3" name="Explosion 2 2"/>
            <p:cNvSpPr/>
            <p:nvPr/>
          </p:nvSpPr>
          <p:spPr>
            <a:xfrm>
              <a:off x="1" y="0"/>
              <a:ext cx="9144000" cy="1802295"/>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05878" y="558536"/>
              <a:ext cx="4333461" cy="830997"/>
            </a:xfrm>
            <a:prstGeom prst="rect">
              <a:avLst/>
            </a:prstGeom>
            <a:noFill/>
          </p:spPr>
          <p:txBody>
            <a:bodyPr wrap="square" rtlCol="0">
              <a:spAutoFit/>
            </a:bodyPr>
            <a:lstStyle/>
            <a:p>
              <a:pPr algn="ctr"/>
              <a:r>
                <a:rPr lang="bn-BD" sz="4800" b="1" dirty="0">
                  <a:solidFill>
                    <a:schemeClr val="accent2">
                      <a:lumMod val="75000"/>
                    </a:schemeClr>
                  </a:solidFill>
                  <a:latin typeface="NikoshBAN" panose="02000000000000000000" pitchFamily="2" charset="0"/>
                  <a:cs typeface="NikoshBAN" panose="02000000000000000000" pitchFamily="2" charset="0"/>
                </a:rPr>
                <a:t>পাঠ </a:t>
              </a:r>
              <a:r>
                <a:rPr lang="bn-BD" sz="4800" b="1" dirty="0" smtClean="0">
                  <a:solidFill>
                    <a:schemeClr val="accent2">
                      <a:lumMod val="75000"/>
                    </a:schemeClr>
                  </a:solidFill>
                  <a:latin typeface="NikoshBAN" panose="02000000000000000000" pitchFamily="2" charset="0"/>
                  <a:cs typeface="NikoshBAN" panose="02000000000000000000" pitchFamily="2" charset="0"/>
                </a:rPr>
                <a:t>পরিচিতিঃ</a:t>
              </a:r>
              <a:endParaRPr lang="en-US" sz="4800" b="1" dirty="0">
                <a:solidFill>
                  <a:schemeClr val="accent2">
                    <a:lumMod val="75000"/>
                  </a:schemeClr>
                </a:solidFill>
                <a:latin typeface="NikoshBAN" panose="02000000000000000000" pitchFamily="2" charset="0"/>
                <a:cs typeface="NikoshBAN" panose="02000000000000000000" pitchFamily="2" charset="0"/>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685800" y="0"/>
            <a:ext cx="8077200" cy="1200329"/>
          </a:xfrm>
          <a:prstGeom prst="rect">
            <a:avLst/>
          </a:prstGeom>
          <a:noFill/>
        </p:spPr>
        <p:txBody>
          <a:bodyPr wrap="square" rtlCol="0">
            <a:spAutoFit/>
          </a:bodyPr>
          <a:lstStyle/>
          <a:p>
            <a:pPr algn="ctr"/>
            <a:r>
              <a:rPr lang="bn-BD"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পাঠের </a:t>
            </a:r>
            <a:r>
              <a:rPr lang="bn-BD"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শিরোনামঃ</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6" name="TextBox 5"/>
          <p:cNvSpPr txBox="1"/>
          <p:nvPr/>
        </p:nvSpPr>
        <p:spPr>
          <a:xfrm>
            <a:off x="214745" y="2057400"/>
            <a:ext cx="8534400" cy="3046988"/>
          </a:xfrm>
          <a:prstGeom prst="rect">
            <a:avLst/>
          </a:prstGeom>
          <a:noFill/>
        </p:spPr>
        <p:txBody>
          <a:bodyPr wrap="square" rtlCol="0">
            <a:spAutoFit/>
          </a:bodyPr>
          <a:lstStyle/>
          <a:p>
            <a:pPr algn="ctr"/>
            <a:r>
              <a:rPr lang="bn-BD" sz="9600" dirty="0" smtClean="0">
                <a:ln>
                  <a:solidFill>
                    <a:schemeClr val="accent2">
                      <a:lumMod val="60000"/>
                      <a:lumOff val="40000"/>
                    </a:schemeClr>
                  </a:solidFill>
                </a:ln>
                <a:solidFill>
                  <a:schemeClr val="accent6">
                    <a:lumMod val="50000"/>
                  </a:schemeClr>
                </a:solidFill>
                <a:latin typeface="NikoshBAN" panose="02000000000000000000" pitchFamily="2" charset="0"/>
                <a:cs typeface="NikoshBAN" panose="02000000000000000000" pitchFamily="2" charset="0"/>
              </a:rPr>
              <a:t>স্বাধীনতা ও বাধ্যতা, কর্তৃত্ব। </a:t>
            </a:r>
            <a:endParaRPr lang="en-US" sz="9600" dirty="0">
              <a:ln>
                <a:solidFill>
                  <a:schemeClr val="accent2">
                    <a:lumMod val="60000"/>
                    <a:lumOff val="40000"/>
                  </a:schemeClr>
                </a:solidFill>
              </a:ln>
              <a:solidFill>
                <a:schemeClr val="accent6">
                  <a:lumMod val="50000"/>
                </a:schemeClr>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grpSp>
        <p:nvGrpSpPr>
          <p:cNvPr id="3" name="Group 2"/>
          <p:cNvGrpSpPr/>
          <p:nvPr/>
        </p:nvGrpSpPr>
        <p:grpSpPr>
          <a:xfrm>
            <a:off x="499725" y="53500"/>
            <a:ext cx="8600661" cy="1013300"/>
            <a:chOff x="397565" y="14615"/>
            <a:chExt cx="8600661" cy="1563756"/>
          </a:xfrm>
          <a:solidFill>
            <a:srgbClr val="00CCFF"/>
          </a:solidFill>
        </p:grpSpPr>
        <p:sp>
          <p:nvSpPr>
            <p:cNvPr id="4" name="Cloud Callout 3"/>
            <p:cNvSpPr/>
            <p:nvPr/>
          </p:nvSpPr>
          <p:spPr>
            <a:xfrm>
              <a:off x="397565" y="14615"/>
              <a:ext cx="8600661" cy="1563756"/>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84782" y="251084"/>
              <a:ext cx="4426226" cy="1015663"/>
            </a:xfrm>
            <a:prstGeom prst="rect">
              <a:avLst/>
            </a:prstGeom>
            <a:grpFill/>
          </p:spPr>
          <p:txBody>
            <a:bodyPr wrap="square" rtlCol="0">
              <a:spAutoFit/>
            </a:bodyPr>
            <a:lstStyle/>
            <a:p>
              <a:pPr algn="ctr"/>
              <a:r>
                <a:rPr lang="bn-BD" sz="6000" b="1" dirty="0" smtClean="0">
                  <a:solidFill>
                    <a:schemeClr val="bg2">
                      <a:lumMod val="20000"/>
                      <a:lumOff val="80000"/>
                    </a:schemeClr>
                  </a:solidFill>
                  <a:latin typeface="NikoshBAN" panose="02000000000000000000" pitchFamily="2" charset="0"/>
                  <a:cs typeface="NikoshBAN" panose="02000000000000000000" pitchFamily="2" charset="0"/>
                </a:rPr>
                <a:t>শিখনফলঃ</a:t>
              </a:r>
              <a:endParaRPr lang="en-US" sz="6000" b="1" dirty="0">
                <a:solidFill>
                  <a:schemeClr val="bg2">
                    <a:lumMod val="20000"/>
                    <a:lumOff val="80000"/>
                  </a:schemeClr>
                </a:solidFill>
                <a:latin typeface="NikoshBAN" panose="02000000000000000000" pitchFamily="2" charset="0"/>
                <a:cs typeface="NikoshBAN" panose="02000000000000000000" pitchFamily="2" charset="0"/>
              </a:endParaRPr>
            </a:p>
          </p:txBody>
        </p:sp>
      </p:grpSp>
      <p:grpSp>
        <p:nvGrpSpPr>
          <p:cNvPr id="6" name="Group 5"/>
          <p:cNvGrpSpPr/>
          <p:nvPr/>
        </p:nvGrpSpPr>
        <p:grpSpPr>
          <a:xfrm>
            <a:off x="762000" y="1524001"/>
            <a:ext cx="5585792" cy="1143000"/>
            <a:chOff x="881269" y="2003447"/>
            <a:chExt cx="6029739" cy="1550504"/>
          </a:xfrm>
          <a:solidFill>
            <a:srgbClr val="00B050"/>
          </a:solidFill>
        </p:grpSpPr>
        <p:sp>
          <p:nvSpPr>
            <p:cNvPr id="7" name="Down Arrow Callout 6"/>
            <p:cNvSpPr/>
            <p:nvPr/>
          </p:nvSpPr>
          <p:spPr>
            <a:xfrm>
              <a:off x="881269" y="2003447"/>
              <a:ext cx="6029739" cy="1550504"/>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p:cNvSpPr txBox="1"/>
            <p:nvPr/>
          </p:nvSpPr>
          <p:spPr>
            <a:xfrm>
              <a:off x="1815548" y="2107096"/>
              <a:ext cx="4989443" cy="70975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b="1" dirty="0">
                  <a:latin typeface="NikoshBAN" panose="02000000000000000000" pitchFamily="2" charset="0"/>
                  <a:cs typeface="NikoshBAN" panose="02000000000000000000" pitchFamily="2" charset="0"/>
                </a:rPr>
                <a:t>এই পাঠশেষে শিক্ষার্থীরা- </a:t>
              </a:r>
              <a:endParaRPr lang="en-US" sz="2800" b="1" dirty="0">
                <a:latin typeface="NikoshBAN" panose="02000000000000000000" pitchFamily="2" charset="0"/>
                <a:cs typeface="NikoshBAN" panose="02000000000000000000" pitchFamily="2" charset="0"/>
              </a:endParaRPr>
            </a:p>
          </p:txBody>
        </p:sp>
      </p:grpSp>
      <p:sp>
        <p:nvSpPr>
          <p:cNvPr id="9" name="TextBox 8"/>
          <p:cNvSpPr txBox="1"/>
          <p:nvPr/>
        </p:nvSpPr>
        <p:spPr>
          <a:xfrm>
            <a:off x="228600" y="2819400"/>
            <a:ext cx="8915400" cy="2062103"/>
          </a:xfrm>
          <a:prstGeom prst="rect">
            <a:avLst/>
          </a:prstGeom>
          <a:noFill/>
        </p:spPr>
        <p:txBody>
          <a:bodyPr wrap="square" rtlCol="0">
            <a:spAutoFit/>
          </a:bodyPr>
          <a:lstStyle/>
          <a:p>
            <a:r>
              <a:rPr lang="bn-BD" sz="3200" dirty="0" smtClean="0">
                <a:latin typeface="NikoshBAN" pitchFamily="2" charset="0"/>
                <a:cs typeface="NikoshBAN" pitchFamily="2" charset="0"/>
              </a:rPr>
              <a:t>১। স্বাধীনতা ও বাধ্যতা কি তা লিখতে পারবে। </a:t>
            </a:r>
          </a:p>
          <a:p>
            <a:r>
              <a:rPr lang="bn-BD" sz="3200" dirty="0" smtClean="0">
                <a:latin typeface="NikoshBAN" pitchFamily="2" charset="0"/>
                <a:cs typeface="NikoshBAN" pitchFamily="2" charset="0"/>
              </a:rPr>
              <a:t>২। ব্যক্তিগত ও সামাজিক মুল্যবোধ হিসাবে স্বাধীনতা ও বাধ্যতার অর্থ ব্যাখ্যা করতে পারবে। </a:t>
            </a:r>
          </a:p>
          <a:p>
            <a:r>
              <a:rPr lang="bn-BD" sz="3200" dirty="0" smtClean="0">
                <a:latin typeface="NikoshBAN" pitchFamily="2" charset="0"/>
                <a:cs typeface="NikoshBAN" pitchFamily="2" charset="0"/>
              </a:rPr>
              <a:t>৩। কর্তৃত্বের ধারনা ব্যাখ্যা করতে পারবে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4" name="Right Arrow 3"/>
          <p:cNvSpPr/>
          <p:nvPr/>
        </p:nvSpPr>
        <p:spPr>
          <a:xfrm>
            <a:off x="222771" y="2857787"/>
            <a:ext cx="3660118" cy="123211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চিত্রটি লক্ষ্য কর</a:t>
            </a:r>
            <a:endParaRPr lang="en-US" sz="2800" dirty="0">
              <a:latin typeface="NikoshBAN" panose="02000000000000000000" pitchFamily="2" charset="0"/>
              <a:cs typeface="NikoshBAN" panose="02000000000000000000" pitchFamily="2" charset="0"/>
            </a:endParaRPr>
          </a:p>
        </p:txBody>
      </p:sp>
      <p:pic>
        <p:nvPicPr>
          <p:cNvPr id="5" name="Picture 4" descr="e0a697.jpg"/>
          <p:cNvPicPr>
            <a:picLocks noChangeAspect="1"/>
          </p:cNvPicPr>
          <p:nvPr/>
        </p:nvPicPr>
        <p:blipFill>
          <a:blip r:embed="rId3"/>
          <a:stretch>
            <a:fillRect/>
          </a:stretch>
        </p:blipFill>
        <p:spPr>
          <a:xfrm>
            <a:off x="4114800" y="304800"/>
            <a:ext cx="47244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hahid_Minar20170221171234.jpg"/>
          <p:cNvPicPr>
            <a:picLocks noChangeAspect="1"/>
          </p:cNvPicPr>
          <p:nvPr/>
        </p:nvPicPr>
        <p:blipFill>
          <a:blip r:embed="rId4"/>
          <a:stretch>
            <a:fillRect/>
          </a:stretch>
        </p:blipFill>
        <p:spPr>
          <a:xfrm>
            <a:off x="4114800" y="3352800"/>
            <a:ext cx="47244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7" name="TextBox 7"/>
          <p:cNvSpPr txBox="1"/>
          <p:nvPr/>
        </p:nvSpPr>
        <p:spPr>
          <a:xfrm>
            <a:off x="1" y="2819400"/>
            <a:ext cx="914399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000" dirty="0" smtClean="0">
                <a:latin typeface="NikoshBAN" pitchFamily="2" charset="0"/>
                <a:cs typeface="NikoshBAN" pitchFamily="2" charset="0"/>
              </a:rPr>
              <a:t>এসো আমরা একটি ভিডিও দেখি...</a:t>
            </a:r>
            <a:endParaRPr lang="en-US" sz="40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3"/>
          <a:stretch>
            <a:fillRect/>
          </a:stretch>
        </p:blipFill>
        <p:spPr>
          <a:xfrm>
            <a:off x="0" y="0"/>
            <a:ext cx="9144000" cy="6858000"/>
          </a:xfrm>
          <a:prstGeom prst="rect">
            <a:avLst/>
          </a:prstGeom>
        </p:spPr>
      </p:pic>
      <p:pic>
        <p:nvPicPr>
          <p:cNvPr id="8" name="The Life of Jesus • Bengali • Part 13 of 49.mp4">
            <a:hlinkClick r:id="" action="ppaction://media"/>
          </p:cNvPr>
          <p:cNvPicPr>
            <a:picLocks noRot="1" noChangeAspect="1"/>
          </p:cNvPicPr>
          <p:nvPr>
            <a:videoFile r:link="rId1"/>
          </p:nvPr>
        </p:nvPicPr>
        <p:blipFill>
          <a:blip r:embed="rId4"/>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3" name="Down Ribbon 2"/>
          <p:cNvSpPr/>
          <p:nvPr/>
        </p:nvSpPr>
        <p:spPr>
          <a:xfrm>
            <a:off x="0" y="1"/>
            <a:ext cx="9144000" cy="6858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একক </a:t>
            </a:r>
            <a:r>
              <a:rPr lang="bn-BD"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কাজঃ</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457200" y="1066800"/>
            <a:ext cx="6833922" cy="646331"/>
          </a:xfrm>
          <a:prstGeom prst="rect">
            <a:avLst/>
          </a:prstGeom>
        </p:spPr>
        <p:txBody>
          <a:bodyPr wrap="none">
            <a:spAutoFit/>
          </a:bodyPr>
          <a:lstStyle/>
          <a:p>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স্বাধীনতা ও বাধ্যতা কি তা লিখ। </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descr="it-vata.jpg"/>
          <p:cNvPicPr>
            <a:picLocks noChangeAspect="1"/>
          </p:cNvPicPr>
          <p:nvPr/>
        </p:nvPicPr>
        <p:blipFill>
          <a:blip r:embed="rId3"/>
          <a:stretch>
            <a:fillRect/>
          </a:stretch>
        </p:blipFill>
        <p:spPr>
          <a:xfrm>
            <a:off x="228600" y="2057400"/>
            <a:ext cx="44958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69782-waterpollution.jpg"/>
          <p:cNvPicPr>
            <a:picLocks noChangeAspect="1"/>
          </p:cNvPicPr>
          <p:nvPr/>
        </p:nvPicPr>
        <p:blipFill>
          <a:blip r:embed="rId4"/>
          <a:stretch>
            <a:fillRect/>
          </a:stretch>
        </p:blipFill>
        <p:spPr>
          <a:xfrm>
            <a:off x="4800600" y="2057400"/>
            <a:ext cx="413385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33400" y="5334000"/>
            <a:ext cx="8305800"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বায়ু ও পানি দূষণ। </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512</Words>
  <Application>Microsoft Office PowerPoint</Application>
  <PresentationFormat>On-screen Show (4:3)</PresentationFormat>
  <Paragraphs>50</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BIPLOB BASKI</dc:creator>
  <cp:lastModifiedBy>HP</cp:lastModifiedBy>
  <cp:revision>95</cp:revision>
  <dcterms:created xsi:type="dcterms:W3CDTF">2006-08-16T00:00:00Z</dcterms:created>
  <dcterms:modified xsi:type="dcterms:W3CDTF">2022-04-21T16:49:29Z</dcterms:modified>
</cp:coreProperties>
</file>