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5"/>
  </p:notesMasterIdLst>
  <p:sldIdLst>
    <p:sldId id="285" r:id="rId8"/>
    <p:sldId id="292" r:id="rId9"/>
    <p:sldId id="280" r:id="rId10"/>
    <p:sldId id="286" r:id="rId11"/>
    <p:sldId id="287" r:id="rId12"/>
    <p:sldId id="288" r:id="rId13"/>
    <p:sldId id="294" r:id="rId14"/>
    <p:sldId id="295" r:id="rId15"/>
    <p:sldId id="282" r:id="rId16"/>
    <p:sldId id="283" r:id="rId17"/>
    <p:sldId id="299" r:id="rId18"/>
    <p:sldId id="293" r:id="rId19"/>
    <p:sldId id="260" r:id="rId20"/>
    <p:sldId id="298" r:id="rId21"/>
    <p:sldId id="301" r:id="rId22"/>
    <p:sldId id="262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6600"/>
    <a:srgbClr val="008080"/>
    <a:srgbClr val="339966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7074" autoAdjust="0"/>
  </p:normalViewPr>
  <p:slideViewPr>
    <p:cSldViewPr snapToGrid="0">
      <p:cViewPr>
        <p:scale>
          <a:sx n="50" d="100"/>
          <a:sy n="50" d="100"/>
        </p:scale>
        <p:origin x="1500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DBEC5-FD14-4949-A281-F4CDB1A8DA8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39159-BD5F-40C8-9A78-60BFCD13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39159-BD5F-40C8-9A78-60BFCD1314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93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</a:t>
            </a:r>
            <a:r>
              <a:rPr lang="en-US" baseline="0" dirty="0" smtClean="0"/>
              <a:t> ’</a:t>
            </a:r>
            <a:r>
              <a:rPr lang="en-US" dirty="0" smtClean="0"/>
              <a:t>Object’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কয়েকবার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 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F176-21E3-455E-B28A-A2804CCD703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dphofmr@biul@gmail.com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71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39159-BD5F-40C8-9A78-60BFCD1314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07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39159-BD5F-40C8-9A78-60BFCD1314C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15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39159-BD5F-40C8-9A78-60BFCD1314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40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F176-21E3-455E-B28A-A2804CCD703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dphofmr@biul@gmail.com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13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4D071-2A41-4C98-A013-A5FE4D0977A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4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4D071-2A41-4C98-A013-A5FE4D0977A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dphofmr@biul@gmail.com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2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39159-BD5F-40C8-9A78-60BFCD1314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0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defTabSz="914303">
              <a:defRPr/>
            </a:pPr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</a:t>
            </a:r>
            <a:r>
              <a:rPr lang="en-US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‘</a:t>
            </a:r>
            <a:r>
              <a:rPr lang="en-US" dirty="0" smtClean="0"/>
              <a:t>Object’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 defTabSz="914303">
              <a:defRPr/>
            </a:pPr>
            <a:r>
              <a:rPr lang="en-US" dirty="0" smtClean="0"/>
              <a:t> </a:t>
            </a:r>
            <a:endParaRPr lang="en-US" dirty="0">
              <a:pattFill prst="lgConfetti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dphofmr@biul@gmail.com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8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 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39159-BD5F-40C8-9A78-60BFCD1314C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</a:t>
            </a:r>
            <a:r>
              <a:rPr lang="en-US" baseline="0" dirty="0" smtClean="0"/>
              <a:t> ’</a:t>
            </a:r>
            <a:r>
              <a:rPr lang="en-US" dirty="0" smtClean="0"/>
              <a:t>Object’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কয়েকবার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 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F176-21E3-455E-B28A-A2804CCD703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dphofmr@biul@gmail.com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56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8516E-6BF8-4020-A8E4-AA7AADE78C0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dphofmr@biul@gmail.com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15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করুনঃ’</a:t>
            </a:r>
            <a:r>
              <a:rPr lang="en-US" dirty="0" err="1" smtClean="0"/>
              <a:t>Object</a:t>
            </a:r>
            <a:r>
              <a:rPr lang="en-US" dirty="0" smtClean="0"/>
              <a:t>’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dirty="0" smtClean="0"/>
              <a:t> । 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8516E-6BF8-4020-A8E4-AA7AADE78C0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dphofmr@biul@gmail.com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7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29C-BD3C-45D6-9FC8-8CB4ECBAB4E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29C-BD3C-45D6-9FC8-8CB4ECBAB4E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29C-BD3C-45D6-9FC8-8CB4ECBAB4E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8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91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2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61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95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73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57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8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29C-BD3C-45D6-9FC8-8CB4ECBAB4E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65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63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30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1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44D0-01B7-4422-AF93-7D50B44D2FFB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Sunday, April 24,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20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21D6-481E-4E75-9B3D-79EC9B0EBB50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Sunday, April 24,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E04C-970B-4B4A-8748-1CEBA60040C5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Sunday, April 24,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5024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9B01-AFCA-4D28-B748-D30C80AE06B2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Sunday, April 24,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63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5AF0-BDF5-435C-A2D1-1D02D58CF99B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Sunday, April 24,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16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82E6-7482-4D65-A44F-3EB42A3CE8DC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Sunday, April 24,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99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EFB2-1155-4358-882E-6264941E41D8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Sunday, April 24,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0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29C-BD3C-45D6-9FC8-8CB4ECBAB4E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2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DD55-738C-434E-ABC3-1285C785E3F4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Sunday, April 24,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54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8883-0985-45DC-85A1-9C640BCBDA2C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Sunday, April 24,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103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056-6C3E-4961-A537-69B92B7F20C0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Sunday, April 24,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59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5D7E-78CC-462C-841E-86F288975E67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Sunday, April 24,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54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6559-72FA-43B0-8168-27830F1584F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55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15B3-74ED-429C-BEA9-FBD1C579C74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75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C10D-E587-479A-AFD6-626CEBC0F8A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18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FD00-446E-4919-84B0-DD701F524CAB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04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79F5-C0FF-4A15-B709-8ACCF2C5EC6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90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F4FD-4B32-448C-A63E-0581615183F0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1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29C-BD3C-45D6-9FC8-8CB4ECBAB4E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67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6DA6-9739-490E-B7B1-5A9C6D163BFD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6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80D7-9019-4ACA-BA05-E74DE141C51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87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C905-F7D2-456A-8271-273182077976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20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9C7F-E0E1-4400-97ED-4FD5AE53BAB3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ADF1-933B-41DA-A703-4CB2B732FB07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21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F280-AD66-42A6-A1D5-24D61A2DC59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!_@_dphofm.rabiul@gmail.com@@@@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66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BE4E-1CE1-46AC-86C9-EC5C5E35DE3F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!_@_dphofm.rabiul@gmail.com@@@@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73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45D2-9A95-46B6-8B0D-E8AC3674BC3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!_@_dphofm.rabiul@gmail.com@@@@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53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51B3-9D06-4DA6-B131-E9E23798130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!_@_dphofm.rabiul@gmail.com@@@@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4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79FC-909F-4C7F-AC0B-003AD794A093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!_@_dphofm.rabiul@gmail.com@@@@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24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29C-BD3C-45D6-9FC8-8CB4ECBAB4E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31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69E7-0EB4-4F4E-82AD-60F90C3A049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!_@_dphofm.rabiul@gmail.com@@@@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7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9C17-682F-42E9-BBA6-96F23A0B5A23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!_@_dphofm.rabiul@gmail.com@@@@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AF81-BAD7-421C-8FBC-026218E88BB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!_@_dphofm.rabiul@gmail.com@@@@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6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6224-B53B-46C2-82C4-C76D0BC82EAB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!_@_dphofm.rabiul@gmail.com@@@@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24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EBDC-08D9-42A0-8872-D438B9B4A6E6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!_@_dphofm.rabiul@gmail.com@@@@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9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8CE0-D85C-4DA7-8687-9B4311E04E6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!_@_dphofm.rabiul@gmail.com@@@@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2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071E-6546-44D2-813C-A022E5BA06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41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C426-6954-409F-872F-5EB7709BF9E6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883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848-B3C8-4594-85BB-44CCEFB49B7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742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1293-0784-4402-9576-9697EB624E40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3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29C-BD3C-45D6-9FC8-8CB4ECBAB4E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285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D6EF-5A84-4FF0-B70D-C0BD1323ABE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924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D961-1F2C-4193-8D82-5150D7A1BCBB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054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E738-90CB-424C-8567-8E42F6003767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891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3546-9EF7-4D15-B607-F8534A961230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965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F283-22A6-4F94-BEFA-BF640CA937FB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60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71D0-48BD-4A45-866D-1C815EF2F476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452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6DC1-BC44-46AC-AA98-1170330DF557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822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D387-910D-43D1-81FF-86E51270E8C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dphofm.rabiul@gmail.com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1E3-D8C3-4AD0-B881-43E469BDBE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477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B66B-8466-4B2D-8486-39E4188E3402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dphofm.rabiul@gmail.com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1E3-D8C3-4AD0-B881-43E469BDBE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057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C97B-FD99-463F-9A57-5D9C30C4A3E6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dphofm.rabiul@gmail.com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1E3-D8C3-4AD0-B881-43E469BDBE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8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29C-BD3C-45D6-9FC8-8CB4ECBAB4E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444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5F2A-5240-4916-9857-7780C44A067B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dphofm.rabiul@gmail.com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1E3-D8C3-4AD0-B881-43E469BDBE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738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0A23-94F3-4755-A9BC-D427BDD2D22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dphofm.rabiul@gmail.com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1E3-D8C3-4AD0-B881-43E469BDBE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07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23DA-5AB9-452D-B06B-A21E908E7F40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dphofm.rabiul@gmail.com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1E3-D8C3-4AD0-B881-43E469BDBE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751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3DA-58DA-4584-8D3D-A07ECFDB5CE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dphofm.rabiul@gmail.com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1E3-D8C3-4AD0-B881-43E469BDBE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763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5247-FEC7-4C7D-860C-F705E9A451A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dphofm.rabiul@gmail.com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1E3-D8C3-4AD0-B881-43E469BDBE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498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558B-E016-4AE2-9202-D4DF45477600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dphofm.rabiul@gmail.com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1E3-D8C3-4AD0-B881-43E469BDBE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683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941A-75C1-41FA-8E1C-13798726C89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dphofm.rabiul@gmail.com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1E3-D8C3-4AD0-B881-43E469BDBE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083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4253-A50C-461B-834F-143BEA6FA23F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dphofm.rabiul@gmail.com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1E3-D8C3-4AD0-B881-43E469BDBE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3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29C-BD3C-45D6-9FC8-8CB4ECBAB4E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8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29C-BD3C-45D6-9FC8-8CB4ECBAB4E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8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স্বাগতম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2A29C-BD3C-45D6-9FC8-8CB4ECBAB4E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DE982-4531-4064-9C1E-30389FF1A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1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30F79-C5BE-414D-8E98-F6898A23F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E93CD-2D7A-474F-AE9B-4113C978A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5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C411F2-5650-42D2-9F76-7CD90AE71F8C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Sunday, April 24,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7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64EA-A43F-44E7-AB28-D095A5EFC71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7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848D-FE90-429E-BB70-E26150855317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!_@_dphofm.rabiul@gmail.com@@@@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স্বাগতম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9E621-B91E-4795-859C-839419837B8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DE982-4531-4064-9C1E-30389FF1A1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1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বাংলাদেশ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489D-1FBD-45A7-B096-0DEA784E7B4D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dphofm.rabiul@gmail.com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B1E3-D8C3-4AD0-B881-43E469BDBE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5.gif"/><Relationship Id="rId5" Type="http://schemas.openxmlformats.org/officeDocument/2006/relationships/hyperlink" Target="http://www.ebook.gov.bd/" TargetMode="External"/><Relationship Id="rId4" Type="http://schemas.openxmlformats.org/officeDocument/2006/relationships/hyperlink" Target="http://www.teachers.gov.bd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gif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66831" y="0"/>
            <a:ext cx="10508776" cy="609188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700" dirty="0" smtClean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NikoshBAN" panose="02000000000000000000" pitchFamily="2" charset="0"/>
            </a:endParaRPr>
          </a:p>
          <a:p>
            <a:pPr algn="l"/>
            <a:endParaRPr lang="en-US" sz="287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NikoshBAN" panose="02000000000000000000" pitchFamily="2" charset="0"/>
            </a:endParaRPr>
          </a:p>
          <a:p>
            <a:pPr algn="l"/>
            <a:endParaRPr lang="en-US" sz="28700" dirty="0" smtClean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NikoshBAN" panose="02000000000000000000" pitchFamily="2" charset="0"/>
            </a:endParaRPr>
          </a:p>
          <a:p>
            <a:pPr algn="l"/>
            <a:endParaRPr lang="en-US" sz="287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NikoshBAN" panose="02000000000000000000" pitchFamily="2" charset="0"/>
            </a:endParaRPr>
          </a:p>
          <a:p>
            <a:pPr algn="l"/>
            <a:endParaRPr lang="en-US" sz="28700" dirty="0" smtClean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NikoshBAN" panose="02000000000000000000" pitchFamily="2" charset="0"/>
            </a:endParaRPr>
          </a:p>
          <a:p>
            <a:pPr algn="l"/>
            <a:r>
              <a:rPr lang="en-US" sz="287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NikoshBAN" panose="02000000000000000000" pitchFamily="2" charset="0"/>
              </a:rPr>
              <a:t>স্বাগতম</a:t>
            </a:r>
            <a:endParaRPr lang="en-US" sz="28700" dirty="0" smtClean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NikoshBAN" panose="02000000000000000000" pitchFamily="2" charset="0"/>
            </a:endParaRPr>
          </a:p>
          <a:p>
            <a:pPr algn="l"/>
            <a:endParaRPr lang="en-US" sz="199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00" y="2320769"/>
            <a:ext cx="4036383" cy="3616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5400000">
            <a:off x="10893809" y="1394391"/>
            <a:ext cx="1932929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01.০০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712750">
            <a:off x="8154795" y="5368798"/>
            <a:ext cx="2322391" cy="562257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9858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59" y="0"/>
            <a:ext cx="6322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52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23" presetClass="exit" presetSubtype="16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0"/>
                            </p:stCondLst>
                            <p:childTnLst>
                              <p:par>
                                <p:cTn id="52" presetID="21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5" grpId="0" animBg="1"/>
      <p:bldP spid="5" grpId="1" animBg="1"/>
      <p:bldP spid="6" grpId="0" uiExpan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113" y="301535"/>
            <a:ext cx="900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</a:rPr>
              <a:t>শিক্ষকের</a:t>
            </a:r>
            <a:r>
              <a:rPr lang="bn-BD" sz="4000" dirty="0" smtClean="0">
                <a:solidFill>
                  <a:prstClr val="black"/>
                </a:solidFill>
              </a:rPr>
              <a:t> বোর্ড ব্যবহারঃ 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প্রমিত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উচ্চারণ</a:t>
            </a:r>
            <a:r>
              <a:rPr lang="en-US" sz="4000" dirty="0" smtClean="0">
                <a:solidFill>
                  <a:prstClr val="black"/>
                </a:solidFill>
              </a:rPr>
              <a:t> ও </a:t>
            </a:r>
            <a:r>
              <a:rPr lang="en-US" sz="4000" dirty="0" err="1" smtClean="0">
                <a:solidFill>
                  <a:prstClr val="black"/>
                </a:solidFill>
              </a:rPr>
              <a:t>বানান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লেখন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8488534" y="4790314"/>
            <a:ext cx="2692062" cy="1931161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solidFill>
              <a:srgbClr val="7030A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bn-BD" sz="2800" dirty="0" smtClean="0">
                <a:solidFill>
                  <a:prstClr val="black"/>
                </a:solidFill>
              </a:rPr>
              <a:t>ক্লিক করুন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0016725" y="3583540"/>
            <a:ext cx="3253415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bn-BD" sz="4000" dirty="0" smtClean="0">
                <a:solidFill>
                  <a:prstClr val="white"/>
                </a:solidFill>
              </a:rPr>
              <a:t> সময়ঃ </a:t>
            </a:r>
            <a:r>
              <a:rPr lang="en-US" sz="4000" dirty="0" smtClean="0">
                <a:solidFill>
                  <a:prstClr val="white"/>
                </a:solidFill>
              </a:rPr>
              <a:t>05</a:t>
            </a:r>
            <a:r>
              <a:rPr lang="bn-BD" sz="4000" dirty="0" smtClean="0">
                <a:solidFill>
                  <a:prstClr val="white"/>
                </a:solidFill>
              </a:rPr>
              <a:t> মিনিট</a:t>
            </a:r>
            <a:endParaRPr lang="en-US" sz="4000" dirty="0" smtClean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1113" y="1274225"/>
            <a:ext cx="3166422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কাজী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নজরুল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ইসলাম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0988" y="1274225"/>
            <a:ext cx="1726507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যেখানেতে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1113" y="2320305"/>
            <a:ext cx="108457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যাহা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6484" y="2320305"/>
            <a:ext cx="1177453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মতন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6483" y="3405871"/>
            <a:ext cx="130579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কথায়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1111" y="3384643"/>
            <a:ext cx="1084574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একটি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1113" y="4517407"/>
            <a:ext cx="108457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আদর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1110" y="5517313"/>
            <a:ext cx="1244996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হেরিলে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4870" y="4395098"/>
            <a:ext cx="1842626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কোনোখানে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84869" y="5478990"/>
            <a:ext cx="864058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দুখ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2661-AD13-45E2-87D1-499FAE265C1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113" y="301535"/>
            <a:ext cx="9238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</a:rPr>
              <a:t>শিক্ষার্থীদের</a:t>
            </a:r>
            <a:r>
              <a:rPr lang="bn-BD" sz="4000" dirty="0" smtClean="0">
                <a:solidFill>
                  <a:prstClr val="black"/>
                </a:solidFill>
              </a:rPr>
              <a:t> বোর্ড ব্যবহারঃ 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প্রমিত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উচ্চারণ</a:t>
            </a:r>
            <a:r>
              <a:rPr lang="en-US" sz="4000" dirty="0" smtClean="0">
                <a:solidFill>
                  <a:prstClr val="black"/>
                </a:solidFill>
              </a:rPr>
              <a:t> ও </a:t>
            </a:r>
            <a:r>
              <a:rPr lang="en-US" sz="4000" dirty="0" err="1" smtClean="0">
                <a:solidFill>
                  <a:prstClr val="black"/>
                </a:solidFill>
              </a:rPr>
              <a:t>বানান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লেখন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8488534" y="4790314"/>
            <a:ext cx="2692062" cy="1931161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8080"/>
            </a:solidFill>
            <a:prstDash val="dash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bliqueBottomRigh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bn-BD" sz="2800" dirty="0" smtClean="0">
                <a:solidFill>
                  <a:prstClr val="black"/>
                </a:solidFill>
              </a:rPr>
              <a:t>ক্লিক করুন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0016725" y="3583540"/>
            <a:ext cx="3253415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bn-BD" sz="4000" dirty="0" smtClean="0">
                <a:solidFill>
                  <a:prstClr val="white"/>
                </a:solidFill>
              </a:rPr>
              <a:t> সময়ঃ </a:t>
            </a:r>
            <a:r>
              <a:rPr lang="en-US" sz="4000" dirty="0" smtClean="0">
                <a:solidFill>
                  <a:prstClr val="white"/>
                </a:solidFill>
              </a:rPr>
              <a:t>05</a:t>
            </a:r>
            <a:r>
              <a:rPr lang="bn-BD" sz="4000" dirty="0" smtClean="0">
                <a:solidFill>
                  <a:prstClr val="white"/>
                </a:solidFill>
              </a:rPr>
              <a:t> মিনিট</a:t>
            </a:r>
            <a:endParaRPr lang="en-US" sz="4000" dirty="0" smtClean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1113" y="1274225"/>
            <a:ext cx="3166422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কাজী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নজরুল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ইসলাম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0989" y="1274225"/>
            <a:ext cx="1630254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যেখানেতে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1113" y="2320305"/>
            <a:ext cx="1004361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যাহা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6484" y="2320305"/>
            <a:ext cx="1145369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মতন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4868" y="3376679"/>
            <a:ext cx="1244915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কথায়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1110" y="3384643"/>
            <a:ext cx="1261037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একটি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1114" y="4517407"/>
            <a:ext cx="1261034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আদর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1110" y="5517313"/>
            <a:ext cx="1261038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হেরিলে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4869" y="4395098"/>
            <a:ext cx="1970963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কোনোখানে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84869" y="5478990"/>
            <a:ext cx="880100" cy="79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দুখ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2661-AD13-45E2-87D1-499FAE265C1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346B-E05A-413B-B4C2-FF5FE9F744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24545" y="233689"/>
            <a:ext cx="7730837" cy="48647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numCol="1">
            <a:prstTxWarp prst="textCirclePour">
              <a:avLst/>
            </a:prstTxWarp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dirty="0" err="1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সংযোগঃ</a:t>
            </a:r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৭৫</a:t>
            </a:r>
            <a:endParaRPr lang="en-US" dirty="0">
              <a:solidFill>
                <a:srgbClr val="4E3B3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9436" y="2216665"/>
            <a:ext cx="3893127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মা-০১-০৮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লাইন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AB08-477D-417C-A6C4-6A1C5364DEAD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Sunday, April 24,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941989" y="1093715"/>
            <a:ext cx="1876568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০৮.০০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50207" y="4278609"/>
            <a:ext cx="1741793" cy="3693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9" y="926871"/>
            <a:ext cx="1552205" cy="18993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65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3" presetClass="exit" presetSubtype="54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9" grpId="0" animBg="1"/>
      <p:bldP spid="9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1" y="818944"/>
            <a:ext cx="3632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10926" y="403791"/>
            <a:ext cx="1932929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cs typeface="NikoshBAN" pitchFamily="2" charset="0"/>
              </a:rPr>
              <a:t> ০৭.০০ </a:t>
            </a:r>
            <a:r>
              <a:rPr lang="en-US" dirty="0" err="1" smtClean="0">
                <a:solidFill>
                  <a:prstClr val="black"/>
                </a:solidFill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35453" y="1569482"/>
            <a:ext cx="2897865" cy="917044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ক্লিক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করুন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21" y="1326776"/>
            <a:ext cx="3462521" cy="269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71470" y="3742899"/>
            <a:ext cx="7837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19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2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2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2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1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5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E1E2-D64C-4F9C-9C0F-3A55E3475EB4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Sunday, April 24,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14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764498"/>
            <a:ext cx="7315200" cy="286232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কীসে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এত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সুধা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মেশা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Tx/>
              <a:buAutoNum type="arabicPeriod"/>
            </a:pP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কার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মতন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আদর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সোহাগ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কোনোখানে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Tx/>
              <a:buAutoNum type="arabicPeriod"/>
            </a:pP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কীসে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দূরে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দুখ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Tx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লেখক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Tx/>
              <a:buAutoNum type="arabicPeriod"/>
            </a:pP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বানান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করঃ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হেরিলে</a:t>
            </a:r>
            <a:r>
              <a:rPr lang="en-US" sz="3600" dirty="0" smtClean="0">
                <a:solidFill>
                  <a:prstClr val="black"/>
                </a:solidFill>
                <a:cs typeface="NikoshBAN" panose="02000000000000000000" pitchFamily="2" charset="0"/>
              </a:rPr>
              <a:t>’।</a:t>
            </a:r>
            <a:endParaRPr lang="en-US" sz="36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1069050" y="4314965"/>
            <a:ext cx="1876568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white"/>
                </a:solidFill>
                <a:cs typeface="NikoshBAN" pitchFamily="2" charset="0"/>
              </a:rPr>
              <a:t> ০৫.০০ </a:t>
            </a:r>
            <a:r>
              <a:rPr lang="en-US" dirty="0" err="1" smtClean="0">
                <a:solidFill>
                  <a:prstClr val="white"/>
                </a:solidFill>
                <a:cs typeface="NikoshBAN" pitchFamily="2" charset="0"/>
              </a:rPr>
              <a:t>মিনিট</a:t>
            </a:r>
            <a:endParaRPr lang="en-US" dirty="0">
              <a:solidFill>
                <a:prstClr val="white"/>
              </a:solidFill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48266">
            <a:off x="7112886" y="3839331"/>
            <a:ext cx="2294891" cy="77712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3813" y="938284"/>
            <a:ext cx="2430683" cy="1015663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 animBg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346" y="1044004"/>
            <a:ext cx="3188855" cy="1325563"/>
          </a:xfrm>
          <a:pattFill prst="openDmnd">
            <a:fgClr>
              <a:schemeClr val="accent1"/>
            </a:fgClr>
            <a:bgClr>
              <a:schemeClr val="bg1"/>
            </a:bgClr>
          </a:patt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তথ্যপুঞ্জী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037" y="1548534"/>
            <a:ext cx="6864929" cy="2926484"/>
          </a:xfrm>
          <a:pattFill prst="shingle">
            <a:fgClr>
              <a:schemeClr val="accent1"/>
            </a:fgClr>
            <a:bgClr>
              <a:schemeClr val="bg1"/>
            </a:bgClr>
          </a:patt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>
              <a:solidFill>
                <a:srgbClr val="0033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  <a:hlinkClick r:id="rId2"/>
              </a:rPr>
              <a:t>http://www.youTube.com</a:t>
            </a:r>
            <a:endParaRPr lang="en-US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http://</a:t>
            </a:r>
            <a:r>
              <a:rPr lang="en-US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  <a:hlinkClick r:id="rId3"/>
              </a:rPr>
              <a:t>www.google.com</a:t>
            </a:r>
            <a:endParaRPr lang="en-US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  <a:hlinkClick r:id="rId4"/>
              </a:rPr>
              <a:t>www.teachers.gov.bd</a:t>
            </a:r>
            <a:endParaRPr lang="en-US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  <a:hlinkClick r:id="rId5"/>
              </a:rPr>
              <a:t>www.ebook.gov.bd</a:t>
            </a:r>
            <a:endParaRPr lang="en-US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http://edupic.net/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_ </a:t>
            </a:r>
            <a:r>
              <a:rPr lang="en-US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Multidocument 3"/>
          <p:cNvSpPr/>
          <p:nvPr/>
        </p:nvSpPr>
        <p:spPr>
          <a:xfrm rot="5400000">
            <a:off x="2791333" y="-1323259"/>
            <a:ext cx="4324631" cy="9059159"/>
          </a:xfrm>
          <a:prstGeom prst="flowChartMultidocument">
            <a:avLst/>
          </a:prstGeom>
          <a:solidFill>
            <a:srgbClr val="006600"/>
          </a:solidFill>
          <a:ln w="28575">
            <a:solidFill>
              <a:srgbClr val="FF66FF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>
            <a:prstTxWarp prst="textSlantDown">
              <a:avLst/>
            </a:prstTxWarp>
          </a:bodyPr>
          <a:lstStyle/>
          <a:p>
            <a:pPr algn="ctr"/>
            <a:r>
              <a:rPr lang="en-US" sz="500" cap="all" dirty="0" smtClean="0">
                <a:pattFill prst="sphere">
                  <a:fgClr>
                    <a:prstClr val="black"/>
                  </a:fgClr>
                  <a:bgClr>
                    <a:prstClr val="white"/>
                  </a:bgClr>
                </a:pattFill>
                <a:latin typeface="NikoshBAN" pitchFamily="2" charset="0"/>
                <a:cs typeface="NikoshBAN" pitchFamily="2" charset="0"/>
              </a:rPr>
              <a:t>D</a:t>
            </a:r>
            <a:r>
              <a:rPr lang="en-US" sz="500" cap="all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ire</a:t>
            </a:r>
            <a:r>
              <a:rPr lang="en-US" sz="500" cap="all" dirty="0" smtClean="0">
                <a:gradFill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89000">
                      <a:srgbClr val="00B0F0"/>
                    </a:gs>
                    <a:gs pos="100000">
                      <a:srgbClr val="55261C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500" cap="all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ti</a:t>
            </a:r>
            <a:r>
              <a:rPr lang="en-US" sz="500" cap="all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500" cap="all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ns</a:t>
            </a:r>
            <a:endParaRPr lang="en-US" sz="500" cap="all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10940" y="296036"/>
            <a:ext cx="2500953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০1.০০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9704901" y="838200"/>
            <a:ext cx="2487099" cy="1863432"/>
          </a:xfrm>
          <a:prstGeom prst="star32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4925">
            <a:solidFill>
              <a:srgbClr val="00B050"/>
            </a:solidFill>
            <a:prstDash val="sysDash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A4B8-B00F-44EA-8932-88FE4FB12A8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April 24,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dphofm.rabiul@gmail.com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1E3-D8C3-4AD0-B881-43E469BDBE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23" presetClass="exit" presetSubtype="544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544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0"/>
                            </p:stCondLst>
                            <p:childTnLst>
                              <p:par>
                                <p:cTn id="49" presetID="2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0926" y="403791"/>
            <a:ext cx="1932929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cs typeface="NikoshBAN" pitchFamily="2" charset="0"/>
              </a:rPr>
              <a:t> ০১.০০ </a:t>
            </a:r>
            <a:r>
              <a:rPr lang="en-US" dirty="0" err="1" smtClean="0">
                <a:solidFill>
                  <a:prstClr val="black"/>
                </a:solidFill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10927" y="1569482"/>
            <a:ext cx="2322391" cy="369332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ক্লিক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করুন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8806" y="71675"/>
            <a:ext cx="231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8095" y="5839253"/>
            <a:ext cx="681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‘মা’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40" y="728132"/>
            <a:ext cx="7180170" cy="4786779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72" y="3785907"/>
            <a:ext cx="2151529" cy="1815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5854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2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2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2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21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5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1">
                <a:lumMod val="5000"/>
                <a:lumOff val="95000"/>
                <a:alpha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07" y="1843709"/>
            <a:ext cx="4738225" cy="3569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12232" y="1474377"/>
            <a:ext cx="1876568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০১.০০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162875">
            <a:off x="9682221" y="4344839"/>
            <a:ext cx="2049066" cy="83792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30165" y="6401176"/>
            <a:ext cx="3352800" cy="288925"/>
          </a:xfrm>
        </p:spPr>
        <p:txBody>
          <a:bodyPr/>
          <a:lstStyle/>
          <a:p>
            <a:fld id="{1CA12F25-92E4-4FD7-9127-23BBACCE1E00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Sunday, April 24, 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2235200" y="6310313"/>
            <a:ext cx="4470400" cy="288925"/>
          </a:xfrm>
        </p:spPr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6324" y="2949901"/>
            <a:ext cx="89979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dirty="0" err="1" smtClean="0">
                <a:gradFill flip="none" rotWithShape="1">
                  <a:gsLst>
                    <a:gs pos="62000">
                      <a:srgbClr val="FFFF00"/>
                    </a:gs>
                    <a:gs pos="30000">
                      <a:srgbClr val="006600"/>
                    </a:gs>
                    <a:gs pos="3000">
                      <a:srgbClr val="FF0000"/>
                    </a:gs>
                    <a:gs pos="39000">
                      <a:srgbClr val="FF66FF"/>
                    </a:gs>
                    <a:gs pos="77000">
                      <a:srgbClr val="A19574">
                        <a:lumMod val="10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9600" dirty="0" err="1" smtClean="0">
                <a:gradFill flip="none" rotWithShape="1">
                  <a:gsLst>
                    <a:gs pos="71000">
                      <a:srgbClr val="B9B097"/>
                    </a:gs>
                    <a:gs pos="86000">
                      <a:srgbClr val="FF66FF"/>
                    </a:gs>
                    <a:gs pos="31000">
                      <a:prstClr val="black"/>
                    </a:gs>
                    <a:gs pos="51000">
                      <a:srgbClr val="FF0000"/>
                    </a:gs>
                    <a:gs pos="6000">
                      <a:srgbClr val="0033CC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বাই</a:t>
            </a:r>
            <a:r>
              <a:rPr lang="en-US" sz="9600" dirty="0" err="1" smtClean="0">
                <a:gradFill flip="none" rotWithShape="1">
                  <a:gsLst>
                    <a:gs pos="0">
                      <a:srgbClr val="FF66FF"/>
                    </a:gs>
                    <a:gs pos="32000">
                      <a:srgbClr val="FF66FF"/>
                    </a:gs>
                    <a:gs pos="11000">
                      <a:srgbClr val="006600"/>
                    </a:gs>
                    <a:gs pos="82301">
                      <a:prstClr val="black"/>
                    </a:gs>
                    <a:gs pos="68000">
                      <a:srgbClr val="00B050"/>
                    </a:gs>
                    <a:gs pos="52000">
                      <a:srgbClr val="FF0000"/>
                    </a:gs>
                    <a:gs pos="26000">
                      <a:srgbClr val="00B0F0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9600" dirty="0" smtClean="0">
                <a:gradFill flip="none" rotWithShape="1">
                  <a:gsLst>
                    <a:gs pos="0">
                      <a:srgbClr val="FF66FF"/>
                    </a:gs>
                    <a:gs pos="32000">
                      <a:srgbClr val="FF66FF"/>
                    </a:gs>
                    <a:gs pos="11000">
                      <a:srgbClr val="006600"/>
                    </a:gs>
                    <a:gs pos="82301">
                      <a:prstClr val="black"/>
                    </a:gs>
                    <a:gs pos="68000">
                      <a:srgbClr val="00B050"/>
                    </a:gs>
                    <a:gs pos="52000">
                      <a:srgbClr val="FF0000"/>
                    </a:gs>
                    <a:gs pos="26000">
                      <a:srgbClr val="00B0F0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gradFill flip="none" rotWithShape="1">
                  <a:gsLst>
                    <a:gs pos="0">
                      <a:srgbClr val="FF66FF"/>
                    </a:gs>
                    <a:gs pos="32000">
                      <a:srgbClr val="FF66FF"/>
                    </a:gs>
                    <a:gs pos="11000">
                      <a:srgbClr val="006600"/>
                    </a:gs>
                    <a:gs pos="82301">
                      <a:prstClr val="black"/>
                    </a:gs>
                    <a:gs pos="68000">
                      <a:srgbClr val="00B050"/>
                    </a:gs>
                    <a:gs pos="52000">
                      <a:srgbClr val="FF0000"/>
                    </a:gs>
                    <a:gs pos="26000">
                      <a:srgbClr val="00B0F0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9600" dirty="0" smtClean="0">
                <a:gradFill flip="none" rotWithShape="1">
                  <a:gsLst>
                    <a:gs pos="0">
                      <a:srgbClr val="FF66FF"/>
                    </a:gs>
                    <a:gs pos="32000">
                      <a:srgbClr val="FF66FF"/>
                    </a:gs>
                    <a:gs pos="11000">
                      <a:srgbClr val="006600"/>
                    </a:gs>
                    <a:gs pos="82301">
                      <a:prstClr val="black"/>
                    </a:gs>
                    <a:gs pos="68000">
                      <a:srgbClr val="00B050"/>
                    </a:gs>
                    <a:gs pos="52000">
                      <a:srgbClr val="FF0000"/>
                    </a:gs>
                    <a:gs pos="26000">
                      <a:srgbClr val="00B0F0"/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gradFill flip="none" rotWithShape="1">
                  <a:gsLst>
                    <a:gs pos="81000">
                      <a:srgbClr val="339966"/>
                    </a:gs>
                    <a:gs pos="68000">
                      <a:srgbClr val="FF66FF"/>
                    </a:gs>
                    <a:gs pos="45000">
                      <a:prstClr val="black"/>
                    </a:gs>
                    <a:gs pos="12000">
                      <a:srgbClr val="FF0000"/>
                    </a:gs>
                    <a:gs pos="31000">
                      <a:srgbClr val="0033CC"/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gradFill flip="none" rotWithShape="1">
                <a:gsLst>
                  <a:gs pos="81000">
                    <a:srgbClr val="339966"/>
                  </a:gs>
                  <a:gs pos="68000">
                    <a:srgbClr val="FF66FF"/>
                  </a:gs>
                  <a:gs pos="45000">
                    <a:prstClr val="black"/>
                  </a:gs>
                  <a:gs pos="12000">
                    <a:srgbClr val="FF0000"/>
                  </a:gs>
                  <a:gs pos="31000">
                    <a:srgbClr val="0033CC"/>
                  </a:gs>
                </a:gsLst>
                <a:lin ang="27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4" y="0"/>
            <a:ext cx="6166136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02" y="-26322"/>
            <a:ext cx="6993267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" y="-63457"/>
            <a:ext cx="6733539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40" y="0"/>
            <a:ext cx="7145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xit" presetSubtype="544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3" presetClass="exit" presetSubtype="5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10" grpId="0" build="allAtOnce"/>
      <p:bldP spid="10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399" y="2590800"/>
            <a:ext cx="6599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রবিউল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ধলসা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পয়ারী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ডাকঘরঃ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খয়েরপুর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উপজেলাঃ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জেলাঃ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7204" y="296036"/>
            <a:ext cx="1741793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০২.০০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81200" y="6492892"/>
            <a:ext cx="2133600" cy="365125"/>
          </a:xfrm>
        </p:spPr>
        <p:txBody>
          <a:bodyPr/>
          <a:lstStyle/>
          <a:p>
            <a:fld id="{07EF37CC-39F7-4E07-8D69-C43A28A7F6FF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Nikosh" pitchFamily="2" charset="0"/>
                <a:cs typeface="+mj-cs"/>
              </a:rPr>
              <a:pPr/>
              <a:t>Sunday, April 24, 2022</a:t>
            </a:fld>
            <a:endParaRPr lang="en-US" dirty="0">
              <a:solidFill>
                <a:prstClr val="black">
                  <a:tint val="75000"/>
                </a:prstClr>
              </a:solidFill>
              <a:latin typeface="Nikosh" pitchFamily="2" charset="0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492892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cs typeface="+mj-cs"/>
              </a:rPr>
              <a:t>!_@_dphofm.rabiul@gmail.com@@@@</a:t>
            </a:r>
            <a:endParaRPr lang="en-US">
              <a:solidFill>
                <a:prstClr val="black">
                  <a:tint val="75000"/>
                </a:prstClr>
              </a:solidFill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492892"/>
            <a:ext cx="2133600" cy="365125"/>
          </a:xfrm>
        </p:spPr>
        <p:txBody>
          <a:bodyPr/>
          <a:lstStyle/>
          <a:p>
            <a:fld id="{30130AE1-F4E2-4EF1-9E8C-FDACEC2B05E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Nikosh" pitchFamily="2" charset="0"/>
                <a:cs typeface="+mj-cs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Nikosh" pitchFamily="2" charset="0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57204" y="1219200"/>
            <a:ext cx="1741793" cy="3693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3" name="Picture 2" descr="C:\Users\MD AHSAN HABIB RUBEL\Desktop\muutir ch@ra\rabiu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7"/>
          <a:stretch/>
        </p:blipFill>
        <p:spPr bwMode="auto">
          <a:xfrm>
            <a:off x="2057400" y="619202"/>
            <a:ext cx="1600200" cy="1080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094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23" presetClass="exit" presetSubtype="54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544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54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23" presetClass="exit" presetSubtype="5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8" grpId="1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7663" y="1933435"/>
            <a:ext cx="5210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ইবতেদায়ি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চরণ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৫০মিনিট</a:t>
            </a:r>
          </a:p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২৪-০৪-২০২২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খ্রিস্টাব্দ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352310"/>
            <a:ext cx="3352800" cy="288925"/>
          </a:xfrm>
        </p:spPr>
        <p:txBody>
          <a:bodyPr/>
          <a:lstStyle/>
          <a:p>
            <a:fld id="{B69EAE3E-A617-4BE7-A83E-64FB2634EA6C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Nikosh" pitchFamily="2" charset="0"/>
                <a:cs typeface="Nikosh" pitchFamily="2" charset="0"/>
              </a:rPr>
              <a:pPr/>
              <a:t>Sunday, April 24, 2022</a:t>
            </a:fld>
            <a:endParaRPr lang="en-US" dirty="0">
              <a:solidFill>
                <a:prstClr val="black">
                  <a:tint val="75000"/>
                </a:prst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1745" y="6102928"/>
            <a:ext cx="5144655" cy="547254"/>
          </a:xfrm>
        </p:spPr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dphofmr@biul@gmail.com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Nikosh" pitchFamily="2" charset="0"/>
                <a:cs typeface="Nikosh" pitchFamily="2" charset="0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10926" y="403791"/>
            <a:ext cx="1932929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০০.০০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10927" y="1569482"/>
            <a:ext cx="2322391" cy="3693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54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2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2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 animBg="1"/>
      <p:bldP spid="10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" y="452330"/>
            <a:ext cx="2926080" cy="27432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19" y="480488"/>
            <a:ext cx="2926080" cy="27432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18" y="480488"/>
            <a:ext cx="2926080" cy="27432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480488"/>
            <a:ext cx="2926080" cy="2743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57758" y="3668325"/>
            <a:ext cx="3641898" cy="7812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81852" y="3668325"/>
            <a:ext cx="5581934" cy="7812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4660" y="3668324"/>
            <a:ext cx="7615452" cy="7812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59071" y="-481263"/>
            <a:ext cx="1932929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০2.০০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7265" y="5270195"/>
            <a:ext cx="2753388" cy="72955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" presetClass="exit" presetSubtype="8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52" presetID="2" presetClass="exit" presetSubtype="8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xit" presetSubtype="8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2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9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788537"/>
              </p:ext>
            </p:extLst>
          </p:nvPr>
        </p:nvGraphicFramePr>
        <p:xfrm>
          <a:off x="6313488" y="12112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3488" y="12112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be 2"/>
          <p:cNvSpPr/>
          <p:nvPr/>
        </p:nvSpPr>
        <p:spPr>
          <a:xfrm>
            <a:off x="5670462" y="324450"/>
            <a:ext cx="2200451" cy="1770184"/>
          </a:xfrm>
          <a:prstGeom prst="cub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03252" y="2365562"/>
            <a:ext cx="3805349" cy="1086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83628" y="2418014"/>
            <a:ext cx="3724973" cy="11332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03784" y="2480670"/>
            <a:ext cx="8009182" cy="7812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পাঠ্যসূচি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92118" y="4477558"/>
            <a:ext cx="1282023" cy="781267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96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10926" y="403791"/>
            <a:ext cx="1932929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০2.০০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10927" y="1569482"/>
            <a:ext cx="2322391" cy="3693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52" y="3838167"/>
            <a:ext cx="3510153" cy="284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21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" presetClass="exit" presetSubtype="8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0"/>
                            </p:stCondLst>
                            <p:childTnLst>
                              <p:par>
                                <p:cTn id="43" presetID="2" presetClass="exit" presetSubtype="2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53" presetID="2" presetClass="exit" presetSubtype="8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08352" y="1049093"/>
            <a:ext cx="1806347" cy="7327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3600" dirty="0" smtClean="0">
                <a:solidFill>
                  <a:prstClr val="black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9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6350" stA="55000" endA="50" endPos="85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34018" y="2115404"/>
            <a:ext cx="8570794" cy="6960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3600" dirty="0" smtClean="0">
                <a:solidFill>
                  <a:prstClr val="black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9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9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9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6350" stA="55000" endA="50" endPos="85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72972" y="3164115"/>
            <a:ext cx="7286170" cy="29029"/>
          </a:xfrm>
          <a:prstGeom prst="line">
            <a:avLst/>
          </a:prstGeom>
          <a:ln w="28575"/>
          <a:scene3d>
            <a:camera prst="isometricOffAxis1Righ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10926" y="403791"/>
            <a:ext cx="1932929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০1.০০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17093">
            <a:off x="9114812" y="4618079"/>
            <a:ext cx="2322391" cy="7492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09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xit" presetSubtype="2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37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8000">
              <a:srgbClr val="339966"/>
            </a:gs>
            <a:gs pos="33000">
              <a:srgbClr val="FF66FF"/>
            </a:gs>
            <a:gs pos="45000">
              <a:schemeClr val="tx1"/>
            </a:gs>
            <a:gs pos="63000">
              <a:schemeClr val="tx1">
                <a:lumMod val="65000"/>
                <a:lumOff val="35000"/>
              </a:schemeClr>
            </a:gs>
            <a:gs pos="67000">
              <a:srgbClr val="FF2B6A"/>
            </a:gs>
            <a:gs pos="18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668" y="2182489"/>
            <a:ext cx="8497233" cy="3892601"/>
          </a:xfrm>
          <a:pattFill prst="shingle">
            <a:fgClr>
              <a:schemeClr val="tx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১.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যেখানেতে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………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n>
                  <a:solidFill>
                    <a:schemeClr val="tx1"/>
                  </a:solidFill>
                  <a:prstDash val="sysDash"/>
                </a:ln>
                <a:pattFill prst="sphere">
                  <a:fgClr>
                    <a:srgbClr val="006600"/>
                  </a:fgClr>
                  <a:bgClr>
                    <a:schemeClr val="accent2">
                      <a:lumMod val="40000"/>
                      <a:lumOff val="60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8694" y="6381012"/>
            <a:ext cx="1839495" cy="381866"/>
          </a:xfrm>
        </p:spPr>
        <p:txBody>
          <a:bodyPr/>
          <a:lstStyle/>
          <a:p>
            <a:fld id="{D5C843B3-CB9C-4D49-AE60-0B767551B761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Sunday, April 24, 2022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2021" y="6431915"/>
            <a:ext cx="2347495" cy="288925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1100" y="6473952"/>
            <a:ext cx="573635" cy="288926"/>
          </a:xfrm>
        </p:spPr>
        <p:txBody>
          <a:bodyPr/>
          <a:lstStyle/>
          <a:p>
            <a:fld id="{CC70B1E3-D8C3-4AD0-B881-43E469BDBEE7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25668" y="700548"/>
            <a:ext cx="8497233" cy="1176020"/>
          </a:xfrm>
          <a:prstGeom prst="rect">
            <a:avLst/>
          </a:prstGeom>
          <a:pattFill prst="shingle">
            <a:fgClr>
              <a:schemeClr val="tx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 flip="none" rotWithShape="1">
                  <a:gsLst>
                    <a:gs pos="62000">
                      <a:srgbClr val="FFFF00"/>
                    </a:gs>
                    <a:gs pos="30000">
                      <a:srgbClr val="006600"/>
                    </a:gs>
                    <a:gs pos="3000">
                      <a:srgbClr val="FF0000"/>
                    </a:gs>
                    <a:gs pos="39000">
                      <a:srgbClr val="FF66FF"/>
                    </a:gs>
                    <a:gs pos="77000">
                      <a:schemeClr val="accent5">
                        <a:lumMod val="100000"/>
                      </a:scheme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3600" dirty="0" err="1" smtClean="0">
                <a:gradFill flip="none" rotWithShape="1">
                  <a:gsLst>
                    <a:gs pos="71000">
                      <a:srgbClr val="B9B097"/>
                    </a:gs>
                    <a:gs pos="86000">
                      <a:srgbClr val="FF66FF"/>
                    </a:gs>
                    <a:gs pos="31000">
                      <a:schemeClr val="tx1"/>
                    </a:gs>
                    <a:gs pos="51000">
                      <a:srgbClr val="FF0000"/>
                    </a:gs>
                    <a:gs pos="6000">
                      <a:srgbClr val="0033CC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err="1" smtClean="0">
                <a:gradFill flip="none" rotWithShape="1">
                  <a:gsLst>
                    <a:gs pos="0">
                      <a:srgbClr val="FF66FF"/>
                    </a:gs>
                    <a:gs pos="32000">
                      <a:srgbClr val="FF66FF"/>
                    </a:gs>
                    <a:gs pos="11000">
                      <a:srgbClr val="006600"/>
                    </a:gs>
                    <a:gs pos="82301">
                      <a:schemeClr val="tx1"/>
                    </a:gs>
                    <a:gs pos="68000">
                      <a:srgbClr val="00B050"/>
                    </a:gs>
                    <a:gs pos="52000">
                      <a:srgbClr val="FF0000"/>
                    </a:gs>
                    <a:gs pos="26000">
                      <a:srgbClr val="00B0F0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 err="1" smtClean="0">
                <a:gradFill flip="none" rotWithShape="1">
                  <a:gsLst>
                    <a:gs pos="0">
                      <a:srgbClr val="FF66FF"/>
                    </a:gs>
                    <a:gs pos="32000">
                      <a:srgbClr val="FF66FF"/>
                    </a:gs>
                    <a:gs pos="11000">
                      <a:srgbClr val="006600"/>
                    </a:gs>
                    <a:gs pos="82301">
                      <a:schemeClr val="tx1"/>
                    </a:gs>
                    <a:gs pos="68000">
                      <a:srgbClr val="00B050"/>
                    </a:gs>
                    <a:gs pos="52000">
                      <a:srgbClr val="FF0000"/>
                    </a:gs>
                    <a:gs pos="26000">
                      <a:srgbClr val="00B0F0"/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3600" dirty="0" err="1" smtClean="0">
                <a:gradFill flip="none" rotWithShape="1">
                  <a:gsLst>
                    <a:gs pos="81000">
                      <a:srgbClr val="339966"/>
                    </a:gs>
                    <a:gs pos="68000">
                      <a:srgbClr val="FF66FF"/>
                    </a:gs>
                    <a:gs pos="45000">
                      <a:schemeClr val="tx1"/>
                    </a:gs>
                    <a:gs pos="47000">
                      <a:srgbClr val="FF0000"/>
                    </a:gs>
                    <a:gs pos="30000">
                      <a:srgbClr val="0033CC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ল</a:t>
            </a:r>
            <a:endParaRPr lang="en-US" sz="3600" dirty="0">
              <a:gradFill flip="none" rotWithShape="1">
                <a:gsLst>
                  <a:gs pos="81000">
                    <a:srgbClr val="339966"/>
                  </a:gs>
                  <a:gs pos="68000">
                    <a:srgbClr val="FF66FF"/>
                  </a:gs>
                  <a:gs pos="45000">
                    <a:schemeClr val="tx1"/>
                  </a:gs>
                  <a:gs pos="47000">
                    <a:srgbClr val="FF0000"/>
                  </a:gs>
                  <a:gs pos="30000">
                    <a:srgbClr val="0033CC"/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11046452" y="753618"/>
            <a:ext cx="1876568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০0.০০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283904">
            <a:off x="9267381" y="3341067"/>
            <a:ext cx="1741793" cy="55085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xit" presetSubtype="544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accent4">
                <a:lumMod val="20000"/>
                <a:lumOff val="80000"/>
              </a:schemeClr>
            </a:gs>
            <a:gs pos="66000">
              <a:schemeClr val="accent4">
                <a:lumMod val="20000"/>
                <a:lumOff val="80000"/>
              </a:schemeClr>
            </a:gs>
            <a:gs pos="6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839797"/>
              </p:ext>
            </p:extLst>
          </p:nvPr>
        </p:nvGraphicFramePr>
        <p:xfrm>
          <a:off x="3711780" y="1938814"/>
          <a:ext cx="24511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Packager Shell Object" showAsIcon="1" r:id="rId4" imgW="2451240" imgH="440280" progId="Package">
                  <p:embed/>
                </p:oleObj>
              </mc:Choice>
              <mc:Fallback>
                <p:oleObj name="Packager Shell Object" showAsIcon="1" r:id="rId4" imgW="245124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11780" y="1938814"/>
                        <a:ext cx="245110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n 2"/>
          <p:cNvSpPr/>
          <p:nvPr/>
        </p:nvSpPr>
        <p:spPr>
          <a:xfrm>
            <a:off x="2356362" y="1023056"/>
            <a:ext cx="5161936" cy="2271253"/>
          </a:xfrm>
          <a:prstGeom prst="can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ভিডিও</a:t>
            </a:r>
            <a:r>
              <a:rPr lang="en-US" sz="60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টি</a:t>
            </a:r>
            <a:r>
              <a:rPr lang="en-US" sz="6000" dirty="0" smtClean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cs typeface="NikoshBAN" panose="02000000000000000000" pitchFamily="2" charset="0"/>
              </a:rPr>
              <a:t>দেখ</a:t>
            </a:r>
            <a:endParaRPr lang="en-US" sz="60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0926" y="403791"/>
            <a:ext cx="1932929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cs typeface="NikoshBAN" pitchFamily="2" charset="0"/>
              </a:rPr>
              <a:t> ০২.০০ </a:t>
            </a:r>
            <a:r>
              <a:rPr lang="en-US" dirty="0" err="1" smtClean="0">
                <a:solidFill>
                  <a:prstClr val="black"/>
                </a:solidFill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10927" y="1569482"/>
            <a:ext cx="2322391" cy="3693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29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3" presetClass="exit" presetSubtype="54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2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6853" y="545949"/>
            <a:ext cx="7506670" cy="486478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numCol="1">
            <a:prstTxWarp prst="textCirclePour">
              <a:avLst/>
            </a:prstTxWarp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dirty="0" err="1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সংযোগঃ</a:t>
            </a:r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rgbClr val="4E3B30"/>
                </a:solidFill>
                <a:latin typeface="NikoshBAN" pitchFamily="2" charset="0"/>
                <a:cs typeface="NikoshBAN" pitchFamily="2" charset="0"/>
              </a:rPr>
              <a:t> ৭৫</a:t>
            </a:r>
            <a:endParaRPr lang="en-US" dirty="0">
              <a:solidFill>
                <a:srgbClr val="4E3B3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578" y="873759"/>
            <a:ext cx="1899908" cy="697725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1069050" y="3249867"/>
            <a:ext cx="1876568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0৭.০০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28993" y="5226066"/>
            <a:ext cx="1741793" cy="36933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perspectiveRelaxedModerately"/>
            <a:lightRig rig="threePt" dir="t"/>
          </a:scene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7642" y="6338555"/>
            <a:ext cx="1951790" cy="382921"/>
          </a:xfrm>
        </p:spPr>
        <p:txBody>
          <a:bodyPr/>
          <a:lstStyle/>
          <a:p>
            <a:fld id="{5269AB08-477D-417C-A6C4-6A1C5364DEAD}" type="datetime2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Sunday, April 24, 2022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34569" y="6407694"/>
            <a:ext cx="2251242" cy="244641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0A22E">
                    <a:shade val="75000"/>
                  </a:srgbClr>
                </a:solidFill>
              </a:rPr>
              <a:t>dphofmr@biul@gmail.com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A843-E32B-4816-A4DB-8B095274ADE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05912" y="1023037"/>
            <a:ext cx="1733776" cy="697725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5404" y="3348822"/>
            <a:ext cx="3129567" cy="697725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মা-০১  -০৮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লাইন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54" y="1571484"/>
            <a:ext cx="1806866" cy="17396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614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3" presetClass="exit" presetSubtype="54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3" presetClass="exit" presetSubtype="54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3" presetClass="exit" presetSubtype="5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5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NikoshB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0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6">
      <a:majorFont>
        <a:latin typeface="NikoshB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674</Words>
  <Application>Microsoft Office PowerPoint</Application>
  <PresentationFormat>Widescreen</PresentationFormat>
  <Paragraphs>185</Paragraphs>
  <Slides>17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Calibri</vt:lpstr>
      <vt:lpstr>Franklin Gothic Book</vt:lpstr>
      <vt:lpstr>Franklin Gothic Medium</vt:lpstr>
      <vt:lpstr>Nikosh</vt:lpstr>
      <vt:lpstr>NikoshBAN</vt:lpstr>
      <vt:lpstr>Wingdings</vt:lpstr>
      <vt:lpstr>Wingdings 2</vt:lpstr>
      <vt:lpstr>Office Theme</vt:lpstr>
      <vt:lpstr>1_Office Theme</vt:lpstr>
      <vt:lpstr>Trek</vt:lpstr>
      <vt:lpstr>3_Office Theme</vt:lpstr>
      <vt:lpstr>2_Office Theme</vt:lpstr>
      <vt:lpstr>4_Office Theme</vt:lpstr>
      <vt:lpstr>5_Office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প্রত্যাশা করা যাচ্ছে যে, এ পাঠ শেষে শিক্ষার্থীরা…  ১. ‘মা’ কবিতা কবির নাম বলতে পারবে। ২. “যেখানেতে দেখি ……… দূরে যায় সব দুখ” পর্যন্ত         প্রমিত উচ্চারণে আবৃত্তি করতে পারবে। ৩. প্রমিত উচ্চারণে বানান করতে পারবে।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তথ্যপুঞ্জীঃ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158</cp:revision>
  <dcterms:created xsi:type="dcterms:W3CDTF">2022-04-13T07:03:34Z</dcterms:created>
  <dcterms:modified xsi:type="dcterms:W3CDTF">2022-04-24T04:07:13Z</dcterms:modified>
</cp:coreProperties>
</file>