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74" r:id="rId4"/>
    <p:sldId id="258" r:id="rId5"/>
    <p:sldId id="257" r:id="rId6"/>
    <p:sldId id="261" r:id="rId7"/>
    <p:sldId id="262" r:id="rId8"/>
    <p:sldId id="263" r:id="rId9"/>
    <p:sldId id="264" r:id="rId10"/>
    <p:sldId id="279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97" r:id="rId20"/>
    <p:sldId id="298" r:id="rId21"/>
    <p:sldId id="299" r:id="rId22"/>
    <p:sldId id="288" r:id="rId23"/>
    <p:sldId id="290" r:id="rId24"/>
    <p:sldId id="292" r:id="rId25"/>
    <p:sldId id="300" r:id="rId26"/>
    <p:sldId id="301" r:id="rId27"/>
    <p:sldId id="302" r:id="rId28"/>
    <p:sldId id="296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9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23AB-41EC-42A6-BE1E-63BA161C2A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AA6A-F082-40E7-8925-FEE1474BA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6845" y="2590025"/>
            <a:ext cx="9338310" cy="14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“</a:t>
            </a:r>
            <a:r>
              <a:rPr lang="as-IN" sz="4400" b="1" dirty="0" smtClean="0">
                <a:solidFill>
                  <a:srgbClr val="002060"/>
                </a:solidFill>
              </a:rPr>
              <a:t>প্রেরণায় </a:t>
            </a:r>
            <a:r>
              <a:rPr lang="as-IN" sz="4400" b="1" dirty="0">
                <a:solidFill>
                  <a:srgbClr val="002060"/>
                </a:solidFill>
              </a:rPr>
              <a:t>কাজী নজরুল </a:t>
            </a:r>
            <a:r>
              <a:rPr lang="as-IN" sz="4400" b="1" dirty="0" smtClean="0">
                <a:solidFill>
                  <a:srgbClr val="002060"/>
                </a:solidFill>
              </a:rPr>
              <a:t>ইসলাম</a:t>
            </a:r>
            <a:r>
              <a:rPr lang="en-US" sz="4400" b="1" dirty="0" smtClean="0">
                <a:solidFill>
                  <a:srgbClr val="002060"/>
                </a:solidFill>
              </a:rPr>
              <a:t>”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নিবেদনেঃ</a:t>
            </a:r>
            <a:r>
              <a:rPr lang="en-US" sz="4400" b="1" dirty="0" err="1" smtClean="0">
                <a:solidFill>
                  <a:srgbClr val="C00000"/>
                </a:solidFill>
                <a:latin typeface="Blackadder ITC" panose="04020505051007020D02" pitchFamily="82" charset="0"/>
              </a:rPr>
              <a:t>দুলাল</a:t>
            </a:r>
            <a:r>
              <a:rPr lang="en-US" sz="4400" b="1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Blackadder ITC" panose="04020505051007020D02" pitchFamily="82" charset="0"/>
              </a:rPr>
              <a:t>কুমার</a:t>
            </a:r>
            <a:r>
              <a:rPr lang="en-US" sz="4400" b="1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Blackadder ITC" panose="04020505051007020D02" pitchFamily="82" charset="0"/>
              </a:rPr>
              <a:t>ঘোষ</a:t>
            </a:r>
            <a:endParaRPr lang="en-US" sz="4400" b="1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70" y="4034790"/>
            <a:ext cx="2538860" cy="2538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756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7360" y="2891953"/>
            <a:ext cx="9405258" cy="10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32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Open Sans"/>
              </a:rPr>
              <a:t>তুমি আমায় ভালোবাসো তাইতো আমি কবি, আমার এ রূপ সে যে তোমার ভালোবাসার ছবি।</a:t>
            </a:r>
            <a:endParaRPr lang="as-IN" sz="3200" b="1" i="0" dirty="0">
              <a:solidFill>
                <a:schemeClr val="accent5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155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4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7210" y="2883767"/>
            <a:ext cx="9048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i="0" dirty="0" smtClean="0">
                <a:solidFill>
                  <a:srgbClr val="4A4A4A"/>
                </a:solidFill>
                <a:effectLst/>
                <a:latin typeface="Open Sans"/>
              </a:rPr>
              <a:t> </a:t>
            </a:r>
            <a:r>
              <a:rPr lang="as-IN" sz="3200" b="1" i="0" dirty="0" smtClean="0">
                <a:solidFill>
                  <a:srgbClr val="C00000"/>
                </a:solidFill>
                <a:effectLst/>
                <a:latin typeface="Open Sans"/>
              </a:rPr>
              <a:t>নারীর বিরহে নারীর মিলনে নর পেল কবি-প্রাণ, যত কথা তার হইল, কবিতার শব্দ হইলো গান।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0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2160" y="2844578"/>
            <a:ext cx="829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i="0" dirty="0" smtClean="0">
                <a:solidFill>
                  <a:schemeClr val="bg1"/>
                </a:solidFill>
                <a:effectLst/>
                <a:latin typeface="Noto Sans"/>
              </a:rPr>
              <a:t>আসে বসন্ত ফুল বনে সাজে বনভূমি সুন্দরী; চরণে পায়েলা রুমুঝুমু মধুপ উঠিছে গুঞ্জরি</a:t>
            </a:r>
            <a:r>
              <a:rPr lang="en-US" sz="3200" b="1" i="0" dirty="0" smtClean="0">
                <a:solidFill>
                  <a:schemeClr val="bg1"/>
                </a:solidFill>
                <a:effectLst/>
                <a:latin typeface="Noto Sans"/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7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9692" y="2782389"/>
            <a:ext cx="7837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i="0" dirty="0" smtClean="0">
                <a:solidFill>
                  <a:srgbClr val="363B2D"/>
                </a:solidFill>
                <a:effectLst/>
                <a:latin typeface="Noto Sans"/>
              </a:rPr>
              <a:t>আবার গাঙ্গে আসবে জোয়ার, দুলবে তরী রঙ্গে</a:t>
            </a:r>
            <a:endParaRPr lang="en-US" sz="2800" b="1" i="0" dirty="0" smtClean="0">
              <a:solidFill>
                <a:srgbClr val="363B2D"/>
              </a:solidFill>
              <a:effectLst/>
              <a:latin typeface="Noto Sans"/>
            </a:endParaRPr>
          </a:p>
          <a:p>
            <a:pPr algn="ctr"/>
            <a:r>
              <a:rPr lang="as-IN" sz="2800" b="1" i="0" dirty="0" smtClean="0">
                <a:solidFill>
                  <a:srgbClr val="363B2D"/>
                </a:solidFill>
                <a:effectLst/>
                <a:latin typeface="Noto Sans"/>
              </a:rPr>
              <a:t> সেই তরীতে হয়তো কেহ থাকবে তোমার সঙ্গে।</a:t>
            </a:r>
            <a:endParaRPr lang="en-US" sz="2800" b="1" dirty="0">
              <a:solidFill>
                <a:srgbClr val="363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273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3222" y="2967335"/>
            <a:ext cx="10319657" cy="1077218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s-IN" sz="3200" b="1" i="0" dirty="0" smtClean="0">
                <a:solidFill>
                  <a:schemeClr val="bg1">
                    <a:lumMod val="95000"/>
                  </a:schemeClr>
                </a:solidFill>
                <a:effectLst/>
                <a:latin typeface="Droid Sans"/>
              </a:rPr>
              <a:t>যাকে সত্যিকার ভালবাসা যায়, সে অতি অপমান, আঘাত করলে, হাজার ব্যথা দিলে ও তাকে ভুলা যায়না।</a:t>
            </a:r>
          </a:p>
        </p:txBody>
      </p:sp>
    </p:spTree>
    <p:extLst>
      <p:ext uri="{BB962C8B-B14F-4D97-AF65-F5344CB8AC3E}">
        <p14:creationId xmlns:p14="http://schemas.microsoft.com/office/powerpoint/2010/main" val="38455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1966" y="1828800"/>
            <a:ext cx="105547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দেখিনু সেদিন রেলে,</a:t>
            </a:r>
            <a:r>
              <a:rPr lang="as-IN" sz="3200" b="1" dirty="0" smtClean="0">
                <a:solidFill>
                  <a:srgbClr val="C00000"/>
                </a:solidFill>
              </a:rPr>
              <a:t/>
            </a:r>
            <a:br>
              <a:rPr lang="as-IN" sz="3200" b="1" dirty="0" smtClean="0">
                <a:solidFill>
                  <a:srgbClr val="C00000"/>
                </a:solidFill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কুলি ব’লে এক বাবু সা’ব তারে ঠেলে দিলে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Droid Sans"/>
              </a:rPr>
              <a:t>া</a:t>
            </a: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 নীচে ফেলে!</a:t>
            </a:r>
            <a:r>
              <a:rPr lang="as-IN" sz="3200" b="1" dirty="0" smtClean="0">
                <a:solidFill>
                  <a:srgbClr val="C00000"/>
                </a:solidFill>
              </a:rPr>
              <a:t/>
            </a:r>
            <a:br>
              <a:rPr lang="as-IN" sz="3200" b="1" dirty="0" smtClean="0">
                <a:solidFill>
                  <a:srgbClr val="C00000"/>
                </a:solidFill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চোখ ফেটে এল জল,</a:t>
            </a:r>
            <a:r>
              <a:rPr lang="as-IN" sz="3200" b="1" dirty="0" smtClean="0">
                <a:solidFill>
                  <a:srgbClr val="C00000"/>
                </a:solidFill>
              </a:rPr>
              <a:t/>
            </a:r>
            <a:br>
              <a:rPr lang="as-IN" sz="3200" b="1" dirty="0" smtClean="0">
                <a:solidFill>
                  <a:srgbClr val="C00000"/>
                </a:solidFill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এমনি ক’রে কি জগৎ জুড়িয়া মার খাবে দুর্বল?</a:t>
            </a:r>
            <a:r>
              <a:rPr lang="as-IN" sz="3200" b="1" dirty="0" smtClean="0">
                <a:solidFill>
                  <a:srgbClr val="C00000"/>
                </a:solidFill>
              </a:rPr>
              <a:t/>
            </a:r>
            <a:br>
              <a:rPr lang="as-IN" sz="3200" b="1" dirty="0" smtClean="0">
                <a:solidFill>
                  <a:srgbClr val="C00000"/>
                </a:solidFill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যে দধীচিদের হাড় দিয়ে ঐ বাষ্প-শকট চলে,</a:t>
            </a:r>
            <a:r>
              <a:rPr lang="as-IN" sz="3200" b="1" dirty="0" smtClean="0">
                <a:solidFill>
                  <a:srgbClr val="C00000"/>
                </a:solidFill>
              </a:rPr>
              <a:t/>
            </a:r>
            <a:br>
              <a:rPr lang="as-IN" sz="3200" b="1" dirty="0" smtClean="0">
                <a:solidFill>
                  <a:srgbClr val="C00000"/>
                </a:solidFill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Droid Sans"/>
              </a:rPr>
              <a:t>বাবু সা’ব এসে চড়িল তাহাতে, কুলিরা পড়িল তলে।</a:t>
            </a:r>
            <a:endParaRPr lang="en-US" sz="3200" b="1" i="0" dirty="0" smtClean="0">
              <a:solidFill>
                <a:srgbClr val="C00000"/>
              </a:solidFill>
              <a:effectLst/>
              <a:latin typeface="Droid Sans"/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7338" y="2188757"/>
            <a:ext cx="5695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“</a:t>
            </a:r>
            <a:r>
              <a:rPr lang="as-IN" sz="3200" b="1" dirty="0" smtClean="0">
                <a:solidFill>
                  <a:srgbClr val="FFFF00"/>
                </a:solidFill>
              </a:rPr>
              <a:t>বধূ-বরণ</a:t>
            </a:r>
            <a:r>
              <a:rPr lang="en-US" sz="3200" b="1" dirty="0" smtClean="0">
                <a:solidFill>
                  <a:srgbClr val="FFFF00"/>
                </a:solidFill>
              </a:rPr>
              <a:t>”</a:t>
            </a:r>
            <a:endParaRPr lang="as-IN" sz="3200" b="1" dirty="0">
              <a:solidFill>
                <a:srgbClr val="FFFF00"/>
              </a:solidFill>
            </a:endParaRPr>
          </a:p>
          <a:p>
            <a:pPr algn="ctr"/>
            <a:r>
              <a:rPr lang="as-IN" sz="3200" b="1" i="0" dirty="0" smtClean="0">
                <a:solidFill>
                  <a:srgbClr val="FFFF00"/>
                </a:solidFill>
                <a:effectLst/>
                <a:latin typeface="Droid Sans"/>
              </a:rPr>
              <a:t>এতদিন ছিলে ভূবনের তুমি</a:t>
            </a:r>
            <a:r>
              <a:rPr lang="as-IN" sz="3200" b="1" dirty="0" smtClean="0">
                <a:solidFill>
                  <a:srgbClr val="FFFF00"/>
                </a:solidFill>
              </a:rPr>
              <a:t/>
            </a:r>
            <a:br>
              <a:rPr lang="as-IN" sz="3200" b="1" dirty="0" smtClean="0">
                <a:solidFill>
                  <a:srgbClr val="FFFF00"/>
                </a:solidFill>
              </a:rPr>
            </a:br>
            <a:r>
              <a:rPr lang="as-IN" sz="3200" b="1" i="0" dirty="0" smtClean="0">
                <a:solidFill>
                  <a:srgbClr val="FFFF00"/>
                </a:solidFill>
                <a:effectLst/>
                <a:latin typeface="Droid Sans"/>
              </a:rPr>
              <a:t>আজ ধরা দিলে ভবনে,</a:t>
            </a:r>
            <a:r>
              <a:rPr lang="as-IN" sz="3200" b="1" dirty="0" smtClean="0">
                <a:solidFill>
                  <a:srgbClr val="FFFF00"/>
                </a:solidFill>
              </a:rPr>
              <a:t/>
            </a:r>
            <a:br>
              <a:rPr lang="as-IN" sz="3200" b="1" dirty="0" smtClean="0">
                <a:solidFill>
                  <a:srgbClr val="FFFF00"/>
                </a:solidFill>
              </a:rPr>
            </a:br>
            <a:r>
              <a:rPr lang="as-IN" sz="3200" b="1" i="0" dirty="0" smtClean="0">
                <a:solidFill>
                  <a:srgbClr val="FFFF00"/>
                </a:solidFill>
                <a:effectLst/>
                <a:latin typeface="Droid Sans"/>
              </a:rPr>
              <a:t>নেমে এলে আজ ধরার ধূলাতে</a:t>
            </a:r>
            <a:r>
              <a:rPr lang="as-IN" sz="3200" b="1" dirty="0" smtClean="0">
                <a:solidFill>
                  <a:srgbClr val="FFFF00"/>
                </a:solidFill>
              </a:rPr>
              <a:t/>
            </a:r>
            <a:br>
              <a:rPr lang="as-IN" sz="3200" b="1" dirty="0" smtClean="0">
                <a:solidFill>
                  <a:srgbClr val="FFFF00"/>
                </a:solidFill>
              </a:rPr>
            </a:br>
            <a:r>
              <a:rPr lang="as-IN" sz="3200" b="1" i="0" dirty="0" smtClean="0">
                <a:solidFill>
                  <a:srgbClr val="FFFF00"/>
                </a:solidFill>
                <a:effectLst/>
                <a:latin typeface="Droid Sans"/>
              </a:rPr>
              <a:t>ছিলে এতদিন স্বপনে!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06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7552" y="2890391"/>
            <a:ext cx="7506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i="0" dirty="0" smtClean="0">
                <a:solidFill>
                  <a:srgbClr val="000000"/>
                </a:solidFill>
                <a:effectLst/>
                <a:latin typeface="solaimanlipinormal"/>
              </a:rPr>
              <a:t> </a:t>
            </a:r>
            <a:r>
              <a:rPr lang="as-IN" sz="32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solaimanlipinormal"/>
              </a:rPr>
              <a:t>তোমারে যে চাহিয়াছে ভুলে একদিন,</a:t>
            </a:r>
            <a:r>
              <a:rPr lang="as-IN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s-IN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s-IN" sz="3200" b="1" i="0" dirty="0" smtClean="0">
                <a:solidFill>
                  <a:schemeClr val="tx2">
                    <a:lumMod val="50000"/>
                  </a:schemeClr>
                </a:solidFill>
                <a:effectLst/>
                <a:latin typeface="solaimanlipinormal"/>
              </a:rPr>
              <a:t> সে জানে তোমারে ভোলা কি কঠিন।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35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0503" y="2936018"/>
            <a:ext cx="7654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3200" dirty="0" smtClean="0"/>
              <a:t>ভালোবাসা যে জীবনে অপমান করে</a:t>
            </a:r>
            <a:endParaRPr lang="en-US" sz="3200" dirty="0" smtClean="0"/>
          </a:p>
          <a:p>
            <a:pPr algn="ctr" fontAlgn="base"/>
            <a:r>
              <a:rPr lang="as-IN" sz="3200" dirty="0" smtClean="0"/>
              <a:t>সে জীবনে আর ভালোবাসা পায় না।</a:t>
            </a:r>
            <a:endParaRPr lang="as-IN" sz="3200" dirty="0"/>
          </a:p>
        </p:txBody>
      </p:sp>
    </p:spTree>
    <p:extLst>
      <p:ext uri="{BB962C8B-B14F-4D97-AF65-F5344CB8AC3E}">
        <p14:creationId xmlns:p14="http://schemas.microsoft.com/office/powerpoint/2010/main" val="2970165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9845" y="1822268"/>
            <a:ext cx="5952309" cy="321346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ফোটে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ফুল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আঁধার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রাতে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/>
              <a:t>ঝরে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ধুলায়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ভোর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বেলাতে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আমায়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সাথী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আয়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আয়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সজল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করুন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নয়ন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খোল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দাও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বিদায়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770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311874"/>
            <a:ext cx="5503274" cy="6234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7"/>
          <p:cNvSpPr>
            <a:spLocks noGrp="1"/>
          </p:cNvSpPr>
          <p:nvPr>
            <p:ph sz="half" idx="2"/>
          </p:nvPr>
        </p:nvSpPr>
        <p:spPr>
          <a:xfrm>
            <a:off x="6092190" y="205740"/>
            <a:ext cx="5772150" cy="634055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as-IN" b="1" dirty="0">
                <a:solidFill>
                  <a:schemeClr val="bg2">
                    <a:lumMod val="10000"/>
                  </a:schemeClr>
                </a:solidFill>
              </a:rPr>
              <a:t>কাজী নজরুল </a:t>
            </a:r>
            <a:r>
              <a:rPr lang="as-IN" b="1" dirty="0" smtClean="0">
                <a:solidFill>
                  <a:schemeClr val="bg2">
                    <a:lumMod val="10000"/>
                  </a:schemeClr>
                </a:solidFill>
              </a:rPr>
              <a:t>ইসলাম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Bodoni MT Black" panose="02070A03080606020203" pitchFamily="18" charset="0"/>
              </a:rPr>
              <a:t>জন্মঃ</a:t>
            </a:r>
            <a:r>
              <a:rPr lang="en-US" b="1" dirty="0">
                <a:solidFill>
                  <a:srgbClr val="C00000"/>
                </a:solidFill>
                <a:latin typeface="Bodoni MT Black" panose="02070A03080606020203" pitchFamily="18" charset="0"/>
              </a:rPr>
              <a:t> </a:t>
            </a:r>
            <a:r>
              <a:rPr lang="as-IN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২৪ মে ১৮৯৯</a:t>
            </a:r>
            <a:r>
              <a:rPr lang="en-US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Bodoni MT Black" panose="02070A03080606020203" pitchFamily="18" charset="0"/>
              </a:rPr>
              <a:t>বর্ধমান,পশ্চিমবঙ্গ</a:t>
            </a:r>
            <a:r>
              <a:rPr lang="en-US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Bodoni MT Black" panose="02070A03080606020203" pitchFamily="18" charset="0"/>
              </a:rPr>
              <a:t>ভারত</a:t>
            </a:r>
            <a:r>
              <a:rPr lang="en-US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 ।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Bodoni MT Black" panose="02070A03080606020203" pitchFamily="18" charset="0"/>
              </a:rPr>
              <a:t>মৃত্যুঃ</a:t>
            </a:r>
            <a:r>
              <a:rPr lang="en-US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 </a:t>
            </a:r>
            <a:r>
              <a:rPr lang="as-IN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২৯ </a:t>
            </a:r>
            <a:r>
              <a:rPr lang="as-IN" b="1" dirty="0">
                <a:solidFill>
                  <a:srgbClr val="C00000"/>
                </a:solidFill>
                <a:latin typeface="Bodoni MT Black" panose="02070A03080606020203" pitchFamily="18" charset="0"/>
              </a:rPr>
              <a:t>আগস্ট </a:t>
            </a:r>
            <a:r>
              <a:rPr lang="as-IN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১৯৭৬</a:t>
            </a:r>
            <a:endParaRPr lang="en-US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  <a:t>ঢাকা</a:t>
            </a:r>
            <a:r>
              <a:rPr lang="en-US" b="1" dirty="0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  <a:t> ,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  <a:t>বাংলাদেশ</a:t>
            </a:r>
            <a:r>
              <a:rPr lang="en-US" b="1" dirty="0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  <a:t>।</a:t>
            </a:r>
            <a:r>
              <a:rPr lang="as-IN" b="1" dirty="0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  <a:t/>
            </a:r>
            <a:br>
              <a:rPr lang="as-IN" b="1" dirty="0" smtClean="0">
                <a:solidFill>
                  <a:srgbClr val="C00000"/>
                </a:solidFill>
                <a:effectLst/>
                <a:latin typeface="Bodoni MT Black" panose="02070A03080606020203" pitchFamily="18" charset="0"/>
              </a:rPr>
            </a:br>
            <a:endParaRPr lang="en-US" b="1" dirty="0" smtClean="0">
              <a:solidFill>
                <a:srgbClr val="C00000"/>
              </a:solidFill>
              <a:latin typeface="Bodoni MT Black" panose="02070A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6" y="3108959"/>
            <a:ext cx="11351623" cy="679269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যুগের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ধর্ম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এই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পীড়ন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করিলে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পীড়ন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পীড়া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তোমাকেই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0225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577" y="2468880"/>
            <a:ext cx="9596845" cy="2116184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গহন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রাতি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ডাকে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তুমি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আজকে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কাঁদিয়ে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গেলে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বিদায়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বেলার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সাঁজকে</a:t>
            </a:r>
            <a:r>
              <a:rPr lang="en-US" sz="3200" b="1" dirty="0" smtClean="0"/>
              <a:t>।</a:t>
            </a:r>
            <a:br>
              <a:rPr lang="en-US" sz="3200" b="1" dirty="0" smtClean="0"/>
            </a:br>
            <a:r>
              <a:rPr lang="en-US" sz="3200" b="1" dirty="0" err="1" smtClean="0"/>
              <a:t>আসতে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যদি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অতিথি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ছিল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যখন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শুক্লা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তিথি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ফুটতো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চাঁপা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সেদিন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চৈতালী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চাঁদ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হাঁসতে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257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930" y="2607628"/>
            <a:ext cx="11167110" cy="16557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যেদিন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হারিয়ে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যাব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বুঝবে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সেদিন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বুঝবে</a:t>
            </a:r>
            <a:r>
              <a:rPr lang="en-US" sz="3600" b="1" dirty="0" smtClean="0"/>
              <a:t>,</a:t>
            </a:r>
          </a:p>
          <a:p>
            <a:r>
              <a:rPr lang="en-US" sz="3600" b="1" dirty="0" err="1" smtClean="0"/>
              <a:t>অস্তপারের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সন্ধ্যাতারায়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খবর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পুছবে</a:t>
            </a:r>
            <a:r>
              <a:rPr lang="en-US" sz="3600" b="1" dirty="0" smtClean="0"/>
              <a:t>-</a:t>
            </a:r>
          </a:p>
          <a:p>
            <a:r>
              <a:rPr lang="en-US" sz="3600" b="1" dirty="0" err="1"/>
              <a:t>বুঝবে</a:t>
            </a:r>
            <a:r>
              <a:rPr lang="en-US" sz="3600" b="1" dirty="0"/>
              <a:t> </a:t>
            </a:r>
            <a:r>
              <a:rPr lang="en-US" sz="3600" b="1" dirty="0" err="1"/>
              <a:t>সেদিন</a:t>
            </a:r>
            <a:r>
              <a:rPr lang="en-US" sz="3600" b="1" dirty="0"/>
              <a:t> </a:t>
            </a:r>
            <a:r>
              <a:rPr lang="en-US" sz="3600" b="1" dirty="0" err="1" smtClean="0"/>
              <a:t>বুঝবে</a:t>
            </a:r>
            <a:r>
              <a:rPr lang="en-US" sz="3600" b="1" dirty="0" smtClean="0"/>
              <a:t>।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3920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720" y="2343151"/>
            <a:ext cx="7456170" cy="16344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err="1" smtClean="0"/>
              <a:t>মৃত্যুর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যন্ত্রনার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চেয়ে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বিরহের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যন্ত্রনা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err="1" smtClean="0"/>
              <a:t>কত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কঠিন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কতো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ভয়ানক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একমাত্র</a:t>
            </a:r>
            <a:r>
              <a:rPr lang="en-US" sz="3200" b="1" dirty="0" smtClean="0"/>
              <a:t> </a:t>
            </a:r>
          </a:p>
          <a:p>
            <a:pPr marL="0" indent="0" algn="ctr">
              <a:buNone/>
            </a:pPr>
            <a:r>
              <a:rPr lang="en-US" sz="3200" b="1" dirty="0" err="1" smtClean="0"/>
              <a:t>ভুক্তভোগিই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অনুমান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635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499" y="2677886"/>
            <a:ext cx="8242662" cy="17429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আমরা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সবাই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পাপী</a:t>
            </a:r>
            <a:r>
              <a:rPr lang="en-US" sz="4000" b="1" dirty="0" smtClean="0"/>
              <a:t>,</a:t>
            </a:r>
            <a:br>
              <a:rPr lang="en-US" sz="4000" b="1" dirty="0" smtClean="0"/>
            </a:br>
            <a:r>
              <a:rPr lang="en-US" sz="4000" b="1" dirty="0" err="1" smtClean="0"/>
              <a:t>আপন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পাপের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বাটখারা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দিয়ে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অন্যের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পাপ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মাপি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4845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2076993"/>
            <a:ext cx="9028611" cy="286076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কপালে</a:t>
            </a:r>
            <a:r>
              <a:rPr lang="en-US" b="1" dirty="0" smtClean="0"/>
              <a:t> </a:t>
            </a:r>
            <a:r>
              <a:rPr lang="en-US" b="1" dirty="0" err="1" smtClean="0"/>
              <a:t>সুখ</a:t>
            </a:r>
            <a:r>
              <a:rPr lang="en-US" b="1" dirty="0" smtClean="0"/>
              <a:t> </a:t>
            </a:r>
            <a:r>
              <a:rPr lang="en-US" b="1" dirty="0" err="1" smtClean="0"/>
              <a:t>লেখা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 </a:t>
            </a:r>
            <a:r>
              <a:rPr lang="en-US" b="1" dirty="0" err="1" smtClean="0"/>
              <a:t>থাকলে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সে</a:t>
            </a:r>
            <a:r>
              <a:rPr lang="en-US" b="1" dirty="0" smtClean="0"/>
              <a:t> </a:t>
            </a:r>
            <a:r>
              <a:rPr lang="en-US" b="1" dirty="0" err="1" smtClean="0"/>
              <a:t>কপাল</a:t>
            </a:r>
            <a:r>
              <a:rPr lang="en-US" b="1" dirty="0" smtClean="0"/>
              <a:t> </a:t>
            </a:r>
            <a:r>
              <a:rPr lang="en-US" b="1" dirty="0" err="1" smtClean="0"/>
              <a:t>পাথরে</a:t>
            </a:r>
            <a:r>
              <a:rPr lang="en-US" b="1" dirty="0" smtClean="0"/>
              <a:t> </a:t>
            </a:r>
            <a:r>
              <a:rPr lang="en-US" b="1" dirty="0" err="1" smtClean="0"/>
              <a:t>ঠুকেও</a:t>
            </a:r>
            <a:r>
              <a:rPr lang="en-US" b="1" dirty="0" smtClean="0"/>
              <a:t> </a:t>
            </a:r>
            <a:r>
              <a:rPr lang="en-US" b="1" dirty="0" err="1" smtClean="0"/>
              <a:t>লাভ</a:t>
            </a:r>
            <a:r>
              <a:rPr lang="en-US" b="1" dirty="0" smtClean="0"/>
              <a:t> </a:t>
            </a:r>
            <a:r>
              <a:rPr lang="en-US" b="1" dirty="0" err="1" smtClean="0"/>
              <a:t>নেই</a:t>
            </a:r>
            <a:r>
              <a:rPr lang="en-US" b="1" dirty="0" smtClean="0"/>
              <a:t>।</a:t>
            </a:r>
            <a:br>
              <a:rPr lang="en-US" b="1" dirty="0" smtClean="0"/>
            </a:b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কপাল</a:t>
            </a:r>
            <a:r>
              <a:rPr lang="en-US" b="1" dirty="0" smtClean="0"/>
              <a:t> </a:t>
            </a:r>
            <a:r>
              <a:rPr lang="en-US" b="1" dirty="0" err="1" smtClean="0"/>
              <a:t>যতেষ্ট</a:t>
            </a:r>
            <a:r>
              <a:rPr lang="en-US" b="1" dirty="0" smtClean="0"/>
              <a:t> </a:t>
            </a:r>
            <a:r>
              <a:rPr lang="en-US" b="1" dirty="0" err="1" smtClean="0"/>
              <a:t>ফোলে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কিন্তু</a:t>
            </a:r>
            <a:r>
              <a:rPr lang="en-US" b="1" dirty="0" smtClean="0"/>
              <a:t> </a:t>
            </a:r>
            <a:r>
              <a:rPr lang="en-US" b="1" dirty="0" err="1" smtClean="0"/>
              <a:t>ভাগ্য</a:t>
            </a:r>
            <a:r>
              <a:rPr lang="en-US" b="1" dirty="0" smtClean="0"/>
              <a:t> </a:t>
            </a:r>
            <a:r>
              <a:rPr lang="en-US" b="1" dirty="0" err="1" smtClean="0"/>
              <a:t>একটুও</a:t>
            </a:r>
            <a:r>
              <a:rPr lang="en-US" b="1" dirty="0" smtClean="0"/>
              <a:t> </a:t>
            </a:r>
            <a:r>
              <a:rPr lang="en-US" b="1" dirty="0" err="1" smtClean="0"/>
              <a:t>ফোলে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48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7177"/>
            <a:ext cx="10500360" cy="322652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বহু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যুবককে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দেখিয়াছি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যাহাদের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যৌবনের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উর্দির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নীচে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বার্ধক্যের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কঙ্কাল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মূর্তী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আবার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বহু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বৃদ্ধকে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দেখিয়াছি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যাহাদের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বার্ধক্যের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জীর্নাবরনের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তলে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মেঘলুপ্ত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সূর্য্যের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মতো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প্রদীপ্ত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যৌবন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7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6" y="2677251"/>
            <a:ext cx="102303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ব্যর্থ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 </a:t>
            </a:r>
            <a:r>
              <a:rPr lang="en-US" b="1" dirty="0" err="1" smtClean="0"/>
              <a:t>হওয়ার</a:t>
            </a:r>
            <a:r>
              <a:rPr lang="en-US" b="1" dirty="0" smtClean="0"/>
              <a:t> </a:t>
            </a:r>
            <a:r>
              <a:rPr lang="en-US" b="1" dirty="0" err="1" smtClean="0"/>
              <a:t>সব</a:t>
            </a:r>
            <a:r>
              <a:rPr lang="en-US" b="1" dirty="0" smtClean="0"/>
              <a:t> </a:t>
            </a:r>
            <a:r>
              <a:rPr lang="en-US" b="1" dirty="0" err="1" smtClean="0"/>
              <a:t>চেয়ে</a:t>
            </a:r>
            <a:r>
              <a:rPr lang="en-US" b="1" dirty="0" smtClean="0"/>
              <a:t> </a:t>
            </a:r>
            <a:r>
              <a:rPr lang="en-US" b="1" dirty="0" err="1" smtClean="0"/>
              <a:t>নিশ্চিন্ত</a:t>
            </a:r>
            <a:r>
              <a:rPr lang="en-US" b="1" dirty="0" smtClean="0"/>
              <a:t> </a:t>
            </a:r>
            <a:r>
              <a:rPr lang="en-US" b="1" dirty="0" err="1" smtClean="0"/>
              <a:t>পথ</a:t>
            </a:r>
            <a:r>
              <a:rPr lang="en-US" b="1" dirty="0" smtClean="0"/>
              <a:t> </a:t>
            </a:r>
            <a:r>
              <a:rPr lang="en-US" b="1" dirty="0" err="1" smtClean="0"/>
              <a:t>হলো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সাফল্য</a:t>
            </a:r>
            <a:r>
              <a:rPr lang="en-US" b="1" dirty="0" smtClean="0"/>
              <a:t> </a:t>
            </a:r>
            <a:r>
              <a:rPr lang="en-US" b="1" dirty="0" err="1" smtClean="0"/>
              <a:t>অর্জনে</a:t>
            </a:r>
            <a:r>
              <a:rPr lang="en-US" b="1" dirty="0" smtClean="0"/>
              <a:t> </a:t>
            </a:r>
            <a:r>
              <a:rPr lang="en-US" b="1" dirty="0" err="1" smtClean="0"/>
              <a:t>দৃঢ়</a:t>
            </a:r>
            <a:r>
              <a:rPr lang="en-US" b="1" dirty="0" smtClean="0"/>
              <a:t> </a:t>
            </a:r>
            <a:r>
              <a:rPr lang="en-US" b="1" dirty="0" err="1" smtClean="0"/>
              <a:t>সংকল্প</a:t>
            </a:r>
            <a:r>
              <a:rPr lang="en-US" b="1" dirty="0" smtClean="0"/>
              <a:t> </a:t>
            </a:r>
            <a:r>
              <a:rPr lang="en-US" b="1" dirty="0" err="1" smtClean="0"/>
              <a:t>হওয়া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205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29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8566" y="3357153"/>
            <a:ext cx="11194867" cy="95359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ভালোবাসার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কোন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অর্থ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পরিমাণ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নেই</a:t>
            </a:r>
            <a:r>
              <a:rPr lang="en-US" sz="4800" b="1" dirty="0" smtClean="0"/>
              <a:t>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16473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19816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2000" b="0" i="0" dirty="0" smtClean="0">
                <a:solidFill>
                  <a:srgbClr val="4A4A4A"/>
                </a:solidFill>
                <a:effectLst/>
                <a:latin typeface="Open Sans"/>
              </a:rPr>
              <a:t> </a:t>
            </a:r>
            <a:r>
              <a:rPr lang="as-IN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গাহি সাম্যের গান, মানুষের চেয়ে বড়ো কিছু নাই, নহে কিছু মহীয়ান।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3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1681" y="2967335"/>
            <a:ext cx="9836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i="0" dirty="0" smtClean="0">
                <a:solidFill>
                  <a:srgbClr val="C00000"/>
                </a:solidFill>
                <a:effectLst/>
                <a:latin typeface="Hind Siliguri"/>
              </a:rPr>
              <a:t>মিথ্যা শুনিনি ভাই</a:t>
            </a:r>
            <a:br>
              <a:rPr lang="as-IN" sz="3200" b="1" i="0" dirty="0" smtClean="0">
                <a:solidFill>
                  <a:srgbClr val="C00000"/>
                </a:solidFill>
                <a:effectLst/>
                <a:latin typeface="Hind Siliguri"/>
              </a:rPr>
            </a:br>
            <a:r>
              <a:rPr lang="as-IN" sz="3200" b="1" i="0" dirty="0" smtClean="0">
                <a:solidFill>
                  <a:srgbClr val="C00000"/>
                </a:solidFill>
                <a:effectLst/>
                <a:latin typeface="Hind Siliguri"/>
              </a:rPr>
              <a:t>এই হৃদয়ের চেয়ে বড় কোনও মন্দির-কাবা নাই ।</a:t>
            </a:r>
            <a:endParaRPr lang="en-US" sz="3200" dirty="0">
              <a:solidFill>
                <a:srgbClr val="C00000"/>
              </a:solidFill>
              <a:latin typeface="Hind Siliguri"/>
            </a:endParaRPr>
          </a:p>
        </p:txBody>
      </p:sp>
    </p:spTree>
    <p:extLst>
      <p:ext uri="{BB962C8B-B14F-4D97-AF65-F5344CB8AC3E}">
        <p14:creationId xmlns:p14="http://schemas.microsoft.com/office/powerpoint/2010/main" val="4082104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1486" y="2644170"/>
            <a:ext cx="10189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0" i="0" dirty="0" smtClean="0">
                <a:solidFill>
                  <a:srgbClr val="FF0000"/>
                </a:solidFill>
                <a:effectLst/>
                <a:latin typeface="Hind Siliguri"/>
              </a:rPr>
              <a:t>“</a:t>
            </a:r>
            <a:r>
              <a:rPr lang="as-IN" sz="3200" b="1" i="0" dirty="0" smtClean="0">
                <a:solidFill>
                  <a:srgbClr val="FF0000"/>
                </a:solidFill>
                <a:effectLst/>
                <a:latin typeface="Hind Siliguri"/>
              </a:rPr>
              <a:t>সত্য যদি হয় ধ্রুব তোর</a:t>
            </a:r>
            <a:br>
              <a:rPr lang="as-IN" sz="3200" b="1" i="0" dirty="0" smtClean="0">
                <a:solidFill>
                  <a:srgbClr val="FF0000"/>
                </a:solidFill>
                <a:effectLst/>
                <a:latin typeface="Hind Siliguri"/>
              </a:rPr>
            </a:br>
            <a:r>
              <a:rPr lang="as-IN" sz="3200" b="1" i="0" dirty="0" smtClean="0">
                <a:solidFill>
                  <a:srgbClr val="FF0000"/>
                </a:solidFill>
                <a:effectLst/>
                <a:latin typeface="Hind Siliguri"/>
              </a:rPr>
              <a:t>কর্মে যদি না রয় ছল,ধর্ম দুগ্ধে না রয় জল</a:t>
            </a:r>
            <a:br>
              <a:rPr lang="as-IN" sz="3200" b="1" i="0" dirty="0" smtClean="0">
                <a:solidFill>
                  <a:srgbClr val="FF0000"/>
                </a:solidFill>
                <a:effectLst/>
                <a:latin typeface="Hind Siliguri"/>
              </a:rPr>
            </a:br>
            <a:r>
              <a:rPr lang="as-IN" sz="3200" b="1" i="0" dirty="0" smtClean="0">
                <a:solidFill>
                  <a:srgbClr val="FF0000"/>
                </a:solidFill>
                <a:effectLst/>
                <a:latin typeface="Hind Siliguri"/>
              </a:rPr>
              <a:t>সত্যের জয় হবেই হবে আজ নয় কাল মিলবেই ফল।</a:t>
            </a:r>
            <a:r>
              <a:rPr lang="as-IN" sz="3200" b="0" i="0" dirty="0" smtClean="0">
                <a:solidFill>
                  <a:srgbClr val="FF0000"/>
                </a:solidFill>
                <a:effectLst/>
                <a:latin typeface="Hind Siliguri"/>
              </a:rPr>
              <a:t>”</a:t>
            </a:r>
            <a:endParaRPr lang="en-US" sz="3200" b="0" i="0" dirty="0" smtClean="0">
              <a:solidFill>
                <a:srgbClr val="FF0000"/>
              </a:solidFill>
              <a:effectLst/>
              <a:latin typeface="Hind Siliguri"/>
            </a:endParaRPr>
          </a:p>
        </p:txBody>
      </p:sp>
    </p:spTree>
    <p:extLst>
      <p:ext uri="{BB962C8B-B14F-4D97-AF65-F5344CB8AC3E}">
        <p14:creationId xmlns:p14="http://schemas.microsoft.com/office/powerpoint/2010/main" val="46545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-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5475" y="2967335"/>
            <a:ext cx="10371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solidFill>
                  <a:srgbClr val="4A4A4A"/>
                </a:solidFill>
                <a:effectLst/>
                <a:latin typeface="Open Sans"/>
              </a:rPr>
              <a:t>কোনকালে একা হয়নিকো জয়ী পূরুষের তরবারী। প্রেরনা দিয়েছে, শক্তি দিয়াছে, বিজয়ালক্ষী নারী।</a:t>
            </a:r>
            <a:endParaRPr lang="en-US" sz="3200" b="1" dirty="0" smtClean="0">
              <a:solidFill>
                <a:srgbClr val="4A4A4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3103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198" y="2951945"/>
            <a:ext cx="104813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Open Sans"/>
              </a:rPr>
              <a:t> </a:t>
            </a:r>
            <a:r>
              <a:rPr kumimoji="0" lang="bn-IN" altLang="en-US" sz="2800" b="1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Open Sans"/>
                <a:cs typeface="Vrinda"/>
              </a:rPr>
              <a:t>কামনা আর প্রেম দুটি হচ্ছে সম্পুর্ণ আলাদা। কামনা একটা প্রবল সাময়িক উত্তেজনা মাত্র আর প্রেম হচ্ছে ধীর প্রশান্ত ও চিরন্তন।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4A4A4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204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967" y="2967335"/>
            <a:ext cx="11042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b="0" i="0" dirty="0" smtClean="0">
                <a:solidFill>
                  <a:srgbClr val="002060"/>
                </a:solidFill>
                <a:effectLst/>
                <a:latin typeface="Open Sans"/>
              </a:rPr>
              <a:t> </a:t>
            </a:r>
            <a:r>
              <a:rPr lang="as-IN" sz="3200" b="1" i="0" dirty="0" smtClean="0">
                <a:solidFill>
                  <a:srgbClr val="C00000"/>
                </a:solidFill>
                <a:effectLst/>
                <a:latin typeface="Open Sans"/>
              </a:rPr>
              <a:t>মানুষ যখন প্রেমে পড়ে </a:t>
            </a:r>
            <a:r>
              <a:rPr lang="en-US" sz="3200" b="1" i="0" dirty="0" err="1" smtClean="0">
                <a:solidFill>
                  <a:srgbClr val="C00000"/>
                </a:solidFill>
                <a:effectLst/>
                <a:latin typeface="Open Sans"/>
              </a:rPr>
              <a:t>তখন</a:t>
            </a:r>
            <a:r>
              <a:rPr lang="en-US" sz="3200" b="1" i="0" dirty="0" smtClean="0">
                <a:solidFill>
                  <a:srgbClr val="C00000"/>
                </a:solidFill>
                <a:effectLst/>
                <a:latin typeface="Open Sans"/>
              </a:rPr>
              <a:t> </a:t>
            </a:r>
            <a:r>
              <a:rPr lang="as-IN" sz="3200" b="1" i="0" dirty="0" smtClean="0">
                <a:solidFill>
                  <a:srgbClr val="C00000"/>
                </a:solidFill>
                <a:effectLst/>
                <a:latin typeface="Open Sans"/>
              </a:rPr>
              <a:t>সে হাজার বছর বাচঁতে চায়। আর যখন ব্যর্থ হয় তখন প্রতি মুহূর্তে মৃত্যু কামনা করে।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1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1943" y="2751891"/>
            <a:ext cx="74327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s-IN" sz="3200" b="1" i="0" dirty="0" smtClean="0">
                <a:solidFill>
                  <a:srgbClr val="4A4A4A"/>
                </a:solidFill>
                <a:effectLst/>
                <a:latin typeface="Open Sans"/>
              </a:rPr>
              <a:t>তোমার প্রেমের বন্যায় বধু হায়</a:t>
            </a:r>
            <a:endParaRPr lang="en-US" sz="3200" b="1" i="0" dirty="0" smtClean="0">
              <a:solidFill>
                <a:srgbClr val="4A4A4A"/>
              </a:solidFill>
              <a:effectLst/>
              <a:latin typeface="Open Sans"/>
            </a:endParaRPr>
          </a:p>
          <a:p>
            <a:pPr algn="ctr" fontAlgn="base"/>
            <a:r>
              <a:rPr lang="as-IN" sz="3200" b="1" i="0" dirty="0" smtClean="0">
                <a:solidFill>
                  <a:srgbClr val="4A4A4A"/>
                </a:solidFill>
                <a:effectLst/>
                <a:latin typeface="Open Sans"/>
              </a:rPr>
              <a:t>দুই কুল আমার ভাঙ্গিয়া ভাঙ্গিয়া যায়</a:t>
            </a:r>
            <a:r>
              <a:rPr lang="en-US" sz="3200" b="1" i="0" dirty="0" smtClean="0">
                <a:solidFill>
                  <a:srgbClr val="4A4A4A"/>
                </a:solidFill>
                <a:effectLst/>
                <a:latin typeface="Open Sans"/>
              </a:rPr>
              <a:t>।</a:t>
            </a:r>
          </a:p>
          <a:p>
            <a:pPr fontAlgn="base"/>
            <a:r>
              <a:rPr lang="as-IN" b="1" i="0" dirty="0" smtClean="0">
                <a:solidFill>
                  <a:srgbClr val="4A4A4A"/>
                </a:solidFill>
                <a:effectLst/>
                <a:latin typeface="Open Sans"/>
              </a:rPr>
              <a:t> </a:t>
            </a:r>
            <a:endParaRPr lang="as-IN" b="1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007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252</Words>
  <Application>Microsoft Office PowerPoint</Application>
  <PresentationFormat>Widescreen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Blackadder ITC</vt:lpstr>
      <vt:lpstr>Bodoni MT Black</vt:lpstr>
      <vt:lpstr>Calibri</vt:lpstr>
      <vt:lpstr>Calibri Light</vt:lpstr>
      <vt:lpstr>Droid Sans</vt:lpstr>
      <vt:lpstr>Hind Siliguri</vt:lpstr>
      <vt:lpstr>Noto Sans</vt:lpstr>
      <vt:lpstr>Open Sans</vt:lpstr>
      <vt:lpstr>solaimanlipinormal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ফোটে যে ফুল আঁধার রাতে  ঝরে ধুলায় ভোর বেলাতে আমায় তারা ডাকে সাথী আয় রে আয় সজল করুন নয়ন খোল দাও বিদায়।</vt:lpstr>
      <vt:lpstr>যুগের ধর্ম এই- পীড়ন করিলে সে পীড়ন এসে পীড়া দেবে তোমাকেই।</vt:lpstr>
      <vt:lpstr>গহন রাতি ডাকে আমায় এসে তুমি আজকে  কাঁদিয়ে গেলে হায় গো আমার বিদায় বেলার সাঁজকে। আসতে যদি হে অতিথি, ছিল যখন শুক্লা তিথি ফুটতো চাঁপা, সেদিন চৈতালী চাঁদ হাঁসতে।</vt:lpstr>
      <vt:lpstr>PowerPoint Presentation</vt:lpstr>
      <vt:lpstr>PowerPoint Presentation</vt:lpstr>
      <vt:lpstr>আমরা সবাই পাপী, আপন পাপের বাটখারা দিয়ে অন্যের পাপ মাপি।</vt:lpstr>
      <vt:lpstr>কপালে সুখ লেখা না থাকলে সে কপাল পাথরে ঠুকেও লাভ নেই। এতে কপাল যতেষ্ট ফোলে কিন্তু ভাগ্য একটুও ফোলে না।</vt:lpstr>
      <vt:lpstr>বহু যুবককে দেখিয়াছি যাহাদের যৌবনের উর্দির নীচে বার্ধক্যের কঙ্কাল মূর্তী। আবার বহু বৃদ্ধকে দেখিয়াছি যাহাদের বার্ধক্যের জীর্নাবরনের তলে মেঘলুপ্ত সূর্য্যের মতো প্রদীপ্ত যৌবন।</vt:lpstr>
      <vt:lpstr>ব্যর্থ না হওয়ার সব চেয়ে নিশ্চিন্ত পথ হলো সাফল্য অর্জনে দৃঢ় সংকল্প হওয়া।</vt:lpstr>
      <vt:lpstr>ভালোবাসার কোন অর্থ বা পরিমাণ নেই।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</dc:creator>
  <cp:lastModifiedBy>usa</cp:lastModifiedBy>
  <cp:revision>225</cp:revision>
  <dcterms:created xsi:type="dcterms:W3CDTF">2022-03-28T09:33:06Z</dcterms:created>
  <dcterms:modified xsi:type="dcterms:W3CDTF">2022-03-29T12:14:34Z</dcterms:modified>
</cp:coreProperties>
</file>