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59" r:id="rId5"/>
    <p:sldId id="269" r:id="rId6"/>
    <p:sldId id="260" r:id="rId7"/>
    <p:sldId id="272" r:id="rId8"/>
    <p:sldId id="261" r:id="rId9"/>
    <p:sldId id="262" r:id="rId10"/>
    <p:sldId id="263" r:id="rId11"/>
    <p:sldId id="270" r:id="rId12"/>
    <p:sldId id="268" r:id="rId13"/>
    <p:sldId id="264" r:id="rId14"/>
  </p:sldIdLst>
  <p:sldSz cx="9144000" cy="5029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porate Edition" initials="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44" y="78"/>
      </p:cViewPr>
      <p:guideLst>
        <p:guide orient="horz" pos="15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25T19:17:18.229" idx="1">
    <p:pos x="5205" y="96"/>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2312"/>
            <a:ext cx="7772400" cy="1078018"/>
          </a:xfrm>
        </p:spPr>
        <p:txBody>
          <a:bodyPr/>
          <a:lstStyle/>
          <a:p>
            <a:r>
              <a:rPr lang="en-US"/>
              <a:t>Click to edit Master title style</a:t>
            </a:r>
          </a:p>
        </p:txBody>
      </p:sp>
      <p:sp>
        <p:nvSpPr>
          <p:cNvPr id="3" name="Subtitle 2"/>
          <p:cNvSpPr>
            <a:spLocks noGrp="1"/>
          </p:cNvSpPr>
          <p:nvPr>
            <p:ph type="subTitle" idx="1"/>
          </p:nvPr>
        </p:nvSpPr>
        <p:spPr>
          <a:xfrm>
            <a:off x="1371600" y="2849880"/>
            <a:ext cx="6400800" cy="12852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402"/>
            <a:ext cx="2057400" cy="42911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1402"/>
            <a:ext cx="6019800" cy="42911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31727"/>
            <a:ext cx="7772400" cy="99885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1590"/>
            <a:ext cx="7772400" cy="11001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3481"/>
            <a:ext cx="4038600" cy="331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3481"/>
            <a:ext cx="4038600" cy="33190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25749"/>
            <a:ext cx="4040188" cy="4691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94908"/>
            <a:ext cx="4040188" cy="289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25749"/>
            <a:ext cx="4041775" cy="4691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594908"/>
            <a:ext cx="4041775" cy="289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0237"/>
            <a:ext cx="3008313" cy="85217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0237"/>
            <a:ext cx="5111750" cy="42922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52407"/>
            <a:ext cx="3008313" cy="3440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0440"/>
            <a:ext cx="5486400" cy="41560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49368"/>
            <a:ext cx="5486400" cy="301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3936047"/>
            <a:ext cx="5486400" cy="5902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401"/>
            <a:ext cx="8229600" cy="838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73481"/>
            <a:ext cx="8229600" cy="33190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661324"/>
            <a:ext cx="2133600" cy="267758"/>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6/11/2020</a:t>
            </a:fld>
            <a:endParaRPr lang="en-US"/>
          </a:p>
        </p:txBody>
      </p:sp>
      <p:sp>
        <p:nvSpPr>
          <p:cNvPr id="5" name="Footer Placeholder 4"/>
          <p:cNvSpPr>
            <a:spLocks noGrp="1"/>
          </p:cNvSpPr>
          <p:nvPr>
            <p:ph type="ftr" sz="quarter" idx="3"/>
          </p:nvPr>
        </p:nvSpPr>
        <p:spPr>
          <a:xfrm>
            <a:off x="3124200" y="4661324"/>
            <a:ext cx="2895600" cy="2677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661324"/>
            <a:ext cx="2133600" cy="267758"/>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slide" Target="slide9.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স্বাগতম gif"/>
          <p:cNvPicPr>
            <a:picLocks noChangeAspect="1" noChangeArrowheads="1" noCrop="1"/>
          </p:cNvPicPr>
          <p:nvPr/>
        </p:nvPicPr>
        <p:blipFill>
          <a:blip r:embed="rId2" cstate="print"/>
          <a:srcRect/>
          <a:stretch>
            <a:fillRect/>
          </a:stretch>
        </p:blipFill>
        <p:spPr bwMode="auto">
          <a:xfrm>
            <a:off x="5791200" y="1600200"/>
            <a:ext cx="2743200" cy="917458"/>
          </a:xfrm>
          <a:prstGeom prst="rect">
            <a:avLst/>
          </a:prstGeom>
          <a:noFill/>
        </p:spPr>
      </p:pic>
      <p:pic>
        <p:nvPicPr>
          <p:cNvPr id="13316" name="Picture 4" descr="Image result for corner design"/>
          <p:cNvPicPr>
            <a:picLocks noChangeAspect="1" noChangeArrowheads="1"/>
          </p:cNvPicPr>
          <p:nvPr/>
        </p:nvPicPr>
        <p:blipFill>
          <a:blip r:embed="rId3" cstate="print"/>
          <a:srcRect l="6178" t="9266" b="8880"/>
          <a:stretch>
            <a:fillRect/>
          </a:stretch>
        </p:blipFill>
        <p:spPr bwMode="auto">
          <a:xfrm>
            <a:off x="1" y="3911600"/>
            <a:ext cx="1720970" cy="1101043"/>
          </a:xfrm>
          <a:prstGeom prst="rect">
            <a:avLst/>
          </a:prstGeom>
          <a:noFill/>
        </p:spPr>
      </p:pic>
      <p:pic>
        <p:nvPicPr>
          <p:cNvPr id="7" name="Picture 4" descr="Image result for corner design"/>
          <p:cNvPicPr>
            <a:picLocks noChangeAspect="1" noChangeArrowheads="1"/>
          </p:cNvPicPr>
          <p:nvPr/>
        </p:nvPicPr>
        <p:blipFill>
          <a:blip r:embed="rId3" cstate="print"/>
          <a:srcRect l="6178" t="9266" b="8880"/>
          <a:stretch>
            <a:fillRect/>
          </a:stretch>
        </p:blipFill>
        <p:spPr bwMode="auto">
          <a:xfrm rot="5400000">
            <a:off x="119689" y="-119689"/>
            <a:ext cx="1262045" cy="1501422"/>
          </a:xfrm>
          <a:prstGeom prst="rect">
            <a:avLst/>
          </a:prstGeom>
          <a:noFill/>
        </p:spPr>
      </p:pic>
      <p:pic>
        <p:nvPicPr>
          <p:cNvPr id="8" name="Picture 4" descr="Image result for corner design"/>
          <p:cNvPicPr>
            <a:picLocks noChangeAspect="1" noChangeArrowheads="1"/>
          </p:cNvPicPr>
          <p:nvPr/>
        </p:nvPicPr>
        <p:blipFill>
          <a:blip r:embed="rId3" cstate="print"/>
          <a:srcRect l="6178" t="9266" b="8880"/>
          <a:stretch>
            <a:fillRect/>
          </a:stretch>
        </p:blipFill>
        <p:spPr bwMode="auto">
          <a:xfrm rot="10800000">
            <a:off x="7423030" y="0"/>
            <a:ext cx="1720970" cy="1101043"/>
          </a:xfrm>
          <a:prstGeom prst="rect">
            <a:avLst/>
          </a:prstGeom>
          <a:noFill/>
        </p:spPr>
      </p:pic>
      <p:pic>
        <p:nvPicPr>
          <p:cNvPr id="9" name="Picture 4" descr="Image result for corner design"/>
          <p:cNvPicPr>
            <a:picLocks noChangeAspect="1" noChangeArrowheads="1"/>
          </p:cNvPicPr>
          <p:nvPr/>
        </p:nvPicPr>
        <p:blipFill>
          <a:blip r:embed="rId3" cstate="print"/>
          <a:srcRect l="6178" t="9266" b="8880"/>
          <a:stretch>
            <a:fillRect/>
          </a:stretch>
        </p:blipFill>
        <p:spPr bwMode="auto">
          <a:xfrm rot="16200000">
            <a:off x="7686067" y="3578548"/>
            <a:ext cx="1262045" cy="1501422"/>
          </a:xfrm>
          <a:prstGeom prst="rect">
            <a:avLst/>
          </a:prstGeom>
          <a:noFill/>
        </p:spPr>
      </p:pic>
      <p:grpSp>
        <p:nvGrpSpPr>
          <p:cNvPr id="10" name="Group 9"/>
          <p:cNvGrpSpPr/>
          <p:nvPr/>
        </p:nvGrpSpPr>
        <p:grpSpPr>
          <a:xfrm>
            <a:off x="0" y="0"/>
            <a:ext cx="9144000" cy="5029200"/>
            <a:chOff x="-154983" y="901938"/>
            <a:chExt cx="9298983" cy="6617486"/>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83" y="1202687"/>
              <a:ext cx="9298983" cy="6316737"/>
            </a:xfrm>
            <a:prstGeom prst="rect">
              <a:avLst/>
            </a:prstGeom>
            <a:noFill/>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901938"/>
              <a:ext cx="3657600" cy="2069861"/>
            </a:xfrm>
            <a:prstGeom prst="rect">
              <a:avLst/>
            </a:prstGeom>
          </p:spPr>
        </p:pic>
      </p:gr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0"/>
            <a:ext cx="4800600" cy="5029200"/>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24400" y="0"/>
            <a:ext cx="4495801" cy="5029200"/>
          </a:xfrm>
          <a:prstGeom prst="rect">
            <a:avLst/>
          </a:prstGeom>
        </p:spPr>
      </p:pic>
      <p:sp>
        <p:nvSpPr>
          <p:cNvPr id="15" name="TextBox 14"/>
          <p:cNvSpPr txBox="1"/>
          <p:nvPr/>
        </p:nvSpPr>
        <p:spPr>
          <a:xfrm>
            <a:off x="6477000" y="1066800"/>
            <a:ext cx="1752600" cy="584775"/>
          </a:xfrm>
          <a:prstGeom prst="rect">
            <a:avLst/>
          </a:prstGeom>
          <a:noFill/>
        </p:spPr>
        <p:txBody>
          <a:bodyPr wrap="square" rtlCol="0">
            <a:spAutoFit/>
          </a:bodyPr>
          <a:lstStyle/>
          <a:p>
            <a:r>
              <a:rPr lang="bn-BD" sz="3200" b="1" dirty="0">
                <a:solidFill>
                  <a:schemeClr val="bg1"/>
                </a:solidFill>
              </a:rPr>
              <a:t>স্বাগতম</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7.40741E-7 L 0.49583 -0.00208 " pathEditMode="relative" rAng="0" ptsTypes="AA">
                                      <p:cBhvr>
                                        <p:cTn id="6" dur="3000" fill="hold"/>
                                        <p:tgtEl>
                                          <p:spTgt spid="14"/>
                                        </p:tgtEl>
                                        <p:attrNameLst>
                                          <p:attrName>ppt_x</p:attrName>
                                          <p:attrName>ppt_y</p:attrName>
                                        </p:attrNameLst>
                                      </p:cBhvr>
                                      <p:rCtr x="24792" y="-116"/>
                                    </p:animMotion>
                                  </p:childTnLst>
                                </p:cTn>
                              </p:par>
                              <p:par>
                                <p:cTn id="7" presetID="35" presetClass="path" presetSubtype="0" accel="50000" decel="50000" fill="hold" nodeType="withEffect">
                                  <p:stCondLst>
                                    <p:cond delay="0"/>
                                  </p:stCondLst>
                                  <p:childTnLst>
                                    <p:animMotion origin="layout" path="M -3.33333E-6 -7.40741E-7 L -0.525 -0.00208 " pathEditMode="relative" rAng="0" ptsTypes="AA">
                                      <p:cBhvr>
                                        <p:cTn id="8" dur="3000" fill="hold"/>
                                        <p:tgtEl>
                                          <p:spTgt spid="13"/>
                                        </p:tgtEl>
                                        <p:attrNameLst>
                                          <p:attrName>ppt_x</p:attrName>
                                          <p:attrName>ppt_y</p:attrName>
                                        </p:attrNameLst>
                                      </p:cBhvr>
                                      <p:rCtr x="-26250" y="-116"/>
                                    </p:animMotion>
                                  </p:childTnLst>
                                </p:cTn>
                              </p:par>
                            </p:childTnLst>
                          </p:cTn>
                        </p:par>
                        <p:par>
                          <p:cTn id="9" fill="hold">
                            <p:stCondLst>
                              <p:cond delay="30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7"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2" name="Rectangle 1"/>
          <p:cNvSpPr/>
          <p:nvPr/>
        </p:nvSpPr>
        <p:spPr>
          <a:xfrm>
            <a:off x="152400" y="-8196023"/>
            <a:ext cx="8763000" cy="4524315"/>
          </a:xfrm>
          <a:prstGeom prst="rect">
            <a:avLst/>
          </a:prstGeom>
        </p:spPr>
        <p:txBody>
          <a:bodyPr wrap="square">
            <a:spAutoFit/>
          </a:bodyPr>
          <a:lstStyle/>
          <a:p>
            <a:r>
              <a:rPr lang="as-IN" b="1" dirty="0"/>
              <a:t>ষত্ব বিধান</a:t>
            </a:r>
          </a:p>
          <a:p>
            <a:r>
              <a:rPr lang="as-IN" dirty="0"/>
              <a:t>যেসব তৎসম শব্দে ‘ষ’ রয়েছে তা বাংলায় অবিকৃত আছে। তৎসম শব্দের বানানে ষ এর সঠিক ব্যবহারের নিয়মই ষত্ব বিধান। </a:t>
            </a:r>
          </a:p>
          <a:p>
            <a:r>
              <a:rPr lang="as-IN" b="1" dirty="0"/>
              <a:t>ষ ব্যবহারের নিয়ম</a:t>
            </a:r>
          </a:p>
          <a:p>
            <a:r>
              <a:rPr lang="as-IN" dirty="0"/>
              <a:t>ঋ-কারে পরে মূর্ধন্য-ষ হয়। যেমন: ঋষি, বৃষ, বৃষ্টি।</a:t>
            </a:r>
          </a:p>
          <a:p>
            <a:r>
              <a:rPr lang="as-IN" dirty="0"/>
              <a:t>অ, আ, বাদে অন্য স্বরবর্ণ, ক এবং র বর্ণের পরের প্রত্যয়াদির দন্ত্য-স এর মূর্ধন্য-ষ হয়। যেমন: ভবিষ্যৎ, পরিষ্কার, মুমূর্ষ।</a:t>
            </a:r>
          </a:p>
          <a:p>
            <a:r>
              <a:rPr lang="as-IN" dirty="0"/>
              <a:t>'অতি', 'অভি' এমন শব্দের শেষে ই-কার উপসর্গ এবং 'অনু' আর 'সু' উপসর্গের পরে কতগুলো ধাতুর দন্ত্য-স এর মূর্ধন্য-ষ হয়। যেমন: অতিষ্ঠ, অনুষ্ঠান, নিষেধ, অভিষেক, বিষণ্ন('ণ্ন' মূর্ধ-ণ পরে দন্ত্য-ন), সুষম।</a:t>
            </a:r>
          </a:p>
          <a:p>
            <a:r>
              <a:rPr lang="as-IN" dirty="0"/>
              <a:t>নিঃ, দুঃ, বহিঃ, আবিঃ, চতুঃ, প্রাদুঃ এ শব্দগুলোর পর ক্‌, খ্‌, প্‌, ফ্‌ থাকলে বিসর্গ (ঃ) এর জায়গায় মূর্ধন্য-ষ হয়। যেমন: নিঃ + কাম &gt; নিষ্কাম, দুঃ + কর &gt; দুষ্কর, বহিঃ + কার &gt; বহিষ্কার, নিঃ + পাপ &gt; নিষ্পাপ।</a:t>
            </a:r>
          </a:p>
          <a:p>
            <a:r>
              <a:rPr lang="as-IN" dirty="0"/>
              <a:t>কিছু শব্দ স্বভাবতই মূর্ধন্য-ষ হয়। যেমন: আষাঢ়, নিষ্কর, পাষাণ, ষোড়শ ইত্যাদি।</a:t>
            </a:r>
          </a:p>
          <a:p>
            <a:r>
              <a:rPr lang="as-IN" dirty="0"/>
              <a:t>কতগুলো শব্দ বিশেষ নিয়মে মূর্ধন্য-ষ হয়। যেমন: সুষুপ্তি, বিষম, বিষয়, দুর্বিষহ, যুধিষ্ঠির ইত্যাদি।</a:t>
            </a:r>
          </a:p>
        </p:txBody>
      </p:sp>
      <p:sp>
        <p:nvSpPr>
          <p:cNvPr id="3" name="Rectangle 2"/>
          <p:cNvSpPr/>
          <p:nvPr/>
        </p:nvSpPr>
        <p:spPr>
          <a:xfrm>
            <a:off x="495300" y="320453"/>
            <a:ext cx="8077200" cy="4555093"/>
          </a:xfrm>
          <a:prstGeom prst="rect">
            <a:avLst/>
          </a:prstGeom>
          <a:solidFill>
            <a:schemeClr val="accent6">
              <a:lumMod val="40000"/>
              <a:lumOff val="60000"/>
            </a:schemeClr>
          </a:solidFill>
          <a:ln>
            <a:solidFill>
              <a:schemeClr val="tx1"/>
            </a:solidFill>
          </a:ln>
        </p:spPr>
        <p:txBody>
          <a:bodyPr wrap="square">
            <a:spAutoFit/>
          </a:bodyPr>
          <a:lstStyle/>
          <a:p>
            <a:r>
              <a:rPr lang="as-IN" sz="2400" b="1" u="sng" dirty="0"/>
              <a:t>আধুনিক বাংলা বানানের</a:t>
            </a:r>
            <a:r>
              <a:rPr lang="bn-BD" sz="2400" b="1" u="sng" dirty="0"/>
              <a:t> কতিপয়</a:t>
            </a:r>
            <a:r>
              <a:rPr lang="as-IN" sz="2400" b="1" u="sng" dirty="0"/>
              <a:t> নিয়ম</a:t>
            </a:r>
            <a:r>
              <a:rPr lang="bn-BD" sz="2400" b="1" u="sng" dirty="0"/>
              <a:t>:</a:t>
            </a:r>
            <a:r>
              <a:rPr lang="as-IN" sz="2400" b="1" u="sng" dirty="0"/>
              <a:t> </a:t>
            </a:r>
          </a:p>
          <a:p>
            <a:r>
              <a:rPr lang="as-IN" sz="2400" dirty="0"/>
              <a:t> </a:t>
            </a:r>
            <a:r>
              <a:rPr lang="as-IN" sz="2000" b="1" dirty="0"/>
              <a:t>বাংলা একাডেমি প্রণীত বাংলা বানানের </a:t>
            </a:r>
            <a:r>
              <a:rPr lang="bn-BD" sz="2000" b="1" dirty="0"/>
              <a:t>কতিপয়</a:t>
            </a:r>
            <a:r>
              <a:rPr lang="as-IN" sz="2000" b="1" dirty="0"/>
              <a:t> নিয়ম নিম্নরূপ :</a:t>
            </a:r>
            <a:endParaRPr lang="as-IN" sz="2400" b="1" dirty="0"/>
          </a:p>
          <a:p>
            <a:r>
              <a:rPr lang="as-IN" sz="2200" b="1" dirty="0">
                <a:solidFill>
                  <a:schemeClr val="accent2">
                    <a:lumMod val="75000"/>
                  </a:schemeClr>
                </a:solidFill>
                <a:latin typeface="NikoshBAN" panose="02000000000000000000" pitchFamily="2" charset="0"/>
                <a:cs typeface="NikoshBAN" panose="02000000000000000000" pitchFamily="2" charset="0"/>
              </a:rPr>
              <a:t>ক</a:t>
            </a:r>
            <a:r>
              <a:rPr lang="bn-BD" sz="2200" b="1" dirty="0">
                <a:solidFill>
                  <a:schemeClr val="accent2">
                    <a:lumMod val="75000"/>
                  </a:schemeClr>
                </a:solidFill>
                <a:latin typeface="NikoshBAN" panose="02000000000000000000" pitchFamily="2" charset="0"/>
                <a:cs typeface="NikoshBAN" panose="02000000000000000000" pitchFamily="2" charset="0"/>
              </a:rPr>
              <a:t>)</a:t>
            </a:r>
            <a:r>
              <a:rPr lang="as-IN" sz="2200" b="1" dirty="0">
                <a:solidFill>
                  <a:schemeClr val="accent2">
                    <a:lumMod val="75000"/>
                  </a:schemeClr>
                </a:solidFill>
                <a:latin typeface="NikoshBAN" panose="02000000000000000000" pitchFamily="2" charset="0"/>
                <a:cs typeface="NikoshBAN" panose="02000000000000000000" pitchFamily="2" charset="0"/>
              </a:rPr>
              <a:t> যেসব তৎসম শব্দে ই ঈ বা উ ঊ উভয় শুদ্ধ সেইসব শব্দে কেবল ই বা উ এবং তার-কার চিহ্ন ই-কার উ-কার ব্যবহৃত হবে। যেমন : কিংবদন্তি, খঞ্জনি, চিৎকার, ধমনি, পঞ্জি, ধূলি, পদবি, ভঙ্গি, মঞ্জরি, মসি, লহরি, সরণি, সূচিপত্র, উর্ণা, উষা।</a:t>
            </a:r>
            <a:endParaRPr lang="bn-BD" sz="2200" b="1" dirty="0">
              <a:solidFill>
                <a:schemeClr val="accent2">
                  <a:lumMod val="75000"/>
                </a:schemeClr>
              </a:solidFill>
              <a:latin typeface="NikoshBAN" panose="02000000000000000000" pitchFamily="2" charset="0"/>
              <a:cs typeface="NikoshBAN" panose="02000000000000000000" pitchFamily="2" charset="0"/>
            </a:endParaRPr>
          </a:p>
          <a:p>
            <a:r>
              <a:rPr lang="bn-BD" sz="2200" b="1" dirty="0">
                <a:solidFill>
                  <a:schemeClr val="tx2">
                    <a:lumMod val="75000"/>
                  </a:schemeClr>
                </a:solidFill>
                <a:latin typeface="NikoshBAN" panose="02000000000000000000" pitchFamily="2" charset="0"/>
                <a:cs typeface="NikoshBAN" panose="02000000000000000000" pitchFamily="2" charset="0"/>
              </a:rPr>
              <a:t>খ)</a:t>
            </a:r>
            <a:r>
              <a:rPr lang="as-IN" sz="2200" b="1" dirty="0">
                <a:solidFill>
                  <a:schemeClr val="tx2">
                    <a:lumMod val="75000"/>
                  </a:schemeClr>
                </a:solidFill>
                <a:latin typeface="NikoshBAN" panose="02000000000000000000" pitchFamily="2" charset="0"/>
                <a:cs typeface="NikoshBAN" panose="02000000000000000000" pitchFamily="2" charset="0"/>
              </a:rPr>
              <a:t> রেফ-এর পর ব্যঞ্জনবর্ণের দ্বিত্ব হবে না। যেমন : অর্চনা, অর্জন, অর্থ, অর্ধ, কর্দম, কর্তন, কর্ম, কার্য, গর্জন, মূর্ছা, কার্তিক, বার্ধক্য, বার্তা, সূর্য।</a:t>
            </a:r>
          </a:p>
          <a:p>
            <a:r>
              <a:rPr lang="as-IN" sz="2200" b="1" dirty="0">
                <a:solidFill>
                  <a:srgbClr val="C00000"/>
                </a:solidFill>
                <a:latin typeface="NikoshBAN" panose="02000000000000000000" pitchFamily="2" charset="0"/>
                <a:cs typeface="NikoshBAN" panose="02000000000000000000" pitchFamily="2" charset="0"/>
              </a:rPr>
              <a:t>গ. সন্ধির ক্ষেত্রে ক খ গ ঘ পরে থাকলে পূর্ব পদের অন্তস্থিত ম স্থানে </a:t>
            </a:r>
            <a:r>
              <a:rPr lang="bn-BD" sz="2200" b="1" dirty="0">
                <a:solidFill>
                  <a:srgbClr val="C00000"/>
                </a:solidFill>
                <a:latin typeface="NikoshBAN" panose="02000000000000000000" pitchFamily="2" charset="0"/>
                <a:cs typeface="NikoshBAN" panose="02000000000000000000" pitchFamily="2" charset="0"/>
              </a:rPr>
              <a:t>(ং)</a:t>
            </a:r>
            <a:r>
              <a:rPr lang="as-IN" sz="2200" b="1" dirty="0">
                <a:solidFill>
                  <a:srgbClr val="C00000"/>
                </a:solidFill>
                <a:latin typeface="NikoshBAN" panose="02000000000000000000" pitchFamily="2" charset="0"/>
                <a:cs typeface="NikoshBAN" panose="02000000000000000000" pitchFamily="2" charset="0"/>
              </a:rPr>
              <a:t> হবে। যেমন—অহম্ + কার = অহংকার, সম্ + গীত = সংগীত ইত্যাদি।</a:t>
            </a:r>
          </a:p>
          <a:p>
            <a:r>
              <a:rPr lang="as-IN" sz="2200" b="1" dirty="0">
                <a:solidFill>
                  <a:srgbClr val="002060"/>
                </a:solidFill>
                <a:latin typeface="NikoshBAN" panose="02000000000000000000" pitchFamily="2" charset="0"/>
                <a:cs typeface="NikoshBAN" panose="02000000000000000000" pitchFamily="2" charset="0"/>
              </a:rPr>
              <a:t>ঘ. শব্দের শেষে বিগর্স (ঃ) থাকবে না। যেমন—কার্যত, প্রথমত, প্রধানত, প্রায়শ, মূলত ইত্যাদি।</a:t>
            </a:r>
          </a:p>
          <a:p>
            <a:r>
              <a:rPr lang="as-IN" sz="2200" b="1" dirty="0">
                <a:solidFill>
                  <a:schemeClr val="accent2">
                    <a:lumMod val="75000"/>
                  </a:schemeClr>
                </a:solidFill>
                <a:latin typeface="NikoshBAN" panose="02000000000000000000" pitchFamily="2" charset="0"/>
                <a:cs typeface="NikoshBAN" panose="02000000000000000000" pitchFamily="2" charset="0"/>
              </a:rPr>
              <a:t>ঙ. সব অতৎসম অর্থাৎ তদ্ভব, দেশি, বিদেশি, মিশ্র শব্দে কেবল ই, ঊ এবং এদের কারচিহ্ন  </a:t>
            </a:r>
            <a:r>
              <a:rPr lang="bn-BD" sz="2200" b="1" dirty="0">
                <a:solidFill>
                  <a:schemeClr val="accent2">
                    <a:lumMod val="75000"/>
                  </a:schemeClr>
                </a:solidFill>
                <a:latin typeface="NikoshBAN" panose="02000000000000000000" pitchFamily="2" charset="0"/>
                <a:cs typeface="NikoshBAN" panose="02000000000000000000" pitchFamily="2" charset="0"/>
              </a:rPr>
              <a:t>ি </a:t>
            </a:r>
            <a:r>
              <a:rPr lang="as-IN" sz="2200" b="1" dirty="0">
                <a:solidFill>
                  <a:schemeClr val="accent2">
                    <a:lumMod val="75000"/>
                  </a:schemeClr>
                </a:solidFill>
                <a:latin typeface="NikoshBAN" panose="02000000000000000000" pitchFamily="2" charset="0"/>
                <a:cs typeface="NikoshBAN" panose="02000000000000000000" pitchFamily="2" charset="0"/>
              </a:rPr>
              <a:t>বা  ু ব্যবহার হবে। যেমন—আরবি, আসামি, ইংরেজি, বাঙালি, সরকারি, চুন ইত্যাদি।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3436A-D3B0-43C2-9BD8-9A1D7F962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4190999" cy="4190999"/>
          </a:xfrm>
          <a:prstGeom prst="rect">
            <a:avLst/>
          </a:prstGeom>
        </p:spPr>
      </p:pic>
      <p:pic>
        <p:nvPicPr>
          <p:cNvPr id="3" name="Picture 2">
            <a:extLst>
              <a:ext uri="{FF2B5EF4-FFF2-40B4-BE49-F238E27FC236}">
                <a16:creationId xmlns:a16="http://schemas.microsoft.com/office/drawing/2014/main" id="{E729E21B-58D2-4B1C-A5F1-7E6833466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899" y="1705873"/>
            <a:ext cx="1828800" cy="16174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85B00F43-5028-450B-B10D-F83783F013FE}"/>
              </a:ext>
            </a:extLst>
          </p:cNvPr>
          <p:cNvSpPr txBox="1"/>
          <p:nvPr/>
        </p:nvSpPr>
        <p:spPr>
          <a:xfrm>
            <a:off x="381000" y="4132116"/>
            <a:ext cx="8382000" cy="400110"/>
          </a:xfrm>
          <a:prstGeom prst="rect">
            <a:avLst/>
          </a:prstGeom>
          <a:noFill/>
        </p:spPr>
        <p:txBody>
          <a:bodyPr wrap="square" rtlCol="0">
            <a:spAutoFit/>
          </a:bodyPr>
          <a:lstStyle/>
          <a:p>
            <a:r>
              <a:rPr lang="bn-BD" sz="2000" b="1" dirty="0">
                <a:solidFill>
                  <a:srgbClr val="FF0000"/>
                </a:solidFill>
                <a:cs typeface="+mj-cs"/>
              </a:rPr>
              <a:t>বাংলা একাডেমি প্রণীত আধুনিক বাংলা বানানের যেকোন পাঁচটি নিয়ম লিখ। </a:t>
            </a:r>
            <a:endParaRPr lang="en-US" sz="2000" b="1" dirty="0">
              <a:solidFill>
                <a:srgbClr val="FF0000"/>
              </a:solidFill>
              <a:cs typeface="+mj-cs"/>
            </a:endParaRPr>
          </a:p>
        </p:txBody>
      </p:sp>
    </p:spTree>
    <p:extLst>
      <p:ext uri="{BB962C8B-B14F-4D97-AF65-F5344CB8AC3E}">
        <p14:creationId xmlns:p14="http://schemas.microsoft.com/office/powerpoint/2010/main" val="15399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pic>
        <p:nvPicPr>
          <p:cNvPr id="3" name="Picture 2" descr="Image result for corner design"/>
          <p:cNvPicPr>
            <a:picLocks noChangeAspect="1" noChangeArrowheads="1"/>
          </p:cNvPicPr>
          <p:nvPr/>
        </p:nvPicPr>
        <p:blipFill>
          <a:blip r:embed="rId2" cstate="print"/>
          <a:srcRect l="6178" t="9266" b="8880"/>
          <a:stretch>
            <a:fillRect/>
          </a:stretch>
        </p:blipFill>
        <p:spPr bwMode="auto">
          <a:xfrm rot="10800000">
            <a:off x="8153400" y="0"/>
            <a:ext cx="990600" cy="804039"/>
          </a:xfrm>
          <a:prstGeom prst="rect">
            <a:avLst/>
          </a:prstGeom>
          <a:noFill/>
        </p:spPr>
      </p:pic>
      <p:pic>
        <p:nvPicPr>
          <p:cNvPr id="25606" name="Picture 6" descr="Image result for ধন্যবাদ gif"/>
          <p:cNvPicPr>
            <a:picLocks noChangeAspect="1" noChangeArrowheads="1" noCrop="1"/>
          </p:cNvPicPr>
          <p:nvPr/>
        </p:nvPicPr>
        <p:blipFill>
          <a:blip r:embed="rId3" cstate="print"/>
          <a:srcRect/>
          <a:stretch>
            <a:fillRect/>
          </a:stretch>
        </p:blipFill>
        <p:spPr bwMode="auto">
          <a:xfrm>
            <a:off x="419100" y="228600"/>
            <a:ext cx="8480852" cy="4572000"/>
          </a:xfrm>
          <a:prstGeom prst="rect">
            <a:avLst/>
          </a:prstGeom>
          <a:noFill/>
        </p:spPr>
      </p:pic>
      <p:sp>
        <p:nvSpPr>
          <p:cNvPr id="11" name="TextBox 10"/>
          <p:cNvSpPr txBox="1"/>
          <p:nvPr/>
        </p:nvSpPr>
        <p:spPr>
          <a:xfrm>
            <a:off x="2667000" y="1752600"/>
            <a:ext cx="4419600" cy="830997"/>
          </a:xfrm>
          <a:prstGeom prst="rect">
            <a:avLst/>
          </a:prstGeom>
          <a:solidFill>
            <a:schemeClr val="accent2">
              <a:lumMod val="60000"/>
              <a:lumOff val="40000"/>
            </a:schemeClr>
          </a:solidFill>
          <a:ln>
            <a:solidFill>
              <a:schemeClr val="tx1"/>
            </a:solidFill>
          </a:ln>
        </p:spPr>
        <p:txBody>
          <a:bodyPr wrap="square" rtlCol="0">
            <a:spAutoFit/>
          </a:bodyPr>
          <a:lstStyle/>
          <a:p>
            <a:r>
              <a:rPr lang="bn-BD" sz="4800" b="1" dirty="0">
                <a:ln w="18000">
                  <a:solidFill>
                    <a:schemeClr val="tx1"/>
                  </a:solidFill>
                  <a:prstDash val="solid"/>
                  <a:miter lim="800000"/>
                </a:ln>
                <a:solidFill>
                  <a:srgbClr val="FF0000"/>
                </a:solidFill>
                <a:effectLst>
                  <a:outerShdw blurRad="25500" dist="23000" dir="7020000" algn="tl">
                    <a:srgbClr val="000000">
                      <a:alpha val="50000"/>
                    </a:srgbClr>
                  </a:outerShdw>
                </a:effectLst>
              </a:rPr>
              <a:t>সবাইকে ধন্যবাদ</a:t>
            </a:r>
            <a:endParaRPr lang="en-US" sz="48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7"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2" name="Rectangle 1"/>
          <p:cNvSpPr/>
          <p:nvPr/>
        </p:nvSpPr>
        <p:spPr>
          <a:xfrm>
            <a:off x="433193" y="552510"/>
            <a:ext cx="8153400" cy="4124206"/>
          </a:xfrm>
          <a:prstGeom prst="rect">
            <a:avLst/>
          </a:prstGeom>
          <a:solidFill>
            <a:schemeClr val="accent5">
              <a:lumMod val="20000"/>
              <a:lumOff val="80000"/>
            </a:schemeClr>
          </a:solidFill>
          <a:ln>
            <a:solidFill>
              <a:schemeClr val="tx1"/>
            </a:solidFill>
          </a:ln>
        </p:spPr>
        <p:txBody>
          <a:bodyPr wrap="square">
            <a:spAutoFit/>
          </a:bodyPr>
          <a:lstStyle/>
          <a:p>
            <a:r>
              <a:rPr lang="bn-BD" sz="2400" b="1" dirty="0">
                <a:solidFill>
                  <a:srgbClr val="C00000"/>
                </a:solidFill>
                <a:latin typeface="NikoshBAN" pitchFamily="2" charset="0"/>
                <a:cs typeface="NikoshBAN" pitchFamily="2" charset="0"/>
              </a:rPr>
              <a:t>             </a:t>
            </a:r>
            <a:r>
              <a:rPr lang="bn-BD" sz="2800" b="1" dirty="0">
                <a:solidFill>
                  <a:srgbClr val="C00000"/>
                </a:solidFill>
                <a:latin typeface="NikoshBAN" pitchFamily="2" charset="0"/>
                <a:cs typeface="NikoshBAN" pitchFamily="2" charset="0"/>
              </a:rPr>
              <a:t>শ্বশুর </a:t>
            </a:r>
            <a:r>
              <a:rPr lang="bn-BD" sz="2400" b="1" dirty="0">
                <a:solidFill>
                  <a:srgbClr val="C00000"/>
                </a:solidFill>
                <a:latin typeface="NikoshBAN" pitchFamily="2" charset="0"/>
                <a:cs typeface="NikoshBAN" pitchFamily="2" charset="0"/>
              </a:rPr>
              <a:t>                                                     </a:t>
            </a:r>
            <a:r>
              <a:rPr lang="bn-BD" sz="2800" b="1" dirty="0">
                <a:solidFill>
                  <a:srgbClr val="C00000"/>
                </a:solidFill>
                <a:latin typeface="NikoshBAN" pitchFamily="2" charset="0"/>
                <a:cs typeface="NikoshBAN" pitchFamily="2" charset="0"/>
              </a:rPr>
              <a:t>শাশুড়ি</a:t>
            </a:r>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bn-BD" sz="2400" b="1" dirty="0">
              <a:solidFill>
                <a:srgbClr val="C00000"/>
              </a:solidFill>
              <a:latin typeface="NikoshBAN" pitchFamily="2" charset="0"/>
              <a:cs typeface="NikoshBAN" pitchFamily="2" charset="0"/>
            </a:endParaRPr>
          </a:p>
          <a:p>
            <a:endParaRPr lang="as-IN" b="1" dirty="0">
              <a:solidFill>
                <a:schemeClr val="tx2">
                  <a:lumMod val="75000"/>
                </a:schemeClr>
              </a:solidFill>
            </a:endParaRPr>
          </a:p>
        </p:txBody>
      </p:sp>
      <p:sp>
        <p:nvSpPr>
          <p:cNvPr id="3" name="TextBox 2"/>
          <p:cNvSpPr txBox="1"/>
          <p:nvPr/>
        </p:nvSpPr>
        <p:spPr>
          <a:xfrm>
            <a:off x="2667000" y="77115"/>
            <a:ext cx="3276600" cy="400110"/>
          </a:xfrm>
          <a:prstGeom prst="rect">
            <a:avLst/>
          </a:prstGeom>
          <a:solidFill>
            <a:schemeClr val="accent6">
              <a:lumMod val="40000"/>
              <a:lumOff val="60000"/>
            </a:schemeClr>
          </a:solidFill>
          <a:ln>
            <a:solidFill>
              <a:schemeClr val="tx1"/>
            </a:solidFill>
          </a:ln>
        </p:spPr>
        <p:txBody>
          <a:bodyPr wrap="square" rtlCol="0">
            <a:spAutoFit/>
          </a:bodyPr>
          <a:lstStyle/>
          <a:p>
            <a:r>
              <a:rPr lang="bn-BD" sz="2000" b="1" dirty="0"/>
              <a:t>মনে রাখার নিজস্ব কৌশল:</a:t>
            </a:r>
            <a:endParaRPr lang="en-US" sz="2000" b="1" dirty="0"/>
          </a:p>
        </p:txBody>
      </p:sp>
      <p:pic>
        <p:nvPicPr>
          <p:cNvPr id="9" name="Picture 8">
            <a:extLst>
              <a:ext uri="{FF2B5EF4-FFF2-40B4-BE49-F238E27FC236}">
                <a16:creationId xmlns:a16="http://schemas.microsoft.com/office/drawing/2014/main" id="{916719A8-CEDD-4274-BEBB-D6D974D9F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776" y="1074805"/>
            <a:ext cx="3533931" cy="1965749"/>
          </a:xfrm>
          <a:prstGeom prst="rect">
            <a:avLst/>
          </a:prstGeom>
        </p:spPr>
      </p:pic>
      <p:pic>
        <p:nvPicPr>
          <p:cNvPr id="11" name="Picture 10">
            <a:extLst>
              <a:ext uri="{FF2B5EF4-FFF2-40B4-BE49-F238E27FC236}">
                <a16:creationId xmlns:a16="http://schemas.microsoft.com/office/drawing/2014/main" id="{B5EF72C3-822B-47B5-80B6-8EE18E98B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293" y="1001793"/>
            <a:ext cx="1981200" cy="2607906"/>
          </a:xfrm>
          <a:prstGeom prst="rect">
            <a:avLst/>
          </a:prstGeom>
        </p:spPr>
      </p:pic>
      <p:sp>
        <p:nvSpPr>
          <p:cNvPr id="12" name="TextBox 11">
            <a:hlinkClick r:id="rId5" action="ppaction://hlinksldjump"/>
            <a:extLst>
              <a:ext uri="{FF2B5EF4-FFF2-40B4-BE49-F238E27FC236}">
                <a16:creationId xmlns:a16="http://schemas.microsoft.com/office/drawing/2014/main" id="{660AAF94-9763-4E4E-B4EC-82BE3B1C4309}"/>
              </a:ext>
            </a:extLst>
          </p:cNvPr>
          <p:cNvSpPr txBox="1"/>
          <p:nvPr/>
        </p:nvSpPr>
        <p:spPr>
          <a:xfrm>
            <a:off x="7062593" y="4211229"/>
            <a:ext cx="1524000" cy="400110"/>
          </a:xfrm>
          <a:prstGeom prst="rect">
            <a:avLst/>
          </a:prstGeom>
          <a:solidFill>
            <a:srgbClr val="FFC000"/>
          </a:solidFill>
        </p:spPr>
        <p:txBody>
          <a:bodyPr wrap="square" rtlCol="0">
            <a:spAutoFit/>
          </a:bodyPr>
          <a:lstStyle/>
          <a:p>
            <a:r>
              <a:rPr lang="bn-BD" sz="2000" b="1" dirty="0"/>
              <a:t>প্রত্যাবর্তন</a:t>
            </a:r>
            <a:endParaRPr lang="en-US" sz="2000" b="1" dirty="0"/>
          </a:p>
        </p:txBody>
      </p:sp>
      <p:pic>
        <p:nvPicPr>
          <p:cNvPr id="14" name="Picture 13">
            <a:extLst>
              <a:ext uri="{FF2B5EF4-FFF2-40B4-BE49-F238E27FC236}">
                <a16:creationId xmlns:a16="http://schemas.microsoft.com/office/drawing/2014/main" id="{E2609AF1-B152-47DE-AAB9-21E16CB47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6100" y="2421367"/>
            <a:ext cx="2768743" cy="1779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orner design"/>
          <p:cNvPicPr>
            <a:picLocks noChangeAspect="1" noChangeArrowheads="1"/>
          </p:cNvPicPr>
          <p:nvPr/>
        </p:nvPicPr>
        <p:blipFill>
          <a:blip r:embed="rId2" cstate="print"/>
          <a:srcRect l="6178" t="9266" b="8880"/>
          <a:stretch>
            <a:fillRect/>
          </a:stretch>
        </p:blipFill>
        <p:spPr bwMode="auto">
          <a:xfrm rot="10800000">
            <a:off x="7620000" y="0"/>
            <a:ext cx="1524000" cy="1236983"/>
          </a:xfrm>
          <a:prstGeom prst="rect">
            <a:avLst/>
          </a:prstGeom>
          <a:noFill/>
        </p:spPr>
      </p:pic>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a:off x="0" y="3792217"/>
            <a:ext cx="1524000" cy="1236983"/>
          </a:xfrm>
          <a:prstGeom prst="rect">
            <a:avLst/>
          </a:prstGeom>
          <a:noFill/>
        </p:spPr>
      </p:pic>
      <p:pic>
        <p:nvPicPr>
          <p:cNvPr id="5" name="Content Placeholder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52400"/>
            <a:ext cx="2147454" cy="2209800"/>
          </a:xfrm>
          <a:prstGeom prst="ellipse">
            <a:avLst/>
          </a:prstGeom>
          <a:ln w="1905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ontent Placeholder 2"/>
          <p:cNvSpPr txBox="1">
            <a:spLocks/>
          </p:cNvSpPr>
          <p:nvPr/>
        </p:nvSpPr>
        <p:spPr>
          <a:xfrm>
            <a:off x="1371600" y="2895600"/>
            <a:ext cx="2209800" cy="365805"/>
          </a:xfrm>
          <a:prstGeom prst="rect">
            <a:avLst/>
          </a:prstGeom>
          <a:ln>
            <a:solidFill>
              <a:schemeClr val="bg1"/>
            </a:solidFill>
          </a:ln>
        </p:spPr>
        <p:txBody>
          <a:bodyPr vert="horz" lIns="75072" tIns="37536" rIns="75072" bIns="37536"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sz="3300"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সহ</a:t>
            </a:r>
            <a:r>
              <a:rPr lang="bn-IN" sz="3300"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যোগী</a:t>
            </a:r>
            <a:r>
              <a:rPr lang="bn-BD" sz="3300"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rPr>
              <a:t> অধ্যাপক</a:t>
            </a:r>
            <a:endParaRPr lang="en-US" sz="3300" b="1" dirty="0">
              <a:ln w="12700">
                <a:solidFill>
                  <a:schemeClr val="tx1"/>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Content Placeholder 2"/>
          <p:cNvSpPr txBox="1">
            <a:spLocks/>
          </p:cNvSpPr>
          <p:nvPr/>
        </p:nvSpPr>
        <p:spPr>
          <a:xfrm>
            <a:off x="381000" y="3276600"/>
            <a:ext cx="4620491" cy="505327"/>
          </a:xfrm>
          <a:prstGeom prst="rect">
            <a:avLst/>
          </a:prstGeom>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bn-BD" b="1" dirty="0">
                <a:ln w="24500" cmpd="dbl">
                  <a:solidFill>
                    <a:schemeClr val="tx1"/>
                  </a:solidFill>
                  <a:prstDash val="solid"/>
                  <a:miter lim="800000"/>
                </a:ln>
                <a:solidFill>
                  <a:srgbClr val="FF0000"/>
                </a:solidFill>
                <a:latin typeface="NikoshBAN" pitchFamily="2" charset="0"/>
                <a:cs typeface="NikoshBAN" pitchFamily="2" charset="0"/>
              </a:rPr>
              <a:t>কুমিল্লা ভিক্টোরিয়া সরকারি কলেজ</a:t>
            </a:r>
            <a:endParaRPr lang="en-US" b="1" dirty="0">
              <a:ln w="24500" cmpd="dbl">
                <a:solidFill>
                  <a:schemeClr val="tx1"/>
                </a:solidFill>
                <a:prstDash val="solid"/>
                <a:miter lim="800000"/>
              </a:ln>
              <a:solidFill>
                <a:srgbClr val="FF0000"/>
              </a:solidFill>
              <a:latin typeface="NikoshBAN" pitchFamily="2" charset="0"/>
              <a:cs typeface="NikoshBAN" pitchFamily="2" charset="0"/>
            </a:endParaRPr>
          </a:p>
        </p:txBody>
      </p:sp>
      <p:sp>
        <p:nvSpPr>
          <p:cNvPr id="8" name="Content Placeholder 2"/>
          <p:cNvSpPr txBox="1">
            <a:spLocks/>
          </p:cNvSpPr>
          <p:nvPr/>
        </p:nvSpPr>
        <p:spPr>
          <a:xfrm>
            <a:off x="914400" y="3886199"/>
            <a:ext cx="3886200" cy="766069"/>
          </a:xfrm>
          <a:prstGeom prst="rect">
            <a:avLst/>
          </a:prstGeom>
          <a:ln>
            <a:noFill/>
          </a:ln>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n w="24500" cmpd="dbl">
                  <a:noFill/>
                  <a:prstDash val="solid"/>
                  <a:miter lim="800000"/>
                </a:ln>
                <a:solidFill>
                  <a:schemeClr val="tx2">
                    <a:lumMod val="75000"/>
                  </a:schemeClr>
                </a:solidFill>
                <a:latin typeface="Times New Roman" pitchFamily="18" charset="0"/>
                <a:cs typeface="Times New Roman" pitchFamily="18" charset="0"/>
              </a:rPr>
              <a:t>e-mail- jntarafder@gmail.com</a:t>
            </a:r>
          </a:p>
          <a:p>
            <a:pPr marL="0" indent="0">
              <a:buNone/>
            </a:pPr>
            <a:r>
              <a:rPr lang="en-US" sz="1800" b="1" dirty="0">
                <a:ln w="24500" cmpd="dbl">
                  <a:noFill/>
                  <a:prstDash val="solid"/>
                  <a:miter lim="800000"/>
                </a:ln>
                <a:solidFill>
                  <a:schemeClr val="tx2">
                    <a:lumMod val="75000"/>
                  </a:schemeClr>
                </a:solidFill>
                <a:latin typeface="Times New Roman" pitchFamily="18" charset="0"/>
                <a:cs typeface="Times New Roman" pitchFamily="18" charset="0"/>
              </a:rPr>
              <a:t>Mob: 01913-080842</a:t>
            </a:r>
          </a:p>
        </p:txBody>
      </p:sp>
      <p:sp>
        <p:nvSpPr>
          <p:cNvPr id="9" name="TextBox 8"/>
          <p:cNvSpPr txBox="1"/>
          <p:nvPr/>
        </p:nvSpPr>
        <p:spPr>
          <a:xfrm>
            <a:off x="1066800" y="2362200"/>
            <a:ext cx="2971800" cy="537470"/>
          </a:xfrm>
          <a:prstGeom prst="rect">
            <a:avLst/>
          </a:prstGeom>
          <a:noFill/>
        </p:spPr>
        <p:txBody>
          <a:bodyPr wrap="square" lIns="75072" tIns="37536" rIns="75072" bIns="37536" rtlCol="0">
            <a:spAutoFit/>
          </a:bodyPr>
          <a:lstStyle/>
          <a:p>
            <a:r>
              <a:rPr lang="bn-BD" sz="3000" b="1" dirty="0">
                <a:ln w="19050">
                  <a:solidFill>
                    <a:schemeClr val="tx1"/>
                  </a:solidFill>
                  <a:prstDash val="solid"/>
                </a:ln>
                <a:solidFill>
                  <a:schemeClr val="accent2"/>
                </a:solidFill>
                <a:effectLst>
                  <a:outerShdw blurRad="50000" dist="50800" dir="7500000" algn="tl">
                    <a:srgbClr val="000000">
                      <a:shade val="5000"/>
                      <a:alpha val="35000"/>
                    </a:srgbClr>
                  </a:outerShdw>
                </a:effectLst>
                <a:latin typeface="NikoshBAN" pitchFamily="2" charset="0"/>
                <a:cs typeface="NikoshBAN" pitchFamily="2" charset="0"/>
              </a:rPr>
              <a:t>জীতেন্দ্রনাথ তরফদার</a:t>
            </a:r>
            <a:endParaRPr lang="en-US" sz="3000" b="1" dirty="0">
              <a:ln w="19050">
                <a:solidFill>
                  <a:schemeClr val="tx1"/>
                </a:solidFill>
                <a:prstDash val="solid"/>
              </a:ln>
              <a:solidFill>
                <a:schemeClr val="accent2"/>
              </a:solidFill>
              <a:effectLst>
                <a:outerShdw blurRad="50000" dist="50800" dir="7500000" algn="tl">
                  <a:srgbClr val="000000">
                    <a:shade val="5000"/>
                    <a:alpha val="35000"/>
                  </a:srgbClr>
                </a:outerShdw>
              </a:effectLst>
              <a:latin typeface="NikoshBAN" pitchFamily="2" charset="0"/>
              <a:cs typeface="NikoshBAN" pitchFamily="2" charset="0"/>
            </a:endParaRPr>
          </a:p>
        </p:txBody>
      </p:sp>
      <p:sp>
        <p:nvSpPr>
          <p:cNvPr id="10" name="Content Placeholder 2"/>
          <p:cNvSpPr txBox="1">
            <a:spLocks/>
          </p:cNvSpPr>
          <p:nvPr/>
        </p:nvSpPr>
        <p:spPr>
          <a:xfrm>
            <a:off x="5356828" y="1757289"/>
            <a:ext cx="2438400" cy="670643"/>
          </a:xfrm>
          <a:prstGeom prst="rect">
            <a:avLst/>
          </a:prstGeom>
          <a:solidFill>
            <a:schemeClr val="tx1"/>
          </a:solidFill>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বাংলা</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 </a:t>
            </a: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ব্যাকরণ</a:t>
            </a:r>
            <a:r>
              <a:rPr lang="en-US" sz="3600" b="1" dirty="0">
                <a:ln w="12700">
                  <a:solidFill>
                    <a:schemeClr val="tx2">
                      <a:lumMod val="75000"/>
                    </a:schemeClr>
                  </a:solidFill>
                  <a:prstDash val="solid"/>
                </a:ln>
                <a:solidFill>
                  <a:schemeClr val="tx2">
                    <a:lumMod val="10000"/>
                  </a:schemeClr>
                </a:solidFill>
                <a:effectLst>
                  <a:outerShdw dist="38100" dir="2640000" algn="bl" rotWithShape="0">
                    <a:schemeClr val="tx2">
                      <a:lumMod val="75000"/>
                    </a:schemeClr>
                  </a:outerShdw>
                </a:effectLst>
                <a:latin typeface="NikoshBAN" pitchFamily="2" charset="0"/>
                <a:cs typeface="NikoshBAN" pitchFamily="2" charset="0"/>
              </a:rPr>
              <a:t> </a:t>
            </a:r>
          </a:p>
        </p:txBody>
      </p:sp>
      <p:sp>
        <p:nvSpPr>
          <p:cNvPr id="11" name="Title 1"/>
          <p:cNvSpPr txBox="1">
            <a:spLocks/>
          </p:cNvSpPr>
          <p:nvPr/>
        </p:nvSpPr>
        <p:spPr>
          <a:xfrm>
            <a:off x="5791200" y="935846"/>
            <a:ext cx="1569657" cy="642908"/>
          </a:xfrm>
          <a:prstGeom prst="rect">
            <a:avLst/>
          </a:prstGeom>
          <a:solidFill>
            <a:schemeClr val="accent3">
              <a:lumMod val="40000"/>
              <a:lumOff val="60000"/>
            </a:schemeClr>
          </a:solidFill>
          <a:ln>
            <a:solidFill>
              <a:schemeClr val="tx1"/>
            </a:solidFill>
          </a:ln>
          <a:effectLst>
            <a:outerShdw blurRad="50800" dist="50800" dir="5400000" sx="104000" sy="104000" algn="ctr" rotWithShape="0">
              <a:srgbClr val="000000">
                <a:alpha val="56000"/>
              </a:srgbClr>
            </a:outerShdw>
            <a:reflection stA="79000" endPos="74000" dir="5400000" sy="-100000" algn="bl" rotWithShape="0"/>
          </a:effectLst>
          <a:scene3d>
            <a:camera prst="orthographicFront">
              <a:rot lat="597692" lon="304611" rev="52823"/>
            </a:camera>
            <a:lightRig rig="threePt" dir="t"/>
          </a:scene3d>
          <a:sp3d>
            <a:bevelT w="152400" h="158750" prst="convex"/>
          </a:sp3d>
        </p:spPr>
        <p:txBody>
          <a:bodyPr vert="horz" lIns="75072" tIns="37536" rIns="75072" bIns="37536" rtlCol="0" anchor="ctr">
            <a:normAutofit/>
            <a:scene3d>
              <a:camera prst="orthographicFront"/>
              <a:lightRig rig="soft" dir="tl">
                <a:rot lat="0" lon="0" rev="0"/>
              </a:lightRig>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pc="41" dirty="0" err="1">
                <a:ln w="11430"/>
                <a:effectLst>
                  <a:outerShdw blurRad="76200" dist="50800" dir="5400000" algn="tl" rotWithShape="0">
                    <a:srgbClr val="000000">
                      <a:alpha val="65000"/>
                    </a:srgbClr>
                  </a:outerShdw>
                </a:effectLst>
                <a:latin typeface="NikoshBAN" pitchFamily="2" charset="0"/>
                <a:cs typeface="NikoshBAN" pitchFamily="2" charset="0"/>
              </a:rPr>
              <a:t>বিষয়</a:t>
            </a:r>
            <a:r>
              <a:rPr lang="bn-IN" sz="3300" b="1" spc="41" dirty="0">
                <a:ln w="11430"/>
                <a:effectLst>
                  <a:outerShdw blurRad="76200" dist="50800" dir="5400000" algn="tl" rotWithShape="0">
                    <a:srgbClr val="000000">
                      <a:alpha val="65000"/>
                    </a:srgbClr>
                  </a:outerShdw>
                </a:effectLst>
                <a:latin typeface="NikoshBAN" pitchFamily="2" charset="0"/>
                <a:cs typeface="NikoshBAN" pitchFamily="2" charset="0"/>
              </a:rPr>
              <a:t>:</a:t>
            </a:r>
            <a:endParaRPr lang="en-US" sz="3300" b="1" spc="41"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2" name="Picture 4" descr="Image result for corner design"/>
          <p:cNvPicPr>
            <a:picLocks noChangeAspect="1" noChangeArrowheads="1"/>
          </p:cNvPicPr>
          <p:nvPr/>
        </p:nvPicPr>
        <p:blipFill>
          <a:blip r:embed="rId2" cstate="print"/>
          <a:srcRect l="6178" t="9266" b="8880"/>
          <a:stretch>
            <a:fillRect/>
          </a:stretch>
        </p:blipFill>
        <p:spPr bwMode="auto">
          <a:xfrm rot="16200000">
            <a:off x="7763508" y="3648708"/>
            <a:ext cx="1524000" cy="1236983"/>
          </a:xfrm>
          <a:prstGeom prst="rect">
            <a:avLst/>
          </a:prstGeom>
          <a:noFill/>
        </p:spPr>
      </p:pic>
      <p:pic>
        <p:nvPicPr>
          <p:cNvPr id="13" name="Picture 4" descr="Image result for corner design"/>
          <p:cNvPicPr>
            <a:picLocks noChangeAspect="1" noChangeArrowheads="1"/>
          </p:cNvPicPr>
          <p:nvPr/>
        </p:nvPicPr>
        <p:blipFill>
          <a:blip r:embed="rId2" cstate="print"/>
          <a:srcRect l="6178" t="9266" b="8880"/>
          <a:stretch>
            <a:fillRect/>
          </a:stretch>
        </p:blipFill>
        <p:spPr bwMode="auto">
          <a:xfrm rot="5400000">
            <a:off x="-143508" y="143509"/>
            <a:ext cx="1524000" cy="1236983"/>
          </a:xfrm>
          <a:prstGeom prst="rect">
            <a:avLst/>
          </a:prstGeom>
          <a:noFill/>
        </p:spPr>
      </p:pic>
      <p:sp>
        <p:nvSpPr>
          <p:cNvPr id="14" name="Content Placeholder 2">
            <a:extLst>
              <a:ext uri="{FF2B5EF4-FFF2-40B4-BE49-F238E27FC236}">
                <a16:creationId xmlns:a16="http://schemas.microsoft.com/office/drawing/2014/main" id="{A59F8981-31C9-4CCE-A359-A3E4219D806B}"/>
              </a:ext>
            </a:extLst>
          </p:cNvPr>
          <p:cNvSpPr txBox="1">
            <a:spLocks/>
          </p:cNvSpPr>
          <p:nvPr/>
        </p:nvSpPr>
        <p:spPr>
          <a:xfrm>
            <a:off x="4881762" y="2611341"/>
            <a:ext cx="3881237" cy="1300128"/>
          </a:xfrm>
          <a:prstGeom prst="rect">
            <a:avLst/>
          </a:prstGeom>
          <a:solidFill>
            <a:schemeClr val="tx1"/>
          </a:solidFill>
        </p:spPr>
        <p:txBody>
          <a:bodyPr vert="horz" lIns="75072" tIns="37536" rIns="75072" bIns="37536"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শ্রেণী</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 </a:t>
            </a: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উচ্চমাধ্যমিক</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a:t>
            </a:r>
          </a:p>
          <a:p>
            <a:pPr marL="0" indent="0" algn="ctr">
              <a:buNone/>
            </a:pP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ডিগ্রি</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 </a:t>
            </a: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পাস</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a:t>
            </a: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অনার্স</a:t>
            </a:r>
            <a:r>
              <a:rPr lang="en-US" sz="36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 ও </a:t>
            </a:r>
            <a:r>
              <a:rPr lang="en-US" sz="3600" b="1" dirty="0" err="1">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NikoshBAN" pitchFamily="2" charset="0"/>
                <a:cs typeface="NikoshBAN" pitchFamily="2" charset="0"/>
              </a:rPr>
              <a:t>মাস্টার্স</a:t>
            </a:r>
            <a:endParaRPr lang="en-US" sz="3600" b="1" dirty="0">
              <a:ln w="12700">
                <a:solidFill>
                  <a:schemeClr val="tx2">
                    <a:lumMod val="75000"/>
                  </a:schemeClr>
                </a:solidFill>
                <a:prstDash val="solid"/>
              </a:ln>
              <a:solidFill>
                <a:schemeClr val="tx2">
                  <a:lumMod val="10000"/>
                </a:schemeClr>
              </a:solidFill>
              <a:effectLst>
                <a:outerShdw dist="38100" dir="2640000" algn="bl" rotWithShape="0">
                  <a:schemeClr val="tx2">
                    <a:lumMod val="75000"/>
                  </a:schemeClr>
                </a:outerShdw>
              </a:effectLst>
              <a:latin typeface="NikoshBAN" pitchFamily="2" charset="0"/>
              <a:cs typeface="NikoshBAN" pitchFamily="2" charset="0"/>
            </a:endParaRPr>
          </a:p>
        </p:txBody>
      </p:sp>
      <p:pic>
        <p:nvPicPr>
          <p:cNvPr id="15" name="Picture 14">
            <a:extLst>
              <a:ext uri="{FF2B5EF4-FFF2-40B4-BE49-F238E27FC236}">
                <a16:creationId xmlns:a16="http://schemas.microsoft.com/office/drawing/2014/main" id="{C632BF7D-AEA2-424E-8BBA-9E1F937CF1FB}"/>
              </a:ext>
            </a:extLst>
          </p:cNvPr>
          <p:cNvPicPr>
            <a:picLocks noChangeAspect="1"/>
          </p:cNvPicPr>
          <p:nvPr/>
        </p:nvPicPr>
        <p:blipFill rotWithShape="1">
          <a:blip r:embed="rId4">
            <a:extLst>
              <a:ext uri="{28A0092B-C50C-407E-A947-70E740481C1C}">
                <a14:useLocalDpi xmlns:a14="http://schemas.microsoft.com/office/drawing/2010/main" val="0"/>
              </a:ext>
            </a:extLst>
          </a:blip>
          <a:srcRect r="42500"/>
          <a:stretch/>
        </p:blipFill>
        <p:spPr>
          <a:xfrm>
            <a:off x="4080081" y="162651"/>
            <a:ext cx="839306"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animEffect transition="in" filter="fade">
                                      <p:cBhvr>
                                        <p:cTn id="14" dur="3000"/>
                                        <p:tgtEl>
                                          <p:spTgt spid="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ppt_w</p:attrName>
                                        </p:attrNameLst>
                                      </p:cBhvr>
                                      <p:tavLst>
                                        <p:tav tm="0">
                                          <p:val>
                                            <p:fltVal val="0"/>
                                          </p:val>
                                        </p:tav>
                                        <p:tav tm="100000">
                                          <p:val>
                                            <p:strVal val="#ppt_w"/>
                                          </p:val>
                                        </p:tav>
                                      </p:tavLst>
                                    </p:anim>
                                    <p:anim calcmode="lin" valueType="num">
                                      <p:cBhvr>
                                        <p:cTn id="18" dur="3000" fill="hold"/>
                                        <p:tgtEl>
                                          <p:spTgt spid="6"/>
                                        </p:tgtEl>
                                        <p:attrNameLst>
                                          <p:attrName>ppt_h</p:attrName>
                                        </p:attrNameLst>
                                      </p:cBhvr>
                                      <p:tavLst>
                                        <p:tav tm="0">
                                          <p:val>
                                            <p:fltVal val="0"/>
                                          </p:val>
                                        </p:tav>
                                        <p:tav tm="100000">
                                          <p:val>
                                            <p:strVal val="#ppt_h"/>
                                          </p:val>
                                        </p:tav>
                                      </p:tavLst>
                                    </p:anim>
                                    <p:animEffect transition="in" filter="fade">
                                      <p:cBhvr>
                                        <p:cTn id="19" dur="3000"/>
                                        <p:tgtEl>
                                          <p:spTgt spid="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3000" fill="hold"/>
                                        <p:tgtEl>
                                          <p:spTgt spid="7"/>
                                        </p:tgtEl>
                                        <p:attrNameLst>
                                          <p:attrName>ppt_w</p:attrName>
                                        </p:attrNameLst>
                                      </p:cBhvr>
                                      <p:tavLst>
                                        <p:tav tm="0">
                                          <p:val>
                                            <p:fltVal val="0"/>
                                          </p:val>
                                        </p:tav>
                                        <p:tav tm="100000">
                                          <p:val>
                                            <p:strVal val="#ppt_w"/>
                                          </p:val>
                                        </p:tav>
                                      </p:tavLst>
                                    </p:anim>
                                    <p:anim calcmode="lin" valueType="num">
                                      <p:cBhvr>
                                        <p:cTn id="23" dur="3000" fill="hold"/>
                                        <p:tgtEl>
                                          <p:spTgt spid="7"/>
                                        </p:tgtEl>
                                        <p:attrNameLst>
                                          <p:attrName>ppt_h</p:attrName>
                                        </p:attrNameLst>
                                      </p:cBhvr>
                                      <p:tavLst>
                                        <p:tav tm="0">
                                          <p:val>
                                            <p:fltVal val="0"/>
                                          </p:val>
                                        </p:tav>
                                        <p:tav tm="100000">
                                          <p:val>
                                            <p:strVal val="#ppt_h"/>
                                          </p:val>
                                        </p:tav>
                                      </p:tavLst>
                                    </p:anim>
                                    <p:animEffect transition="in" filter="fade">
                                      <p:cBhvr>
                                        <p:cTn id="24" dur="3000"/>
                                        <p:tgtEl>
                                          <p:spTgt spid="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3000" fill="hold"/>
                                        <p:tgtEl>
                                          <p:spTgt spid="8"/>
                                        </p:tgtEl>
                                        <p:attrNameLst>
                                          <p:attrName>ppt_w</p:attrName>
                                        </p:attrNameLst>
                                      </p:cBhvr>
                                      <p:tavLst>
                                        <p:tav tm="0">
                                          <p:val>
                                            <p:fltVal val="0"/>
                                          </p:val>
                                        </p:tav>
                                        <p:tav tm="100000">
                                          <p:val>
                                            <p:strVal val="#ppt_w"/>
                                          </p:val>
                                        </p:tav>
                                      </p:tavLst>
                                    </p:anim>
                                    <p:anim calcmode="lin" valueType="num">
                                      <p:cBhvr>
                                        <p:cTn id="28" dur="3000" fill="hold"/>
                                        <p:tgtEl>
                                          <p:spTgt spid="8"/>
                                        </p:tgtEl>
                                        <p:attrNameLst>
                                          <p:attrName>ppt_h</p:attrName>
                                        </p:attrNameLst>
                                      </p:cBhvr>
                                      <p:tavLst>
                                        <p:tav tm="0">
                                          <p:val>
                                            <p:fltVal val="0"/>
                                          </p:val>
                                        </p:tav>
                                        <p:tav tm="100000">
                                          <p:val>
                                            <p:strVal val="#ppt_h"/>
                                          </p:val>
                                        </p:tav>
                                      </p:tavLst>
                                    </p:anim>
                                    <p:animEffect transition="in" filter="fade">
                                      <p:cBhvr>
                                        <p:cTn id="29" dur="3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ppt_x</p:attrName>
                                        </p:attrNameLst>
                                      </p:cBhvr>
                                      <p:tavLst>
                                        <p:tav tm="0">
                                          <p:val>
                                            <p:strVal val="#ppt_x-.2"/>
                                          </p:val>
                                        </p:tav>
                                        <p:tav tm="100000">
                                          <p:val>
                                            <p:strVal val="#ppt_x"/>
                                          </p:val>
                                        </p:tav>
                                      </p:tavLst>
                                    </p:anim>
                                    <p:anim calcmode="lin" valueType="num">
                                      <p:cBhvr>
                                        <p:cTn id="35"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6" dur="2000"/>
                                        <p:tgtEl>
                                          <p:spTgt spid="11"/>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000" fill="hold"/>
                                        <p:tgtEl>
                                          <p:spTgt spid="10"/>
                                        </p:tgtEl>
                                        <p:attrNameLst>
                                          <p:attrName>ppt_x</p:attrName>
                                        </p:attrNameLst>
                                      </p:cBhvr>
                                      <p:tavLst>
                                        <p:tav tm="0">
                                          <p:val>
                                            <p:strVal val="#ppt_x-.2"/>
                                          </p:val>
                                        </p:tav>
                                        <p:tav tm="100000">
                                          <p:val>
                                            <p:strVal val="#ppt_x"/>
                                          </p:val>
                                        </p:tav>
                                      </p:tavLst>
                                    </p:anim>
                                    <p:anim calcmode="lin" valueType="num">
                                      <p:cBhvr>
                                        <p:cTn id="4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2000"/>
                                        <p:tgtEl>
                                          <p:spTgt spid="1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2000" fill="hold"/>
                                        <p:tgtEl>
                                          <p:spTgt spid="14"/>
                                        </p:tgtEl>
                                        <p:attrNameLst>
                                          <p:attrName>ppt_x</p:attrName>
                                        </p:attrNameLst>
                                      </p:cBhvr>
                                      <p:tavLst>
                                        <p:tav tm="0">
                                          <p:val>
                                            <p:strVal val="#ppt_x-.2"/>
                                          </p:val>
                                        </p:tav>
                                        <p:tav tm="100000">
                                          <p:val>
                                            <p:strVal val="#ppt_x"/>
                                          </p:val>
                                        </p:tav>
                                      </p:tavLst>
                                    </p:anim>
                                    <p:anim calcmode="lin" valueType="num">
                                      <p:cBhvr>
                                        <p:cTn id="45"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56AC8-ED4A-4282-9AF5-78A156F46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15153"/>
            <a:ext cx="3886200" cy="4091754"/>
          </a:xfrm>
          <a:prstGeom prst="rect">
            <a:avLst/>
          </a:prstGeom>
        </p:spPr>
      </p:pic>
      <p:pic>
        <p:nvPicPr>
          <p:cNvPr id="5" name="Picture 4">
            <a:extLst>
              <a:ext uri="{FF2B5EF4-FFF2-40B4-BE49-F238E27FC236}">
                <a16:creationId xmlns:a16="http://schemas.microsoft.com/office/drawing/2014/main" id="{57B02C08-E764-40C8-9EBC-44AA7792091D}"/>
              </a:ext>
            </a:extLst>
          </p:cNvPr>
          <p:cNvPicPr>
            <a:picLocks noChangeAspect="1"/>
          </p:cNvPicPr>
          <p:nvPr/>
        </p:nvPicPr>
        <p:blipFill rotWithShape="1">
          <a:blip r:embed="rId3">
            <a:extLst>
              <a:ext uri="{28A0092B-C50C-407E-A947-70E740481C1C}">
                <a14:useLocalDpi xmlns:a14="http://schemas.microsoft.com/office/drawing/2010/main" val="0"/>
              </a:ext>
            </a:extLst>
          </a:blip>
          <a:srcRect l="15965" r="20177" b="19192"/>
          <a:stretch/>
        </p:blipFill>
        <p:spPr>
          <a:xfrm>
            <a:off x="4533901" y="815153"/>
            <a:ext cx="4114799" cy="3962399"/>
          </a:xfrm>
          <a:prstGeom prst="rect">
            <a:avLst/>
          </a:prstGeom>
        </p:spPr>
      </p:pic>
      <p:sp>
        <p:nvSpPr>
          <p:cNvPr id="6" name="TextBox 5">
            <a:extLst>
              <a:ext uri="{FF2B5EF4-FFF2-40B4-BE49-F238E27FC236}">
                <a16:creationId xmlns:a16="http://schemas.microsoft.com/office/drawing/2014/main" id="{D1864CFC-6C06-4EBA-AAF1-FA6438B197A1}"/>
              </a:ext>
            </a:extLst>
          </p:cNvPr>
          <p:cNvSpPr txBox="1"/>
          <p:nvPr/>
        </p:nvSpPr>
        <p:spPr>
          <a:xfrm>
            <a:off x="647701" y="228468"/>
            <a:ext cx="7772400" cy="461665"/>
          </a:xfrm>
          <a:prstGeom prst="rect">
            <a:avLst/>
          </a:prstGeom>
          <a:noFill/>
        </p:spPr>
        <p:txBody>
          <a:bodyPr wrap="square" rtlCol="0">
            <a:spAutoFit/>
          </a:bodyPr>
          <a:lstStyle/>
          <a:p>
            <a:r>
              <a:rPr lang="bn-BD" sz="2400" b="1" dirty="0">
                <a:solidFill>
                  <a:srgbClr val="0070C0"/>
                </a:solidFill>
              </a:rPr>
              <a:t>নিচের শব্দগুলোর অশুদ্ধ ও শুদ্ধরূপ মনোযোগ দিয়ে লক্ষ কর: </a:t>
            </a:r>
            <a:endParaRPr lang="en-US" sz="2400" b="1" dirty="0">
              <a:solidFill>
                <a:srgbClr val="0070C0"/>
              </a:solidFill>
            </a:endParaRPr>
          </a:p>
        </p:txBody>
      </p:sp>
    </p:spTree>
    <p:extLst>
      <p:ext uri="{BB962C8B-B14F-4D97-AF65-F5344CB8AC3E}">
        <p14:creationId xmlns:p14="http://schemas.microsoft.com/office/powerpoint/2010/main" val="11446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2400"/>
            <a:ext cx="5892800" cy="475915"/>
          </a:xfrm>
          <a:prstGeom prst="rect">
            <a:avLst/>
          </a:prstGeom>
          <a:solidFill>
            <a:schemeClr val="accent1">
              <a:lumMod val="20000"/>
              <a:lumOff val="80000"/>
            </a:schemeClr>
          </a:solidFill>
          <a:ln>
            <a:solidFill>
              <a:schemeClr val="accent2"/>
            </a:solidFill>
          </a:ln>
        </p:spPr>
        <p:txBody>
          <a:bodyPr wrap="square" lIns="75072" tIns="37536" rIns="75072" bIns="37536" rtlCol="0">
            <a:spAutoFit/>
          </a:bodyPr>
          <a:lstStyle/>
          <a:p>
            <a:r>
              <a:rPr lang="bn-IN" sz="2600" b="1" dirty="0">
                <a:ln>
                  <a:solidFill>
                    <a:schemeClr val="accent1">
                      <a:lumMod val="50000"/>
                    </a:schemeClr>
                  </a:solidFill>
                </a:ln>
                <a:solidFill>
                  <a:schemeClr val="tx1">
                    <a:lumMod val="95000"/>
                    <a:lumOff val="5000"/>
                  </a:schemeClr>
                </a:solidFill>
              </a:rPr>
              <a:t>আমাদের আজকের আলোচ্য বিষয়- </a:t>
            </a:r>
            <a:endParaRPr lang="en-US" sz="2600" b="1" dirty="0">
              <a:ln>
                <a:solidFill>
                  <a:schemeClr val="accent1">
                    <a:lumMod val="50000"/>
                  </a:schemeClr>
                </a:solidFill>
              </a:ln>
              <a:solidFill>
                <a:schemeClr val="tx1">
                  <a:lumMod val="95000"/>
                  <a:lumOff val="5000"/>
                </a:schemeClr>
              </a:solidFill>
            </a:endParaRPr>
          </a:p>
        </p:txBody>
      </p:sp>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grpSp>
        <p:nvGrpSpPr>
          <p:cNvPr id="9" name="Group 8">
            <a:extLst>
              <a:ext uri="{FF2B5EF4-FFF2-40B4-BE49-F238E27FC236}">
                <a16:creationId xmlns:a16="http://schemas.microsoft.com/office/drawing/2014/main" id="{8D05346A-1DC3-467D-A4D3-CD4D3A0895F2}"/>
              </a:ext>
            </a:extLst>
          </p:cNvPr>
          <p:cNvGrpSpPr/>
          <p:nvPr/>
        </p:nvGrpSpPr>
        <p:grpSpPr>
          <a:xfrm>
            <a:off x="1472046" y="759245"/>
            <a:ext cx="6224154" cy="3202934"/>
            <a:chOff x="1447859" y="858303"/>
            <a:chExt cx="4889004" cy="3202934"/>
          </a:xfrm>
        </p:grpSpPr>
        <p:pic>
          <p:nvPicPr>
            <p:cNvPr id="40962" name="Picture 2" descr="Image result for ণত্ব ও ষত্ব বিধান"/>
            <p:cNvPicPr>
              <a:picLocks noChangeAspect="1" noChangeArrowheads="1"/>
            </p:cNvPicPr>
            <p:nvPr/>
          </p:nvPicPr>
          <p:blipFill rotWithShape="1">
            <a:blip r:embed="rId3" cstate="print"/>
            <a:srcRect b="40049"/>
            <a:stretch/>
          </p:blipFill>
          <p:spPr bwMode="auto">
            <a:xfrm>
              <a:off x="2472822" y="858303"/>
              <a:ext cx="2540712" cy="2329841"/>
            </a:xfrm>
            <a:prstGeom prst="rect">
              <a:avLst/>
            </a:prstGeom>
            <a:noFill/>
          </p:spPr>
        </p:pic>
        <p:sp>
          <p:nvSpPr>
            <p:cNvPr id="8" name="TextBox 7">
              <a:extLst>
                <a:ext uri="{FF2B5EF4-FFF2-40B4-BE49-F238E27FC236}">
                  <a16:creationId xmlns:a16="http://schemas.microsoft.com/office/drawing/2014/main" id="{94674A50-CA60-4A9B-853E-DFE7081A1DE3}"/>
                </a:ext>
              </a:extLst>
            </p:cNvPr>
            <p:cNvSpPr txBox="1"/>
            <p:nvPr/>
          </p:nvSpPr>
          <p:spPr>
            <a:xfrm>
              <a:off x="1447859" y="3414906"/>
              <a:ext cx="4889004" cy="646331"/>
            </a:xfrm>
            <a:prstGeom prst="rect">
              <a:avLst/>
            </a:prstGeom>
            <a:noFill/>
          </p:spPr>
          <p:txBody>
            <a:bodyPr wrap="square" rtlCol="0">
              <a:spAutoFit/>
            </a:bodyPr>
            <a:lstStyle/>
            <a:p>
              <a:r>
                <a:rPr lang="bn-BD" sz="3600" b="1" dirty="0"/>
                <a:t>আধুনিক বাংলা বানানের নিয়ম</a:t>
              </a:r>
              <a:endParaRPr lang="en-US" sz="3600" b="1" dirty="0"/>
            </a:p>
          </p:txBody>
        </p:sp>
      </p:grpSp>
      <p:pic>
        <p:nvPicPr>
          <p:cNvPr id="11" name="Picture 4" descr="Image result for corner design">
            <a:extLst>
              <a:ext uri="{FF2B5EF4-FFF2-40B4-BE49-F238E27FC236}">
                <a16:creationId xmlns:a16="http://schemas.microsoft.com/office/drawing/2014/main" id="{B1D651CF-E324-4891-BCB6-7672C0DA17F2}"/>
              </a:ext>
            </a:extLst>
          </p:cNvPr>
          <p:cNvPicPr>
            <a:picLocks noChangeAspect="1" noChangeArrowheads="1"/>
          </p:cNvPicPr>
          <p:nvPr/>
        </p:nvPicPr>
        <p:blipFill>
          <a:blip r:embed="rId2" cstate="print"/>
          <a:srcRect l="6178" t="9266" b="8880"/>
          <a:stretch>
            <a:fillRect/>
          </a:stretch>
        </p:blipFill>
        <p:spPr bwMode="auto">
          <a:xfrm rot="5400000">
            <a:off x="-100456" y="100455"/>
            <a:ext cx="1066800" cy="865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3" name="Picture 2"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4"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6" name="TextBox 5"/>
          <p:cNvSpPr txBox="1"/>
          <p:nvPr/>
        </p:nvSpPr>
        <p:spPr>
          <a:xfrm>
            <a:off x="685800" y="533400"/>
            <a:ext cx="8077200" cy="4185761"/>
          </a:xfrm>
          <a:prstGeom prst="rect">
            <a:avLst/>
          </a:prstGeom>
          <a:solidFill>
            <a:schemeClr val="accent2">
              <a:lumMod val="60000"/>
              <a:lumOff val="40000"/>
            </a:schemeClr>
          </a:solidFill>
          <a:ln>
            <a:solidFill>
              <a:schemeClr val="tx1"/>
            </a:solidFill>
          </a:ln>
        </p:spPr>
        <p:txBody>
          <a:bodyPr wrap="square" rtlCol="0">
            <a:spAutoFit/>
          </a:bodyPr>
          <a:lstStyle/>
          <a:p>
            <a:endParaRPr lang="bn-BD" sz="2400" b="1" dirty="0"/>
          </a:p>
          <a:p>
            <a:r>
              <a:rPr lang="en-US" sz="2400" b="1" dirty="0" err="1"/>
              <a:t>এই</a:t>
            </a:r>
            <a:r>
              <a:rPr lang="en-US" sz="2400" b="1" dirty="0"/>
              <a:t> </a:t>
            </a:r>
            <a:r>
              <a:rPr lang="en-US" sz="2400" b="1" dirty="0" err="1"/>
              <a:t>পাঠ</a:t>
            </a:r>
            <a:r>
              <a:rPr lang="en-US" sz="2400" b="1" dirty="0"/>
              <a:t> </a:t>
            </a:r>
            <a:r>
              <a:rPr lang="en-US" sz="2400" b="1" dirty="0" err="1"/>
              <a:t>শেষে</a:t>
            </a:r>
            <a:r>
              <a:rPr lang="bn-BD" sz="2400" b="1" dirty="0"/>
              <a:t> শিক্ষার্থীরা</a:t>
            </a:r>
            <a:r>
              <a:rPr lang="en-US" sz="2400" b="1" dirty="0"/>
              <a:t>-</a:t>
            </a:r>
          </a:p>
          <a:p>
            <a:endParaRPr lang="en-US" dirty="0"/>
          </a:p>
          <a:p>
            <a:pPr>
              <a:buFont typeface="Wingdings" pitchFamily="2" charset="2"/>
              <a:buChar char="v"/>
            </a:pPr>
            <a:r>
              <a:rPr lang="bn-BD" sz="2400" dirty="0">
                <a:solidFill>
                  <a:srgbClr val="FF0000"/>
                </a:solidFill>
              </a:rPr>
              <a:t> </a:t>
            </a:r>
            <a:r>
              <a:rPr lang="bn-BD" sz="2400" b="1" dirty="0">
                <a:solidFill>
                  <a:srgbClr val="002060"/>
                </a:solidFill>
              </a:rPr>
              <a:t>বাংলা বানান ভুল হওয়ার কারণ ব্যাখ্যা করতে পারবে;</a:t>
            </a:r>
          </a:p>
          <a:p>
            <a:pPr>
              <a:buFont typeface="Wingdings" pitchFamily="2" charset="2"/>
              <a:buChar char="v"/>
            </a:pPr>
            <a:endParaRPr lang="bn-BD" sz="2400" dirty="0">
              <a:solidFill>
                <a:srgbClr val="FF0000"/>
              </a:solidFill>
            </a:endParaRPr>
          </a:p>
          <a:p>
            <a:pPr>
              <a:buFont typeface="Wingdings" pitchFamily="2" charset="2"/>
              <a:buChar char="v"/>
            </a:pPr>
            <a:r>
              <a:rPr lang="en-US" sz="2000" dirty="0">
                <a:solidFill>
                  <a:srgbClr val="FF0000"/>
                </a:solidFill>
              </a:rPr>
              <a:t> </a:t>
            </a:r>
            <a:r>
              <a:rPr lang="bn-BD" sz="2400" b="1" dirty="0">
                <a:solidFill>
                  <a:srgbClr val="FF0000"/>
                </a:solidFill>
              </a:rPr>
              <a:t>বাংলা বানান শুদ্ধ করে লেখার দক্ষতা অর্জন করতে পারবে;</a:t>
            </a:r>
          </a:p>
          <a:p>
            <a:endParaRPr lang="bn-BD" sz="2400" b="1" dirty="0">
              <a:solidFill>
                <a:schemeClr val="tx2">
                  <a:lumMod val="50000"/>
                </a:schemeClr>
              </a:solidFill>
            </a:endParaRPr>
          </a:p>
          <a:p>
            <a:pPr marL="342900" indent="-342900">
              <a:buFont typeface="Wingdings" panose="05000000000000000000" pitchFamily="2" charset="2"/>
              <a:buChar char="v"/>
            </a:pPr>
            <a:r>
              <a:rPr lang="bn-BD" sz="2400" dirty="0">
                <a:solidFill>
                  <a:schemeClr val="tx2">
                    <a:lumMod val="50000"/>
                  </a:schemeClr>
                </a:solidFill>
              </a:rPr>
              <a:t> </a:t>
            </a:r>
            <a:r>
              <a:rPr lang="bn-BD" sz="2400" b="1" dirty="0">
                <a:solidFill>
                  <a:schemeClr val="tx2">
                    <a:lumMod val="50000"/>
                  </a:schemeClr>
                </a:solidFill>
              </a:rPr>
              <a:t>আধুনিক বাংলা বানানের নিয়ম বলতে পারবে;</a:t>
            </a:r>
          </a:p>
          <a:p>
            <a:endParaRPr lang="bn-BD" sz="2400" b="1" dirty="0">
              <a:solidFill>
                <a:schemeClr val="tx2">
                  <a:lumMod val="50000"/>
                </a:schemeClr>
              </a:solidFill>
            </a:endParaRPr>
          </a:p>
          <a:p>
            <a:pPr marL="342900" indent="-342900">
              <a:buFont typeface="Wingdings" panose="05000000000000000000" pitchFamily="2" charset="2"/>
              <a:buChar char="v"/>
            </a:pPr>
            <a:r>
              <a:rPr lang="en-US" sz="3200" b="1" dirty="0" err="1">
                <a:solidFill>
                  <a:srgbClr val="C00000"/>
                </a:solidFill>
                <a:latin typeface="NikoshBAN" panose="02000000000000000000" pitchFamily="2" charset="0"/>
                <a:cs typeface="NikoshBAN" panose="02000000000000000000" pitchFamily="2" charset="0"/>
              </a:rPr>
              <a:t>বাংলা</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শব্দের</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অশুদ্ধ</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সংশোধন</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করতে</a:t>
            </a:r>
            <a:r>
              <a:rPr lang="en-US" sz="3200" b="1" dirty="0">
                <a:solidFill>
                  <a:srgbClr val="C00000"/>
                </a:solidFill>
                <a:latin typeface="NikoshBAN" panose="02000000000000000000" pitchFamily="2" charset="0"/>
                <a:cs typeface="NikoshBAN" panose="02000000000000000000" pitchFamily="2" charset="0"/>
              </a:rPr>
              <a:t> </a:t>
            </a:r>
            <a:r>
              <a:rPr lang="en-US" sz="3200" b="1" dirty="0" err="1">
                <a:solidFill>
                  <a:srgbClr val="C00000"/>
                </a:solidFill>
                <a:latin typeface="NikoshBAN" panose="02000000000000000000" pitchFamily="2" charset="0"/>
                <a:cs typeface="NikoshBAN" panose="02000000000000000000" pitchFamily="2" charset="0"/>
              </a:rPr>
              <a:t>পারবে</a:t>
            </a:r>
            <a:r>
              <a:rPr lang="en-US" sz="3200" b="1" dirty="0">
                <a:solidFill>
                  <a:srgbClr val="C00000"/>
                </a:solidFill>
                <a:latin typeface="NikoshBAN" panose="02000000000000000000" pitchFamily="2" charset="0"/>
                <a:cs typeface="NikoshBAN" panose="02000000000000000000" pitchFamily="2" charset="0"/>
              </a:rPr>
              <a:t>।</a:t>
            </a:r>
            <a:endParaRPr lang="bn-BD" sz="3200" b="1" dirty="0">
              <a:solidFill>
                <a:srgbClr val="C00000"/>
              </a:solidFill>
              <a:latin typeface="NikoshBAN" panose="02000000000000000000" pitchFamily="2" charset="0"/>
              <a:cs typeface="NikoshBAN" panose="02000000000000000000" pitchFamily="2" charset="0"/>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amond(in)">
                                      <p:cBhvr>
                                        <p:cTn id="7" dur="20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 calcmode="lin" valueType="num">
                                      <p:cBhvr>
                                        <p:cTn id="1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 calcmode="lin" valueType="num">
                                      <p:cBhvr>
                                        <p:cTn id="19"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 calcmode="lin" valueType="num">
                                      <p:cBhvr>
                                        <p:cTn id="26" dur="10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9"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2" name="TextBox 1"/>
          <p:cNvSpPr txBox="1"/>
          <p:nvPr/>
        </p:nvSpPr>
        <p:spPr>
          <a:xfrm>
            <a:off x="3054927" y="78853"/>
            <a:ext cx="2895600" cy="646331"/>
          </a:xfrm>
          <a:prstGeom prst="rect">
            <a:avLst/>
          </a:prstGeom>
          <a:solidFill>
            <a:schemeClr val="accent6">
              <a:lumMod val="40000"/>
              <a:lumOff val="60000"/>
            </a:schemeClr>
          </a:solidFill>
          <a:ln>
            <a:solidFill>
              <a:schemeClr val="tx1"/>
            </a:solidFill>
          </a:ln>
        </p:spPr>
        <p:txBody>
          <a:bodyPr wrap="square" rtlCol="0">
            <a:spAutoFit/>
          </a:bodyPr>
          <a:lstStyle/>
          <a:p>
            <a:r>
              <a:rPr lang="bn-BD" sz="3600" b="1" dirty="0">
                <a:latin typeface="NikoshBAN" pitchFamily="2" charset="0"/>
                <a:cs typeface="NikoshBAN" pitchFamily="2" charset="0"/>
              </a:rPr>
              <a:t>বাংলা বানান:</a:t>
            </a:r>
            <a:endParaRPr lang="en-US" sz="3600" b="1" dirty="0">
              <a:latin typeface="NikoshBAN" pitchFamily="2" charset="0"/>
              <a:cs typeface="NikoshBAN" pitchFamily="2" charset="0"/>
            </a:endParaRPr>
          </a:p>
        </p:txBody>
      </p:sp>
      <p:sp>
        <p:nvSpPr>
          <p:cNvPr id="3" name="Rectangle 2"/>
          <p:cNvSpPr/>
          <p:nvPr/>
        </p:nvSpPr>
        <p:spPr>
          <a:xfrm>
            <a:off x="304800" y="797506"/>
            <a:ext cx="8305800" cy="4031873"/>
          </a:xfrm>
          <a:prstGeom prst="rect">
            <a:avLst/>
          </a:prstGeom>
          <a:solidFill>
            <a:schemeClr val="tx2">
              <a:lumMod val="20000"/>
              <a:lumOff val="80000"/>
            </a:schemeClr>
          </a:solidFill>
          <a:ln>
            <a:solidFill>
              <a:schemeClr val="tx1"/>
            </a:solidFill>
          </a:ln>
        </p:spPr>
        <p:txBody>
          <a:bodyPr wrap="square">
            <a:spAutoFit/>
          </a:bodyPr>
          <a:lstStyle/>
          <a:p>
            <a:pPr algn="just"/>
            <a:r>
              <a:rPr lang="bn-BD" sz="3200" b="1" dirty="0">
                <a:solidFill>
                  <a:schemeClr val="accent2">
                    <a:lumMod val="75000"/>
                  </a:schemeClr>
                </a:solidFill>
                <a:latin typeface="NikoshBAN" pitchFamily="2" charset="0"/>
                <a:cs typeface="NikoshBAN" pitchFamily="2" charset="0"/>
              </a:rPr>
              <a:t>বাংলা ভাষায় বানান নিয়ে বিভ্রান্তির শেষ নেই। উনিশ শতকের </a:t>
            </a:r>
            <a:r>
              <a:rPr lang="en-US" sz="3200" b="1" dirty="0" err="1">
                <a:solidFill>
                  <a:schemeClr val="accent2">
                    <a:lumMod val="75000"/>
                  </a:schemeClr>
                </a:solidFill>
                <a:latin typeface="NikoshBAN" pitchFamily="2" charset="0"/>
                <a:cs typeface="NikoshBAN" pitchFamily="2" charset="0"/>
              </a:rPr>
              <a:t>পূর্ব</a:t>
            </a:r>
            <a:r>
              <a:rPr lang="bn-BD" sz="3200" b="1" dirty="0">
                <a:solidFill>
                  <a:schemeClr val="accent2">
                    <a:lumMod val="75000"/>
                  </a:schemeClr>
                </a:solidFill>
                <a:latin typeface="NikoshBAN" pitchFamily="2" charset="0"/>
                <a:cs typeface="NikoshBAN" pitchFamily="2" charset="0"/>
              </a:rPr>
              <a:t> পর্যন্ত বাংলা বানানের নিয়ম বলতে কিছু ছিল না। বাংলা বানান প্রমিত করার চেষ্টা করা হয় উনিশ শতক থেকে। বিভিন্ন সময় গঠিত হয় বানান সংস্কার কমিটি। কিন্তু তারপরও বিভ্রান্তি কমে না! তবে বিভ্রান্তি শতভাগ দূর না হলেও বর্তমানে বাংলা বানানের নিয়মে কিছুটা হলেও সুশৃঙ্খল রূপ লাভ করেছে। এ নিয়মগুলো অনুশীলন করলে আশা করা যায় বাংলা বানানে দক্ষতা অর্জন অনেকাংশে সহজ হবে।</a:t>
            </a:r>
            <a:endParaRPr lang="en-US" sz="3200" b="1" dirty="0">
              <a:solidFill>
                <a:schemeClr val="accent2">
                  <a:lumMod val="75000"/>
                </a:schemeClr>
              </a:solidFill>
              <a:latin typeface="NikoshBAN" pitchFamily="2" charset="0"/>
              <a:cs typeface="NikoshBAN" pitchFamily="2" charset="0"/>
            </a:endParaRPr>
          </a:p>
        </p:txBody>
      </p:sp>
      <p:pic>
        <p:nvPicPr>
          <p:cNvPr id="7" name="Picture 6"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05B9C-B5E4-4106-A560-7A7AE0A0D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199" cy="5029200"/>
          </a:xfrm>
          <a:prstGeom prst="rect">
            <a:avLst/>
          </a:prstGeom>
        </p:spPr>
      </p:pic>
    </p:spTree>
    <p:extLst>
      <p:ext uri="{BB962C8B-B14F-4D97-AF65-F5344CB8AC3E}">
        <p14:creationId xmlns:p14="http://schemas.microsoft.com/office/powerpoint/2010/main" val="36433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4" name="Picture 3"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2" name="Rectangle 1"/>
          <p:cNvSpPr/>
          <p:nvPr/>
        </p:nvSpPr>
        <p:spPr>
          <a:xfrm>
            <a:off x="419100" y="252442"/>
            <a:ext cx="8420100" cy="4524315"/>
          </a:xfrm>
          <a:prstGeom prst="rect">
            <a:avLst/>
          </a:prstGeom>
          <a:solidFill>
            <a:schemeClr val="accent2">
              <a:lumMod val="40000"/>
              <a:lumOff val="60000"/>
            </a:schemeClr>
          </a:solidFill>
          <a:ln>
            <a:solidFill>
              <a:schemeClr val="tx1"/>
            </a:solidFill>
          </a:ln>
        </p:spPr>
        <p:txBody>
          <a:bodyPr wrap="square">
            <a:spAutoFit/>
          </a:bodyPr>
          <a:lstStyle/>
          <a:p>
            <a:pPr algn="just"/>
            <a:r>
              <a:rPr lang="bn-BD" sz="2400" b="1" dirty="0">
                <a:solidFill>
                  <a:srgbClr val="002060"/>
                </a:solidFill>
                <a:latin typeface="NikoshBAN" pitchFamily="2" charset="0"/>
                <a:cs typeface="NikoshBAN" pitchFamily="2" charset="0"/>
              </a:rPr>
              <a:t>বাংলা বানান নিয়ে বিভিন্ন সময় বিভিন্ন সংস্কার কার্যক্রম পরিচালিত হলেও বাংলা বানান সম্পর্কে এখনও পুরোপুরি বিভ্রান্তি দূর হয়নি। এজন্য কিছু কিছু বাংলা বানানে আমাদের প্রায়ই বিভ্রান্তিতে পড়তে হয়। আর এ বিভ্রান্তি থেকে মুক্তি পেতে আমাদের প্রথমে জানতে হবে-</a:t>
            </a:r>
          </a:p>
          <a:p>
            <a:pPr algn="ctr"/>
            <a:r>
              <a:rPr lang="bn-BD" sz="2800" b="1" u="sng" dirty="0">
                <a:solidFill>
                  <a:srgbClr val="FF0000"/>
                </a:solidFill>
                <a:latin typeface="NikoshBAN" pitchFamily="2" charset="0"/>
                <a:cs typeface="NikoshBAN" pitchFamily="2" charset="0"/>
              </a:rPr>
              <a:t>বাংলা বানান ভুল হওয়ার কারণ:</a:t>
            </a:r>
          </a:p>
          <a:p>
            <a:pPr>
              <a:buFont typeface="Wingdings" pitchFamily="2" charset="2"/>
              <a:buChar char="v"/>
            </a:pPr>
            <a:r>
              <a:rPr lang="bn-BD" sz="2400" b="1" dirty="0">
                <a:solidFill>
                  <a:srgbClr val="002060"/>
                </a:solidFill>
                <a:latin typeface="NikoshBAN" pitchFamily="2" charset="0"/>
                <a:cs typeface="NikoshBAN" pitchFamily="2" charset="0"/>
              </a:rPr>
              <a:t> </a:t>
            </a:r>
            <a:r>
              <a:rPr lang="bn-BD" sz="2800" b="1" dirty="0">
                <a:solidFill>
                  <a:srgbClr val="002060"/>
                </a:solidFill>
                <a:latin typeface="NikoshBAN" pitchFamily="2" charset="0"/>
                <a:cs typeface="NikoshBAN" pitchFamily="2" charset="0"/>
              </a:rPr>
              <a:t>ভুল বানান জানা/ শেখা;</a:t>
            </a:r>
          </a:p>
          <a:p>
            <a:pPr>
              <a:buFont typeface="Wingdings" pitchFamily="2" charset="2"/>
              <a:buChar char="v"/>
            </a:pPr>
            <a:r>
              <a:rPr lang="bn-BD" sz="2800" b="1" dirty="0">
                <a:solidFill>
                  <a:srgbClr val="002060"/>
                </a:solidFill>
                <a:latin typeface="NikoshBAN" pitchFamily="2" charset="0"/>
                <a:cs typeface="NikoshBAN" pitchFamily="2" charset="0"/>
              </a:rPr>
              <a:t> </a:t>
            </a:r>
            <a:r>
              <a:rPr lang="bn-BD" sz="2800" b="1" dirty="0">
                <a:solidFill>
                  <a:schemeClr val="accent2">
                    <a:lumMod val="75000"/>
                  </a:schemeClr>
                </a:solidFill>
                <a:latin typeface="NikoshBAN" pitchFamily="2" charset="0"/>
                <a:cs typeface="NikoshBAN" pitchFamily="2" charset="0"/>
              </a:rPr>
              <a:t>উচ্চারণগত ত্রুটি/ উচ্চারণের বিশেষ ভঙ্গি;</a:t>
            </a:r>
          </a:p>
          <a:p>
            <a:pPr>
              <a:buFont typeface="Wingdings" pitchFamily="2" charset="2"/>
              <a:buChar char="v"/>
            </a:pPr>
            <a:r>
              <a:rPr lang="bn-BD" sz="2400" b="1" dirty="0">
                <a:solidFill>
                  <a:srgbClr val="002060"/>
                </a:solidFill>
                <a:latin typeface="NikoshBAN" pitchFamily="2" charset="0"/>
                <a:cs typeface="NikoshBAN" pitchFamily="2" charset="0"/>
              </a:rPr>
              <a:t> লেখকের নিজস্ব বিশ্বাস ও মতামত বানানরীতি অনুসরণে প্রাধান্য দেয়া;</a:t>
            </a:r>
          </a:p>
          <a:p>
            <a:pPr>
              <a:buFont typeface="Wingdings" pitchFamily="2" charset="2"/>
              <a:buChar char="v"/>
            </a:pPr>
            <a:r>
              <a:rPr lang="bn-BD" sz="2800" b="1" dirty="0">
                <a:solidFill>
                  <a:schemeClr val="accent6">
                    <a:lumMod val="75000"/>
                  </a:schemeClr>
                </a:solidFill>
                <a:latin typeface="NikoshBAN" pitchFamily="2" charset="0"/>
                <a:cs typeface="NikoshBAN" pitchFamily="2" charset="0"/>
              </a:rPr>
              <a:t> অভিধানে একই শব্দের বিভিন্ন বানান থাকায় বিভ্রান্তি সৃষ্টি হওয়া;</a:t>
            </a:r>
          </a:p>
          <a:p>
            <a:pPr>
              <a:buFont typeface="Wingdings" pitchFamily="2" charset="2"/>
              <a:buChar char="v"/>
            </a:pPr>
            <a:r>
              <a:rPr lang="bn-BD" sz="2800" b="1" dirty="0">
                <a:solidFill>
                  <a:srgbClr val="002060"/>
                </a:solidFill>
                <a:latin typeface="NikoshBAN" pitchFamily="2" charset="0"/>
                <a:cs typeface="NikoshBAN" pitchFamily="2" charset="0"/>
              </a:rPr>
              <a:t> ছাপার সময় প্রুপ সংশোধনে ত্রুটি থাকা;</a:t>
            </a:r>
          </a:p>
          <a:p>
            <a:pPr>
              <a:buFont typeface="Wingdings" pitchFamily="2" charset="2"/>
              <a:buChar char="v"/>
            </a:pPr>
            <a:r>
              <a:rPr lang="bn-BD" sz="2800" b="1" dirty="0">
                <a:solidFill>
                  <a:srgbClr val="00B0F0"/>
                </a:solidFill>
                <a:latin typeface="NikoshBAN" pitchFamily="2" charset="0"/>
                <a:cs typeface="NikoshBAN" pitchFamily="2" charset="0"/>
              </a:rPr>
              <a:t> বিভিন্ন বানান সংস্কার কমিটির মধ্যে মতের অমিল।</a:t>
            </a:r>
            <a:endParaRPr lang="en-US" sz="2800" b="1" dirty="0">
              <a:solidFill>
                <a:srgbClr val="00B0F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orner design"/>
          <p:cNvPicPr>
            <a:picLocks noChangeAspect="1" noChangeArrowheads="1"/>
          </p:cNvPicPr>
          <p:nvPr/>
        </p:nvPicPr>
        <p:blipFill>
          <a:blip r:embed="rId2" cstate="print"/>
          <a:srcRect l="6178" t="9266" b="8880"/>
          <a:stretch>
            <a:fillRect/>
          </a:stretch>
        </p:blipFill>
        <p:spPr bwMode="auto">
          <a:xfrm rot="16200000">
            <a:off x="8246681" y="4131880"/>
            <a:ext cx="990600" cy="804039"/>
          </a:xfrm>
          <a:prstGeom prst="rect">
            <a:avLst/>
          </a:prstGeom>
          <a:noFill/>
        </p:spPr>
      </p:pic>
      <p:pic>
        <p:nvPicPr>
          <p:cNvPr id="4" name="Picture 3" descr="Image result for corner design"/>
          <p:cNvPicPr>
            <a:picLocks noChangeAspect="1" noChangeArrowheads="1"/>
          </p:cNvPicPr>
          <p:nvPr/>
        </p:nvPicPr>
        <p:blipFill>
          <a:blip r:embed="rId2" cstate="print"/>
          <a:srcRect l="6178" t="9266" b="8880"/>
          <a:stretch>
            <a:fillRect/>
          </a:stretch>
        </p:blipFill>
        <p:spPr bwMode="auto">
          <a:xfrm rot="10800000">
            <a:off x="8153400" y="-1"/>
            <a:ext cx="990600" cy="804039"/>
          </a:xfrm>
          <a:prstGeom prst="rect">
            <a:avLst/>
          </a:prstGeom>
          <a:noFill/>
        </p:spPr>
      </p:pic>
      <p:pic>
        <p:nvPicPr>
          <p:cNvPr id="5" name="Picture 4" descr="Image result for corner design"/>
          <p:cNvPicPr>
            <a:picLocks noChangeAspect="1" noChangeArrowheads="1"/>
          </p:cNvPicPr>
          <p:nvPr/>
        </p:nvPicPr>
        <p:blipFill>
          <a:blip r:embed="rId2" cstate="print"/>
          <a:srcRect l="6178" t="9266" b="8880"/>
          <a:stretch>
            <a:fillRect/>
          </a:stretch>
        </p:blipFill>
        <p:spPr bwMode="auto">
          <a:xfrm>
            <a:off x="0" y="4163312"/>
            <a:ext cx="1066800" cy="865888"/>
          </a:xfrm>
          <a:prstGeom prst="rect">
            <a:avLst/>
          </a:prstGeom>
          <a:noFill/>
        </p:spPr>
      </p:pic>
      <p:pic>
        <p:nvPicPr>
          <p:cNvPr id="6" name="Picture 4" descr="Image result for corner design"/>
          <p:cNvPicPr>
            <a:picLocks noChangeAspect="1" noChangeArrowheads="1"/>
          </p:cNvPicPr>
          <p:nvPr/>
        </p:nvPicPr>
        <p:blipFill>
          <a:blip r:embed="rId2" cstate="print"/>
          <a:srcRect l="6178" t="9266" b="8880"/>
          <a:stretch>
            <a:fillRect/>
          </a:stretch>
        </p:blipFill>
        <p:spPr bwMode="auto">
          <a:xfrm rot="5400000">
            <a:off x="-97243" y="97244"/>
            <a:ext cx="1032686" cy="838199"/>
          </a:xfrm>
          <a:prstGeom prst="rect">
            <a:avLst/>
          </a:prstGeom>
          <a:noFill/>
        </p:spPr>
      </p:pic>
      <p:sp>
        <p:nvSpPr>
          <p:cNvPr id="2" name="Rectangle 1"/>
          <p:cNvSpPr/>
          <p:nvPr/>
        </p:nvSpPr>
        <p:spPr>
          <a:xfrm>
            <a:off x="419100" y="190887"/>
            <a:ext cx="8153400" cy="4647426"/>
          </a:xfrm>
          <a:prstGeom prst="rect">
            <a:avLst/>
          </a:prstGeom>
          <a:solidFill>
            <a:schemeClr val="accent6">
              <a:lumMod val="60000"/>
              <a:lumOff val="40000"/>
            </a:schemeClr>
          </a:solidFill>
          <a:ln>
            <a:solidFill>
              <a:schemeClr val="tx1"/>
            </a:solidFill>
          </a:ln>
        </p:spPr>
        <p:txBody>
          <a:bodyPr wrap="square">
            <a:spAutoFit/>
          </a:bodyPr>
          <a:lstStyle/>
          <a:p>
            <a:pPr algn="ctr"/>
            <a:r>
              <a:rPr lang="bn-BD" sz="3200" b="1" u="sng" dirty="0">
                <a:solidFill>
                  <a:schemeClr val="tx2"/>
                </a:solidFill>
                <a:latin typeface="NikoshBAN" pitchFamily="2" charset="0"/>
                <a:cs typeface="NikoshBAN" pitchFamily="2" charset="0"/>
              </a:rPr>
              <a:t>বাংলা বানানে দক্ষতা অর্জনের জন্য কিছু পরামর্শ:</a:t>
            </a:r>
            <a:endParaRPr lang="as-IN" sz="3200" b="1" u="sng" dirty="0">
              <a:solidFill>
                <a:schemeClr val="tx2"/>
              </a:solidFill>
              <a:latin typeface="NikoshBAN" pitchFamily="2" charset="0"/>
              <a:cs typeface="NikoshBAN" pitchFamily="2" charset="0"/>
            </a:endParaRPr>
          </a:p>
          <a:p>
            <a:r>
              <a:rPr lang="bn-BD" sz="2400" b="1" dirty="0">
                <a:solidFill>
                  <a:srgbClr val="C00000"/>
                </a:solidFill>
                <a:latin typeface="NikoshBAN" pitchFamily="2" charset="0"/>
                <a:cs typeface="NikoshBAN" pitchFamily="2" charset="0"/>
              </a:rPr>
              <a:t>১। উচ্চারণের উপর অতিরিক্ত নির্ভর না করা;</a:t>
            </a:r>
          </a:p>
          <a:p>
            <a:r>
              <a:rPr lang="bn-BD" sz="2400" b="1" dirty="0">
                <a:solidFill>
                  <a:srgbClr val="C00000"/>
                </a:solidFill>
                <a:latin typeface="NikoshBAN" pitchFamily="2" charset="0"/>
                <a:cs typeface="NikoshBAN" pitchFamily="2" charset="0"/>
              </a:rPr>
              <a:t>২। বিশুদ্ধ বানান লেখার অভ্যাস গড়ে তোলা:</a:t>
            </a:r>
          </a:p>
          <a:p>
            <a:r>
              <a:rPr lang="bn-BD" sz="2400" b="1" dirty="0">
                <a:solidFill>
                  <a:srgbClr val="002060"/>
                </a:solidFill>
                <a:latin typeface="NikoshBAN" pitchFamily="2" charset="0"/>
                <a:cs typeface="NikoshBAN" pitchFamily="2" charset="0"/>
              </a:rPr>
              <a:t>     ক) কঠিন শব্দের শুদ্ধ বানানের তালিকা তৈরি করে রাখা;</a:t>
            </a:r>
          </a:p>
          <a:p>
            <a:r>
              <a:rPr lang="bn-BD" sz="2400" b="1" dirty="0">
                <a:solidFill>
                  <a:srgbClr val="002060"/>
                </a:solidFill>
                <a:latin typeface="NikoshBAN" pitchFamily="2" charset="0"/>
                <a:cs typeface="NikoshBAN" pitchFamily="2" charset="0"/>
              </a:rPr>
              <a:t>     খ) অভিধানের সাহায্য নেয়া;</a:t>
            </a:r>
          </a:p>
          <a:p>
            <a:r>
              <a:rPr lang="bn-BD" sz="2400" b="1" dirty="0">
                <a:solidFill>
                  <a:srgbClr val="002060"/>
                </a:solidFill>
                <a:latin typeface="NikoshBAN" pitchFamily="2" charset="0"/>
                <a:cs typeface="NikoshBAN" pitchFamily="2" charset="0"/>
              </a:rPr>
              <a:t>     গ) অসাবধানতা ও অমনোযোগিতা পরিহার করা;</a:t>
            </a:r>
          </a:p>
          <a:p>
            <a:r>
              <a:rPr lang="bn-BD" sz="2400" b="1" dirty="0">
                <a:solidFill>
                  <a:srgbClr val="002060"/>
                </a:solidFill>
                <a:latin typeface="NikoshBAN" pitchFamily="2" charset="0"/>
                <a:cs typeface="NikoshBAN" pitchFamily="2" charset="0"/>
              </a:rPr>
              <a:t>     ঘ) কঠিন শব্দকে ছবির মত দৃষ্টিগ্রাহ্য করা;</a:t>
            </a:r>
          </a:p>
          <a:p>
            <a:r>
              <a:rPr lang="bn-BD" sz="2400" b="1" dirty="0">
                <a:solidFill>
                  <a:srgbClr val="002060"/>
                </a:solidFill>
                <a:latin typeface="NikoshBAN" pitchFamily="2" charset="0"/>
                <a:cs typeface="NikoshBAN" pitchFamily="2" charset="0"/>
              </a:rPr>
              <a:t>     ঙ) লিখন অভ্যাস গড়ে তোলা;</a:t>
            </a:r>
          </a:p>
          <a:p>
            <a:r>
              <a:rPr lang="bn-BD" sz="2400" b="1" dirty="0">
                <a:solidFill>
                  <a:srgbClr val="002060"/>
                </a:solidFill>
                <a:latin typeface="NikoshBAN" pitchFamily="2" charset="0"/>
                <a:cs typeface="NikoshBAN" pitchFamily="2" charset="0"/>
              </a:rPr>
              <a:t>     চ) মনে রাখার নিজস্ব কৌশল অবলম্বন করা। </a:t>
            </a:r>
          </a:p>
          <a:p>
            <a:r>
              <a:rPr lang="bn-BD" sz="2400" b="1" dirty="0">
                <a:solidFill>
                  <a:srgbClr val="C00000"/>
                </a:solidFill>
                <a:latin typeface="NikoshBAN" pitchFamily="2" charset="0"/>
                <a:cs typeface="NikoshBAN" pitchFamily="2" charset="0"/>
              </a:rPr>
              <a:t>৩। বাংলা বানানের নিয়মাবলি সাধ্যমত আয়ত্ত করা:</a:t>
            </a:r>
          </a:p>
          <a:p>
            <a:r>
              <a:rPr lang="bn-BD" sz="2400" b="1" dirty="0">
                <a:solidFill>
                  <a:srgbClr val="00B050"/>
                </a:solidFill>
                <a:latin typeface="NikoshBAN" pitchFamily="2" charset="0"/>
                <a:cs typeface="NikoshBAN" pitchFamily="2" charset="0"/>
              </a:rPr>
              <a:t>     আধুনিক বাংলা বানানের নিয়ম(বাংলা একাডেমি প্রণীত)</a:t>
            </a:r>
          </a:p>
          <a:p>
            <a:r>
              <a:rPr lang="bn-BD" sz="2400" b="1" dirty="0">
                <a:solidFill>
                  <a:srgbClr val="00B050"/>
                </a:solidFill>
                <a:latin typeface="NikoshBAN" pitchFamily="2" charset="0"/>
                <a:cs typeface="NikoshBAN" pitchFamily="2" charset="0"/>
              </a:rPr>
              <a:t>    ণত্ব ও ষত্ব বিধানের নিয়ম         সন্ধি, সমাস ও প্রত্যয়ঘটিত বানানের নিয়ম</a:t>
            </a:r>
            <a:endParaRPr lang="as-IN" sz="2400" b="1" dirty="0">
              <a:solidFill>
                <a:srgbClr val="00B050"/>
              </a:solidFill>
              <a:latin typeface="NikoshBAN" pitchFamily="2" charset="0"/>
              <a:cs typeface="NikoshBAN" pitchFamily="2" charset="0"/>
            </a:endParaRPr>
          </a:p>
        </p:txBody>
      </p:sp>
      <p:sp>
        <p:nvSpPr>
          <p:cNvPr id="8" name="Callout: Quad Arrow 7">
            <a:extLst>
              <a:ext uri="{FF2B5EF4-FFF2-40B4-BE49-F238E27FC236}">
                <a16:creationId xmlns:a16="http://schemas.microsoft.com/office/drawing/2014/main" id="{C3D8387E-D35B-4448-BE6C-BB7339DD639F}"/>
              </a:ext>
            </a:extLst>
          </p:cNvPr>
          <p:cNvSpPr/>
          <p:nvPr/>
        </p:nvSpPr>
        <p:spPr>
          <a:xfrm>
            <a:off x="3581400" y="4520056"/>
            <a:ext cx="152400" cy="152400"/>
          </a:xfrm>
          <a:prstGeom prst="quadArrowCallout">
            <a:avLst>
              <a:gd name="adj1" fmla="val 18515"/>
              <a:gd name="adj2" fmla="val 50000"/>
              <a:gd name="adj3" fmla="val 18515"/>
              <a:gd name="adj4" fmla="val 185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Callout: Quad Arrow 8">
            <a:extLst>
              <a:ext uri="{FF2B5EF4-FFF2-40B4-BE49-F238E27FC236}">
                <a16:creationId xmlns:a16="http://schemas.microsoft.com/office/drawing/2014/main" id="{F1DF7E05-436F-4037-9EE7-46E7FD5D04DE}"/>
              </a:ext>
            </a:extLst>
          </p:cNvPr>
          <p:cNvSpPr/>
          <p:nvPr/>
        </p:nvSpPr>
        <p:spPr>
          <a:xfrm>
            <a:off x="599209" y="4097503"/>
            <a:ext cx="152400" cy="152400"/>
          </a:xfrm>
          <a:prstGeom prst="quadArrowCallout">
            <a:avLst>
              <a:gd name="adj1" fmla="val 18515"/>
              <a:gd name="adj2" fmla="val 50000"/>
              <a:gd name="adj3" fmla="val 18515"/>
              <a:gd name="adj4" fmla="val 185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Callout: Quad Arrow 9">
            <a:extLst>
              <a:ext uri="{FF2B5EF4-FFF2-40B4-BE49-F238E27FC236}">
                <a16:creationId xmlns:a16="http://schemas.microsoft.com/office/drawing/2014/main" id="{43E897B0-383F-40D9-B21B-896B83C28C98}"/>
              </a:ext>
            </a:extLst>
          </p:cNvPr>
          <p:cNvSpPr/>
          <p:nvPr/>
        </p:nvSpPr>
        <p:spPr>
          <a:xfrm>
            <a:off x="540327" y="4457699"/>
            <a:ext cx="152400" cy="152400"/>
          </a:xfrm>
          <a:prstGeom prst="quadArrowCallout">
            <a:avLst>
              <a:gd name="adj1" fmla="val 18515"/>
              <a:gd name="adj2" fmla="val 50000"/>
              <a:gd name="adj3" fmla="val 18515"/>
              <a:gd name="adj4" fmla="val 1851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hlinkClick r:id="rId3" action="ppaction://hlinksldjump"/>
            <a:extLst>
              <a:ext uri="{FF2B5EF4-FFF2-40B4-BE49-F238E27FC236}">
                <a16:creationId xmlns:a16="http://schemas.microsoft.com/office/drawing/2014/main" id="{510D6028-B1A4-45B3-BAEE-D3A31A0AE1F0}"/>
              </a:ext>
            </a:extLst>
          </p:cNvPr>
          <p:cNvSpPr/>
          <p:nvPr/>
        </p:nvSpPr>
        <p:spPr>
          <a:xfrm>
            <a:off x="5181600" y="3276600"/>
            <a:ext cx="1600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বিস্তারিত</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7">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828</Words>
  <Application>Microsoft Office PowerPoint</Application>
  <PresentationFormat>Custom</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Corporate Edition</cp:lastModifiedBy>
  <cp:revision>40</cp:revision>
  <dcterms:created xsi:type="dcterms:W3CDTF">2006-08-16T00:00:00Z</dcterms:created>
  <dcterms:modified xsi:type="dcterms:W3CDTF">2020-06-11T10:15:10Z</dcterms:modified>
</cp:coreProperties>
</file>