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4" r:id="rId3"/>
    <p:sldId id="285" r:id="rId4"/>
    <p:sldId id="273" r:id="rId5"/>
    <p:sldId id="271" r:id="rId6"/>
    <p:sldId id="286" r:id="rId7"/>
    <p:sldId id="270" r:id="rId8"/>
    <p:sldId id="275" r:id="rId9"/>
    <p:sldId id="258" r:id="rId10"/>
    <p:sldId id="259" r:id="rId11"/>
    <p:sldId id="260" r:id="rId12"/>
    <p:sldId id="266" r:id="rId13"/>
    <p:sldId id="269" r:id="rId14"/>
    <p:sldId id="267" r:id="rId15"/>
    <p:sldId id="278" r:id="rId16"/>
    <p:sldId id="279" r:id="rId17"/>
    <p:sldId id="280" r:id="rId18"/>
    <p:sldId id="265" r:id="rId19"/>
    <p:sldId id="281" r:id="rId20"/>
    <p:sldId id="282" r:id="rId21"/>
    <p:sldId id="283" r:id="rId22"/>
    <p:sldId id="261" r:id="rId23"/>
    <p:sldId id="284" r:id="rId24"/>
    <p:sldId id="262" r:id="rId25"/>
    <p:sldId id="263" r:id="rId26"/>
    <p:sldId id="277" r:id="rId27"/>
    <p:sldId id="264" r:id="rId28"/>
  </p:sldIdLst>
  <p:sldSz cx="13817600" cy="7772400"/>
  <p:notesSz cx="6858000" cy="9144000"/>
  <p:defaultTextStyle>
    <a:defPPr>
      <a:defRPr lang="en-US"/>
    </a:defPPr>
    <a:lvl1pPr marL="0" algn="l" defTabSz="987552" rtl="0" eaLnBrk="1" latinLnBrk="0" hangingPunct="1">
      <a:defRPr sz="1944" kern="1200">
        <a:solidFill>
          <a:schemeClr val="tx1"/>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9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272011"/>
            <a:ext cx="10363200" cy="2705947"/>
          </a:xfrm>
        </p:spPr>
        <p:txBody>
          <a:bodyPr anchor="b"/>
          <a:lstStyle>
            <a:lvl1pPr algn="ctr">
              <a:defRPr sz="6800"/>
            </a:lvl1pPr>
          </a:lstStyle>
          <a:p>
            <a:r>
              <a:rPr lang="en-US" smtClean="0"/>
              <a:t>Click to edit Master title style</a:t>
            </a:r>
            <a:endParaRPr lang="en-US" dirty="0"/>
          </a:p>
        </p:txBody>
      </p:sp>
      <p:sp>
        <p:nvSpPr>
          <p:cNvPr id="3" name="Subtitle 2"/>
          <p:cNvSpPr>
            <a:spLocks noGrp="1"/>
          </p:cNvSpPr>
          <p:nvPr>
            <p:ph type="subTitle" idx="1"/>
          </p:nvPr>
        </p:nvSpPr>
        <p:spPr>
          <a:xfrm>
            <a:off x="1727200" y="4082310"/>
            <a:ext cx="103632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A3A7E8-DFF4-4D22-8783-FC0D71972D06}"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353565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A3A7E8-DFF4-4D22-8783-FC0D71972D06}"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409146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0" y="413808"/>
            <a:ext cx="2979420" cy="6586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9960" y="413808"/>
            <a:ext cx="8765540" cy="6586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A3A7E8-DFF4-4D22-8783-FC0D71972D06}"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1855896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A3A7E8-DFF4-4D22-8783-FC0D71972D06}"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1005611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763" y="1937704"/>
            <a:ext cx="11917680" cy="3233102"/>
          </a:xfrm>
        </p:spPr>
        <p:txBody>
          <a:bodyPr anchor="b"/>
          <a:lstStyle>
            <a:lvl1pPr>
              <a:defRPr sz="6800"/>
            </a:lvl1pPr>
          </a:lstStyle>
          <a:p>
            <a:r>
              <a:rPr lang="en-US" smtClean="0"/>
              <a:t>Click to edit Master title style</a:t>
            </a:r>
            <a:endParaRPr lang="en-US" dirty="0"/>
          </a:p>
        </p:txBody>
      </p:sp>
      <p:sp>
        <p:nvSpPr>
          <p:cNvPr id="3" name="Text Placeholder 2"/>
          <p:cNvSpPr>
            <a:spLocks noGrp="1"/>
          </p:cNvSpPr>
          <p:nvPr>
            <p:ph type="body" idx="1"/>
          </p:nvPr>
        </p:nvSpPr>
        <p:spPr>
          <a:xfrm>
            <a:off x="942763" y="5201392"/>
            <a:ext cx="11917680" cy="1700212"/>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A3A7E8-DFF4-4D22-8783-FC0D71972D06}"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3807114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9960" y="2069042"/>
            <a:ext cx="587248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995160" y="2069042"/>
            <a:ext cx="587248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A3A7E8-DFF4-4D22-8783-FC0D71972D06}"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1259118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1760" y="413809"/>
            <a:ext cx="11917680" cy="15023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51760" y="1905318"/>
            <a:ext cx="584549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Click to edit Master text styles</a:t>
            </a:r>
          </a:p>
        </p:txBody>
      </p:sp>
      <p:sp>
        <p:nvSpPr>
          <p:cNvPr id="4" name="Content Placeholder 3"/>
          <p:cNvSpPr>
            <a:spLocks noGrp="1"/>
          </p:cNvSpPr>
          <p:nvPr>
            <p:ph sz="half" idx="2"/>
          </p:nvPr>
        </p:nvSpPr>
        <p:spPr>
          <a:xfrm>
            <a:off x="951760" y="2839085"/>
            <a:ext cx="5845492"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995160" y="1905318"/>
            <a:ext cx="5874280"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Click to edit Master text styles</a:t>
            </a:r>
          </a:p>
        </p:txBody>
      </p:sp>
      <p:sp>
        <p:nvSpPr>
          <p:cNvPr id="6" name="Content Placeholder 5"/>
          <p:cNvSpPr>
            <a:spLocks noGrp="1"/>
          </p:cNvSpPr>
          <p:nvPr>
            <p:ph sz="quarter" idx="4"/>
          </p:nvPr>
        </p:nvSpPr>
        <p:spPr>
          <a:xfrm>
            <a:off x="6995160" y="2839085"/>
            <a:ext cx="5874280"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A3A7E8-DFF4-4D22-8783-FC0D71972D06}" type="datetimeFigureOut">
              <a:rPr lang="en-US" smtClean="0"/>
              <a:t>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696258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A3A7E8-DFF4-4D22-8783-FC0D71972D06}" type="datetimeFigureOut">
              <a:rPr lang="en-US" smtClean="0"/>
              <a:t>4/4/2022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318375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3A7E8-DFF4-4D22-8783-FC0D71972D06}" type="datetimeFigureOut">
              <a:rPr lang="en-US" smtClean="0"/>
              <a:t>4/4/2022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71334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smtClean="0"/>
              <a:t>Click to edit Master title style</a:t>
            </a:r>
            <a:endParaRPr lang="en-US" dirty="0"/>
          </a:p>
        </p:txBody>
      </p:sp>
      <p:sp>
        <p:nvSpPr>
          <p:cNvPr id="3" name="Content Placeholder 2"/>
          <p:cNvSpPr>
            <a:spLocks noGrp="1"/>
          </p:cNvSpPr>
          <p:nvPr>
            <p:ph idx="1"/>
          </p:nvPr>
        </p:nvSpPr>
        <p:spPr>
          <a:xfrm>
            <a:off x="5874280" y="1119082"/>
            <a:ext cx="6995160"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3A7E8-DFF4-4D22-8783-FC0D71972D06}"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2927663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74280" y="1119082"/>
            <a:ext cx="6995160"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smtClean="0"/>
              <a:t>Click icon to add picture</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3A7E8-DFF4-4D22-8783-FC0D71972D06}"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431660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13809"/>
            <a:ext cx="11917680" cy="150230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9960" y="2069042"/>
            <a:ext cx="11917680" cy="49315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49960"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FBA3A7E8-DFF4-4D22-8783-FC0D71972D06}" type="datetimeFigureOut">
              <a:rPr lang="en-US" smtClean="0"/>
              <a:t>4/4/2022</a:t>
            </a:fld>
            <a:endParaRPr lang="en-US"/>
          </a:p>
        </p:txBody>
      </p:sp>
      <p:sp>
        <p:nvSpPr>
          <p:cNvPr id="5" name="Footer Placeholder 4"/>
          <p:cNvSpPr>
            <a:spLocks noGrp="1"/>
          </p:cNvSpPr>
          <p:nvPr>
            <p:ph type="ftr" sz="quarter" idx="3"/>
          </p:nvPr>
        </p:nvSpPr>
        <p:spPr>
          <a:xfrm>
            <a:off x="4577080" y="7203864"/>
            <a:ext cx="466344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758680" y="7203864"/>
            <a:ext cx="310896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B1677F22-A159-448B-9093-B32FA3EEC514}" type="slidenum">
              <a:rPr lang="en-US" smtClean="0"/>
              <a:t>‹#›</a:t>
            </a:fld>
            <a:endParaRPr lang="en-US"/>
          </a:p>
        </p:txBody>
      </p:sp>
    </p:spTree>
    <p:extLst>
      <p:ext uri="{BB962C8B-B14F-4D97-AF65-F5344CB8AC3E}">
        <p14:creationId xmlns:p14="http://schemas.microsoft.com/office/powerpoint/2010/main" val="24401991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iyuiuyiouyo.jpg"/>
          <p:cNvPicPr>
            <a:picLocks noChangeAspect="1"/>
          </p:cNvPicPr>
          <p:nvPr/>
        </p:nvPicPr>
        <p:blipFill>
          <a:blip r:embed="rId2"/>
          <a:stretch>
            <a:fillRect/>
          </a:stretch>
        </p:blipFill>
        <p:spPr>
          <a:xfrm>
            <a:off x="362608" y="299576"/>
            <a:ext cx="13018541" cy="7213743"/>
          </a:xfrm>
          <a:prstGeom prst="rect">
            <a:avLst/>
          </a:prstGeom>
          <a:ln>
            <a:noFill/>
          </a:ln>
          <a:effectLst>
            <a:softEdge rad="112500"/>
          </a:effectLst>
        </p:spPr>
      </p:pic>
      <p:sp>
        <p:nvSpPr>
          <p:cNvPr id="5" name="TextBox 4"/>
          <p:cNvSpPr txBox="1">
            <a:spLocks noChangeArrowheads="1"/>
          </p:cNvSpPr>
          <p:nvPr/>
        </p:nvSpPr>
        <p:spPr bwMode="auto">
          <a:xfrm>
            <a:off x="1537855" y="5376347"/>
            <a:ext cx="8861612" cy="1258907"/>
          </a:xfrm>
          <a:prstGeom prst="rect">
            <a:avLst/>
          </a:prstGeom>
          <a:noFill/>
          <a:ln w="9525">
            <a:noFill/>
            <a:miter lim="800000"/>
            <a:headEnd/>
            <a:tailEnd/>
          </a:ln>
          <a:effectLst/>
        </p:spPr>
        <p:txBody>
          <a:bodyPr wrap="square" lIns="103733" tIns="51866" rIns="103733" bIns="51866">
            <a:spAutoFit/>
          </a:bodyPr>
          <a:lstStyle/>
          <a:p>
            <a:r>
              <a:rPr lang="bn-BD" sz="5471" b="1" dirty="0">
                <a:ln w="10160">
                  <a:solidFill>
                    <a:srgbClr val="FF00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আজকের পাঠে </a:t>
            </a:r>
            <a:r>
              <a:rPr lang="bn-BD" sz="7500" b="1" dirty="0">
                <a:ln w="10160">
                  <a:solidFill>
                    <a:srgbClr val="FF00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তোমাদের স্বাগতম</a:t>
            </a:r>
            <a:endParaRPr lang="en-US" sz="7500" b="1" dirty="0">
              <a:ln w="10160">
                <a:solidFill>
                  <a:srgbClr val="FF00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Tree>
    <p:extLst>
      <p:ext uri="{BB962C8B-B14F-4D97-AF65-F5344CB8AC3E}">
        <p14:creationId xmlns:p14="http://schemas.microsoft.com/office/powerpoint/2010/main" val="98008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6" name="Rectangle 5"/>
          <p:cNvSpPr/>
          <p:nvPr/>
        </p:nvSpPr>
        <p:spPr>
          <a:xfrm>
            <a:off x="5580743" y="4191001"/>
            <a:ext cx="3468438" cy="672710"/>
          </a:xfrm>
          <a:prstGeom prst="rect">
            <a:avLst/>
          </a:prstGeom>
          <a:noFill/>
        </p:spPr>
        <p:txBody>
          <a:bodyPr wrap="square" lIns="117564" tIns="58782" rIns="117564" bIns="58782">
            <a:spAutoFit/>
          </a:bodyPr>
          <a:lstStyle/>
          <a:p>
            <a:pPr lvl="0" algn="ctr"/>
            <a:r>
              <a:rPr lang="en-US" sz="3600" dirty="0" err="1" smtClean="0">
                <a:latin typeface="NikoshBAN" panose="02000000000000000000" pitchFamily="2" charset="0"/>
                <a:cs typeface="NikoshBAN" panose="02000000000000000000" pitchFamily="2" charset="0"/>
              </a:rPr>
              <a:t>কাজী</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নজরুল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ইসলাম</a:t>
            </a:r>
            <a:endParaRPr lang="en-US" sz="3600" dirty="0">
              <a:latin typeface="NikoshBAN" panose="02000000000000000000" pitchFamily="2" charset="0"/>
              <a:cs typeface="NikoshBAN" panose="02000000000000000000" pitchFamily="2" charset="0"/>
            </a:endParaRPr>
          </a:p>
        </p:txBody>
      </p:sp>
      <p:sp>
        <p:nvSpPr>
          <p:cNvPr id="7" name="Rectangular Callout 6"/>
          <p:cNvSpPr/>
          <p:nvPr/>
        </p:nvSpPr>
        <p:spPr>
          <a:xfrm>
            <a:off x="5123543" y="457201"/>
            <a:ext cx="3803646" cy="586716"/>
          </a:xfrm>
          <a:prstGeom prst="wedgeRectCallout">
            <a:avLst>
              <a:gd name="adj1" fmla="val 24333"/>
              <a:gd name="adj2" fmla="val 94552"/>
            </a:avLst>
          </a:prstGeom>
          <a:noFill/>
          <a:ln>
            <a:noFill/>
          </a:ln>
          <a:effectLst>
            <a:outerShdw blurRad="44450" dist="27940" dir="5400000" algn="ctr">
              <a:srgbClr val="000000">
                <a:alpha val="32000"/>
              </a:srgbClr>
            </a:outerShdw>
          </a:effectLst>
        </p:spPr>
        <p:style>
          <a:lnRef idx="1">
            <a:schemeClr val="accent1"/>
          </a:lnRef>
          <a:fillRef idx="2">
            <a:schemeClr val="accent1"/>
          </a:fillRef>
          <a:effectRef idx="1">
            <a:schemeClr val="accent1"/>
          </a:effectRef>
          <a:fontRef idx="minor">
            <a:schemeClr val="dk1"/>
          </a:fontRef>
        </p:style>
        <p:txBody>
          <a:bodyPr lIns="117564" tIns="58782" rIns="117564" bIns="58782" rtlCol="0" anchor="ctr"/>
          <a:lstStyle/>
          <a:p>
            <a:pPr algn="ctr"/>
            <a:endParaRPr lang="en-US" sz="4100" dirty="0">
              <a:solidFill>
                <a:schemeClr val="tx1"/>
              </a:solidFill>
              <a:latin typeface="NikoshBAN" pitchFamily="2" charset="0"/>
              <a:cs typeface="NikoshBAN" pitchFamily="2"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4543" y="1371601"/>
            <a:ext cx="3477110" cy="2679591"/>
          </a:xfrm>
          <a:prstGeom prst="ellipse">
            <a:avLst/>
          </a:prstGeom>
          <a:noFill/>
          <a:ln w="63500" cap="rnd">
            <a:noFill/>
          </a:ln>
          <a:effectLst>
            <a:outerShdw blurRad="44450" dist="27940" dir="5400000" algn="ctr">
              <a:srgbClr val="000000">
                <a:alpha val="32000"/>
              </a:srgbClr>
            </a:outerShdw>
          </a:effectLst>
        </p:spPr>
      </p:pic>
      <p:sp>
        <p:nvSpPr>
          <p:cNvPr id="9" name="Freeform 8"/>
          <p:cNvSpPr/>
          <p:nvPr/>
        </p:nvSpPr>
        <p:spPr>
          <a:xfrm rot="2467805">
            <a:off x="8705049" y="1349818"/>
            <a:ext cx="3259991" cy="1455093"/>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no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991" tIns="274991" rIns="274991" bIns="274991" numCol="1" spcCol="1633" anchor="ctr" anchorCtr="0">
            <a:noAutofit/>
          </a:bodyPr>
          <a:lstStyle/>
          <a:p>
            <a:pPr algn="ctr" defTabSz="1543033">
              <a:lnSpc>
                <a:spcPct val="90000"/>
              </a:lnSpc>
              <a:spcBef>
                <a:spcPct val="0"/>
              </a:spcBef>
              <a:spcAft>
                <a:spcPct val="35000"/>
              </a:spcAft>
            </a:pPr>
            <a:r>
              <a:rPr lang="en-US" sz="3100" dirty="0" err="1" smtClean="0">
                <a:solidFill>
                  <a:schemeClr val="tx1"/>
                </a:solidFill>
                <a:latin typeface="NikoshBAN" panose="02000000000000000000" pitchFamily="2" charset="0"/>
                <a:cs typeface="NikoshBAN" panose="02000000000000000000" pitchFamily="2" charset="0"/>
              </a:rPr>
              <a:t>সম্পাদিত</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পত্রিকাঃ</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ধূমকেতু</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লাঙ্গল</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দৈনিক</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নবযুগ</a:t>
            </a:r>
            <a:r>
              <a:rPr lang="en-US" sz="3100" dirty="0" smtClean="0">
                <a:solidFill>
                  <a:schemeClr val="tx1"/>
                </a:solidFill>
                <a:latin typeface="NikoshBAN" panose="02000000000000000000" pitchFamily="2" charset="0"/>
                <a:cs typeface="NikoshBAN" panose="02000000000000000000" pitchFamily="2" charset="0"/>
              </a:rPr>
              <a:t> ।</a:t>
            </a:r>
            <a:endParaRPr lang="en-US" sz="3100" dirty="0">
              <a:solidFill>
                <a:schemeClr val="tx1"/>
              </a:solidFill>
              <a:latin typeface="NikoshBAN" panose="02000000000000000000" pitchFamily="2" charset="0"/>
              <a:cs typeface="NikoshBAN" panose="02000000000000000000" pitchFamily="2" charset="0"/>
            </a:endParaRPr>
          </a:p>
        </p:txBody>
      </p:sp>
      <p:sp>
        <p:nvSpPr>
          <p:cNvPr id="10" name="Freeform 9"/>
          <p:cNvSpPr/>
          <p:nvPr/>
        </p:nvSpPr>
        <p:spPr>
          <a:xfrm rot="18476007">
            <a:off x="8770045" y="4369321"/>
            <a:ext cx="3552297" cy="2479877"/>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no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991" tIns="274991" rIns="274991" bIns="274991" numCol="1" spcCol="1633" anchor="ctr" anchorCtr="0">
            <a:noAutofit/>
          </a:bodyPr>
          <a:lstStyle/>
          <a:p>
            <a:pPr algn="ctr" defTabSz="1543033">
              <a:lnSpc>
                <a:spcPct val="90000"/>
              </a:lnSpc>
              <a:spcBef>
                <a:spcPct val="0"/>
              </a:spcBef>
              <a:spcAft>
                <a:spcPct val="35000"/>
              </a:spcAft>
            </a:pPr>
            <a:r>
              <a:rPr lang="en-US" sz="3100" dirty="0" err="1" smtClean="0">
                <a:solidFill>
                  <a:schemeClr val="tx1"/>
                </a:solidFill>
                <a:latin typeface="NikoshBAN" panose="02000000000000000000" pitchFamily="2" charset="0"/>
                <a:cs typeface="NikoshBAN" panose="02000000000000000000" pitchFamily="2" charset="0"/>
              </a:rPr>
              <a:t>সাহিত্য</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চর্চাঃ</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কাব্যগ্রন্থ</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উপন্যাস</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গল্প</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নাটক</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প্রবন্ধগ্রন্থ</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জীবনী</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গ্রন্থ</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অনুবাদ</a:t>
            </a:r>
            <a:r>
              <a:rPr lang="en-US" sz="3100" dirty="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এবং</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গানের</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সংকলন</a:t>
            </a:r>
            <a:r>
              <a:rPr lang="en-US" sz="3100" dirty="0" smtClean="0">
                <a:solidFill>
                  <a:schemeClr val="tx1"/>
                </a:solidFill>
                <a:latin typeface="NikoshBAN" panose="02000000000000000000" pitchFamily="2" charset="0"/>
                <a:cs typeface="NikoshBAN" panose="02000000000000000000" pitchFamily="2" charset="0"/>
              </a:rPr>
              <a:t> ।</a:t>
            </a:r>
            <a:endParaRPr lang="en-US" sz="3100" dirty="0">
              <a:solidFill>
                <a:schemeClr val="tx1"/>
              </a:solidFill>
              <a:latin typeface="NikoshBAN" panose="02000000000000000000" pitchFamily="2" charset="0"/>
              <a:cs typeface="NikoshBAN" panose="02000000000000000000" pitchFamily="2" charset="0"/>
            </a:endParaRPr>
          </a:p>
        </p:txBody>
      </p:sp>
      <p:sp>
        <p:nvSpPr>
          <p:cNvPr id="11" name="Freeform 10"/>
          <p:cNvSpPr/>
          <p:nvPr/>
        </p:nvSpPr>
        <p:spPr>
          <a:xfrm>
            <a:off x="4590143" y="5638801"/>
            <a:ext cx="4093149" cy="1622216"/>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no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991" tIns="274991" rIns="274991" bIns="274991" numCol="1" spcCol="1633" anchor="ctr" anchorCtr="0">
            <a:noAutofit/>
          </a:bodyPr>
          <a:lstStyle/>
          <a:p>
            <a:pPr algn="ctr" defTabSz="1543033">
              <a:lnSpc>
                <a:spcPct val="90000"/>
              </a:lnSpc>
              <a:spcBef>
                <a:spcPct val="0"/>
              </a:spcBef>
              <a:spcAft>
                <a:spcPct val="35000"/>
              </a:spcAft>
            </a:pPr>
            <a:r>
              <a:rPr lang="en-US" sz="3100" dirty="0" err="1" smtClean="0">
                <a:solidFill>
                  <a:schemeClr val="tx1"/>
                </a:solidFill>
                <a:latin typeface="NikoshBAN" panose="02000000000000000000" pitchFamily="2" charset="0"/>
                <a:cs typeface="NikoshBAN" panose="02000000000000000000" pitchFamily="2" charset="0"/>
              </a:rPr>
              <a:t>প্রথম</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প্রকাশিত</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বিদ্রোহী</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কবিতা</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বিজলী</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পত্রিকায়</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প্রকাশিত</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হয়</a:t>
            </a:r>
            <a:r>
              <a:rPr lang="en-US" sz="3100" dirty="0" smtClean="0">
                <a:solidFill>
                  <a:schemeClr val="tx1"/>
                </a:solidFill>
                <a:latin typeface="NikoshBAN" panose="02000000000000000000" pitchFamily="2" charset="0"/>
                <a:cs typeface="NikoshBAN" panose="02000000000000000000" pitchFamily="2" charset="0"/>
              </a:rPr>
              <a:t> । </a:t>
            </a:r>
            <a:endParaRPr lang="en-US" sz="3100" dirty="0">
              <a:solidFill>
                <a:schemeClr val="tx1"/>
              </a:solidFill>
              <a:latin typeface="NikoshBAN" panose="02000000000000000000" pitchFamily="2" charset="0"/>
              <a:cs typeface="NikoshBAN" panose="02000000000000000000" pitchFamily="2" charset="0"/>
            </a:endParaRPr>
          </a:p>
        </p:txBody>
      </p:sp>
      <p:sp>
        <p:nvSpPr>
          <p:cNvPr id="12" name="Freeform 11"/>
          <p:cNvSpPr/>
          <p:nvPr/>
        </p:nvSpPr>
        <p:spPr>
          <a:xfrm>
            <a:off x="1313543" y="1295401"/>
            <a:ext cx="4497608" cy="1829575"/>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no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991" tIns="274991" rIns="274991" bIns="274991" numCol="1" spcCol="1633" anchor="ctr" anchorCtr="0">
            <a:noAutofit/>
          </a:bodyPr>
          <a:lstStyle/>
          <a:p>
            <a:pPr algn="ctr" defTabSz="1543033">
              <a:lnSpc>
                <a:spcPct val="90000"/>
              </a:lnSpc>
              <a:spcBef>
                <a:spcPct val="0"/>
              </a:spcBef>
              <a:spcAft>
                <a:spcPct val="35000"/>
              </a:spcAft>
            </a:pPr>
            <a:r>
              <a:rPr lang="en-US" sz="3100" dirty="0" smtClean="0">
                <a:solidFill>
                  <a:schemeClr val="tx1"/>
                </a:solidFill>
                <a:latin typeface="NikoshBAN" panose="02000000000000000000" pitchFamily="2" charset="0"/>
                <a:cs typeface="NikoshBAN" panose="02000000000000000000" pitchFamily="2" charset="0"/>
              </a:rPr>
              <a:t>২৯শে </a:t>
            </a:r>
            <a:r>
              <a:rPr lang="en-US" sz="3100" dirty="0" err="1" smtClean="0">
                <a:solidFill>
                  <a:schemeClr val="tx1"/>
                </a:solidFill>
                <a:latin typeface="NikoshBAN" panose="02000000000000000000" pitchFamily="2" charset="0"/>
                <a:cs typeface="NikoshBAN" panose="02000000000000000000" pitchFamily="2" charset="0"/>
              </a:rPr>
              <a:t>আগস্ট</a:t>
            </a:r>
            <a:r>
              <a:rPr lang="en-US" sz="3100" dirty="0" smtClean="0">
                <a:solidFill>
                  <a:schemeClr val="tx1"/>
                </a:solidFill>
                <a:latin typeface="NikoshBAN" panose="02000000000000000000" pitchFamily="2" charset="0"/>
                <a:cs typeface="NikoshBAN" panose="02000000000000000000" pitchFamily="2" charset="0"/>
              </a:rPr>
              <a:t> ১৯৭৬ </a:t>
            </a:r>
            <a:r>
              <a:rPr lang="en-US" sz="3100" dirty="0" err="1" smtClean="0">
                <a:solidFill>
                  <a:schemeClr val="tx1"/>
                </a:solidFill>
                <a:latin typeface="NikoshBAN" panose="02000000000000000000" pitchFamily="2" charset="0"/>
                <a:cs typeface="NikoshBAN" panose="02000000000000000000" pitchFamily="2" charset="0"/>
              </a:rPr>
              <a:t>খ্রিষ্টাব্দে</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মৃত্যুবরন</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করেন</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সমাধিস্থান</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ঢাকা</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বিশ্ববিদ্যালয়ের</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কেন্দ্রীয়</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মসজিদ</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প্রাঙ্গনে</a:t>
            </a:r>
            <a:endParaRPr lang="en-US" sz="3100"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1008743" y="3265945"/>
            <a:ext cx="4572000" cy="2677656"/>
          </a:xfrm>
          <a:prstGeom prst="rect">
            <a:avLst/>
          </a:prstGeom>
        </p:spPr>
        <p:txBody>
          <a:bodyPr wrap="square">
            <a:spAutoFit/>
          </a:bodyPr>
          <a:lstStyle/>
          <a:p>
            <a:r>
              <a:rPr lang="en-US" sz="2800" dirty="0" err="1" smtClean="0">
                <a:latin typeface="NikoshBAN" panose="02000000000000000000" pitchFamily="2" charset="0"/>
                <a:cs typeface="NikoshBAN" panose="02000000000000000000" pitchFamily="2" charset="0"/>
              </a:rPr>
              <a:t>কলকাতা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বিশ্ববিদ্যালয়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প্রদত্ত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জগতারিণী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স্বর্ণপদক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ভারত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সরকার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প্রদত্ত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পদ্মভূষণ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উপাধি</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লাভ</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ঢাকা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বিশ্ববিদ্যালয়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কবিকে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ডি.লিট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ডিগ্রি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প্রদান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ও ১৯৭৬ </a:t>
            </a:r>
            <a:r>
              <a:rPr lang="en-US" sz="2800" dirty="0" err="1" smtClean="0">
                <a:latin typeface="NikoshBAN" panose="02000000000000000000" pitchFamily="2" charset="0"/>
                <a:cs typeface="NikoshBAN" panose="02000000000000000000" pitchFamily="2" charset="0"/>
              </a:rPr>
              <a:t>খ্রিষ্টাব্দে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কবিকে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জাতীয়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মর্যদায়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অধিষ্ঠিত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করেন</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14" name="Rectangle 13"/>
          <p:cNvSpPr/>
          <p:nvPr/>
        </p:nvSpPr>
        <p:spPr>
          <a:xfrm>
            <a:off x="5809343" y="511315"/>
            <a:ext cx="2590800" cy="707886"/>
          </a:xfrm>
          <a:prstGeom prst="rect">
            <a:avLst/>
          </a:prstGeom>
        </p:spPr>
        <p:txBody>
          <a:bodyPr wrap="square">
            <a:prstTxWarp prst="textPlain">
              <a:avLst/>
            </a:prstTxWarp>
            <a:spAutoFit/>
          </a:bodyPr>
          <a:lstStyle/>
          <a:p>
            <a:pPr algn="ctr"/>
            <a:r>
              <a:rPr lang="en-US" sz="4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কবি</a:t>
            </a:r>
            <a:r>
              <a:rPr lang="en-US" sz="4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পরিচিতি</a:t>
            </a:r>
            <a:endParaRPr lang="en-US"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52974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6" name="Rounded Rectangle 5"/>
          <p:cNvSpPr/>
          <p:nvPr/>
        </p:nvSpPr>
        <p:spPr>
          <a:xfrm>
            <a:off x="9666523" y="449670"/>
            <a:ext cx="2315020" cy="791301"/>
          </a:xfrm>
          <a:prstGeom prst="roundRect">
            <a:avLst>
              <a:gd name="adj" fmla="val 0"/>
            </a:avLst>
          </a:prstGeom>
          <a:noFill/>
          <a:ln w="76200">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en-US" sz="4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শব্দার্থ</a:t>
            </a:r>
            <a:endParaRPr lang="en-US" sz="4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Notched Right Arrow 6"/>
          <p:cNvSpPr/>
          <p:nvPr/>
        </p:nvSpPr>
        <p:spPr>
          <a:xfrm>
            <a:off x="1097384" y="701023"/>
            <a:ext cx="2271772" cy="990541"/>
          </a:xfrm>
          <a:prstGeom prst="notchedRightArrow">
            <a:avLst>
              <a:gd name="adj1" fmla="val 50000"/>
              <a:gd name="adj2" fmla="val 32970"/>
            </a:avLst>
          </a:prstGeom>
          <a:noFill/>
          <a:ln w="38100">
            <a:solidFill>
              <a:srgbClr val="FF0000"/>
            </a:solidFill>
          </a:ln>
          <a:effectLst>
            <a:glow rad="101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lIns="117564" tIns="58782" rIns="117564" bIns="58782" rtlCol="0" anchor="ctr"/>
          <a:lstStyle/>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সাম্য</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Rounded Rectangle 7"/>
          <p:cNvSpPr/>
          <p:nvPr/>
        </p:nvSpPr>
        <p:spPr>
          <a:xfrm>
            <a:off x="9388418" y="4950541"/>
            <a:ext cx="2486446" cy="604753"/>
          </a:xfrm>
          <a:prstGeom prst="roundRect">
            <a:avLst>
              <a:gd name="adj" fmla="val 0"/>
            </a:avLst>
          </a:prstGeom>
          <a:noFill/>
          <a:ln w="38100">
            <a:solidFill>
              <a:srgbClr val="002060"/>
            </a:solid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কষ্ট</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বেদনা</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Rounded Rectangle 8"/>
          <p:cNvSpPr/>
          <p:nvPr/>
        </p:nvSpPr>
        <p:spPr>
          <a:xfrm>
            <a:off x="6517040" y="880187"/>
            <a:ext cx="2667584" cy="632214"/>
          </a:xfrm>
          <a:prstGeom prst="roundRect">
            <a:avLst>
              <a:gd name="adj" fmla="val 0"/>
            </a:avLst>
          </a:prstGeom>
          <a:noFill/>
          <a:ln w="381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সমান</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Rounded Rectangle 9"/>
          <p:cNvSpPr/>
          <p:nvPr/>
        </p:nvSpPr>
        <p:spPr>
          <a:xfrm>
            <a:off x="9388417" y="2177754"/>
            <a:ext cx="2666999" cy="591846"/>
          </a:xfrm>
          <a:prstGeom prst="roundRect">
            <a:avLst>
              <a:gd name="adj" fmla="val 0"/>
            </a:avLst>
          </a:prstGeom>
          <a:noFill/>
          <a:ln w="38100">
            <a:solidFill>
              <a:srgbClr val="002060"/>
            </a:solidFill>
          </a:ln>
          <a:effectLst>
            <a:glow rad="1397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যুদ্ধ</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লড়াই</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 name="Rounded Rectangle 10"/>
          <p:cNvSpPr/>
          <p:nvPr/>
        </p:nvSpPr>
        <p:spPr>
          <a:xfrm>
            <a:off x="6418955" y="3633569"/>
            <a:ext cx="3647652" cy="669671"/>
          </a:xfrm>
          <a:prstGeom prst="roundRect">
            <a:avLst>
              <a:gd name="adj" fmla="val 0"/>
            </a:avLst>
          </a:prstGeom>
          <a:noFill/>
          <a:ln w="38100">
            <a:solidFill>
              <a:srgbClr val="002060"/>
            </a:solidFill>
          </a:ln>
          <a:effectLst>
            <a:glow rad="1397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অত্যাচার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নির্যাতন</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2" name="Notched Right Arrow 11"/>
          <p:cNvSpPr/>
          <p:nvPr/>
        </p:nvSpPr>
        <p:spPr>
          <a:xfrm>
            <a:off x="4032248" y="2138926"/>
            <a:ext cx="2295142" cy="990541"/>
          </a:xfrm>
          <a:prstGeom prst="notchedRightArrow">
            <a:avLst>
              <a:gd name="adj1" fmla="val 50000"/>
              <a:gd name="adj2" fmla="val 32970"/>
            </a:avLst>
          </a:prstGeom>
          <a:noFill/>
          <a:ln w="38100">
            <a:solidFill>
              <a:srgbClr val="FF0000"/>
            </a:solidFill>
          </a:ln>
          <a:effectLst>
            <a:glow rad="101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lIns="117564" tIns="58782" rIns="117564" bIns="58782" rtlCol="0" anchor="ctr"/>
          <a:lstStyle/>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রণ</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3" name="Notched Right Arrow 12"/>
          <p:cNvSpPr/>
          <p:nvPr/>
        </p:nvSpPr>
        <p:spPr>
          <a:xfrm>
            <a:off x="811636" y="3633570"/>
            <a:ext cx="2557521" cy="990541"/>
          </a:xfrm>
          <a:prstGeom prst="notchedRightArrow">
            <a:avLst>
              <a:gd name="adj1" fmla="val 50000"/>
              <a:gd name="adj2" fmla="val 32970"/>
            </a:avLst>
          </a:prstGeom>
          <a:noFill/>
          <a:ln w="38100">
            <a:solidFill>
              <a:srgbClr val="FF0000"/>
            </a:solidFill>
          </a:ln>
          <a:effectLst>
            <a:glow rad="101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lIns="117564" tIns="58782" rIns="117564" bIns="58782" rtlCol="0" anchor="ctr"/>
          <a:lstStyle/>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পীড়ন</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4" name="Notched Right Arrow 13"/>
          <p:cNvSpPr/>
          <p:nvPr/>
        </p:nvSpPr>
        <p:spPr>
          <a:xfrm>
            <a:off x="3815895" y="4676677"/>
            <a:ext cx="2511495" cy="990541"/>
          </a:xfrm>
          <a:prstGeom prst="notchedRightArrow">
            <a:avLst>
              <a:gd name="adj1" fmla="val 50000"/>
              <a:gd name="adj2" fmla="val 32970"/>
            </a:avLst>
          </a:prstGeom>
          <a:noFill/>
          <a:ln w="38100">
            <a:solidFill>
              <a:srgbClr val="FF0000"/>
            </a:solidFill>
          </a:ln>
          <a:effectLst>
            <a:glow rad="1397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lIns="117564" tIns="58782" rIns="117564" bIns="58782" rtlCol="0" anchor="ctr"/>
          <a:lstStyle/>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পীড়া</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5" name="Notched Right Arrow 14"/>
          <p:cNvSpPr/>
          <p:nvPr/>
        </p:nvSpPr>
        <p:spPr>
          <a:xfrm>
            <a:off x="931615" y="6058433"/>
            <a:ext cx="2616121" cy="990541"/>
          </a:xfrm>
          <a:prstGeom prst="notchedRightArrow">
            <a:avLst>
              <a:gd name="adj1" fmla="val 50000"/>
              <a:gd name="adj2" fmla="val 32970"/>
            </a:avLst>
          </a:prstGeom>
          <a:noFill/>
          <a:ln w="38100">
            <a:solidFill>
              <a:srgbClr val="FF0000"/>
            </a:solid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lIns="117564" tIns="58782" rIns="117564" bIns="58782" rtlCol="0" anchor="ctr"/>
          <a:lstStyle/>
          <a:p>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অশ্রুবারি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6" name="Rounded Rectangle 15"/>
          <p:cNvSpPr/>
          <p:nvPr/>
        </p:nvSpPr>
        <p:spPr>
          <a:xfrm>
            <a:off x="6585648" y="6490286"/>
            <a:ext cx="2724151" cy="632214"/>
          </a:xfrm>
          <a:prstGeom prst="roundRect">
            <a:avLst>
              <a:gd name="adj" fmla="val 0"/>
            </a:avLst>
          </a:prstGeom>
          <a:noFill/>
          <a:ln w="38100">
            <a:solidFill>
              <a:srgbClr val="002060"/>
            </a:solid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en-US" sz="36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চোখের</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জল</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pic>
        <p:nvPicPr>
          <p:cNvPr id="17" name="Picture 16"/>
          <p:cNvPicPr>
            <a:picLocks noChangeAspect="1"/>
          </p:cNvPicPr>
          <p:nvPr/>
        </p:nvPicPr>
        <p:blipFill>
          <a:blip r:embed="rId2"/>
          <a:srcRect/>
          <a:stretch>
            <a:fillRect/>
          </a:stretch>
        </p:blipFill>
        <p:spPr bwMode="auto">
          <a:xfrm>
            <a:off x="3547737" y="570950"/>
            <a:ext cx="2650151" cy="1719329"/>
          </a:xfrm>
          <a:prstGeom prst="roundRect">
            <a:avLst>
              <a:gd name="adj" fmla="val 16667"/>
            </a:avLst>
          </a:prstGeom>
          <a:ln>
            <a:no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8" name="Flowchart: Process 17"/>
          <p:cNvSpPr/>
          <p:nvPr/>
        </p:nvSpPr>
        <p:spPr>
          <a:xfrm>
            <a:off x="6551567" y="1691564"/>
            <a:ext cx="2594231" cy="1700683"/>
          </a:xfrm>
          <a:prstGeom prst="flowChartProcess">
            <a:avLst/>
          </a:prstGeom>
          <a:blipFill>
            <a:blip r:embed="rId3"/>
            <a:stretch>
              <a:fillRect/>
            </a:stretch>
          </a:blip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anchor="ctr"/>
          <a:lstStyle/>
          <a:p>
            <a:pPr algn="ctr">
              <a:defRPr/>
            </a:pPr>
            <a:endParaRPr lang="en-US">
              <a:ln w="0"/>
              <a:solidFill>
                <a:schemeClr val="tx1"/>
              </a:solidFill>
              <a:effectLst>
                <a:outerShdw blurRad="38100" dist="19050" dir="2700000" algn="tl" rotWithShape="0">
                  <a:schemeClr val="dk1">
                    <a:alpha val="40000"/>
                  </a:schemeClr>
                </a:outerShdw>
              </a:effectLst>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7737" y="3050320"/>
            <a:ext cx="2650151" cy="1722413"/>
          </a:xfrm>
          <a:prstGeom prst="roundRect">
            <a:avLst>
              <a:gd name="adj" fmla="val 16667"/>
            </a:avLst>
          </a:prstGeom>
          <a:ln>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0392" y="4624110"/>
            <a:ext cx="2594231" cy="1717542"/>
          </a:xfrm>
          <a:prstGeom prst="roundRect">
            <a:avLst>
              <a:gd name="adj" fmla="val 16667"/>
            </a:avLst>
          </a:prstGeom>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6510" y="5667218"/>
            <a:ext cx="2625640" cy="1629113"/>
          </a:xfrm>
          <a:prstGeom prst="roundRect">
            <a:avLst>
              <a:gd name="adj" fmla="val 16667"/>
            </a:avLst>
          </a:prstGeom>
          <a:ln>
            <a:no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04572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ppt_x</p:attrName>
                                        </p:attrNameLst>
                                      </p:cBhvr>
                                      <p:tavLst>
                                        <p:tav tm="0">
                                          <p:val>
                                            <p:strVal val="#ppt_x-.2"/>
                                          </p:val>
                                        </p:tav>
                                        <p:tav tm="100000">
                                          <p:val>
                                            <p:strVal val="#ppt_x"/>
                                          </p:val>
                                        </p:tav>
                                      </p:tavLst>
                                    </p:anim>
                                    <p:anim calcmode="lin" valueType="num">
                                      <p:cBhvr>
                                        <p:cTn id="1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ppt_x</p:attrName>
                                        </p:attrNameLst>
                                      </p:cBhvr>
                                      <p:tavLst>
                                        <p:tav tm="0">
                                          <p:val>
                                            <p:strVal val="#ppt_x-.2"/>
                                          </p:val>
                                        </p:tav>
                                        <p:tav tm="100000">
                                          <p:val>
                                            <p:strVal val="#ppt_x"/>
                                          </p:val>
                                        </p:tav>
                                      </p:tavLst>
                                    </p:anim>
                                    <p:anim calcmode="lin" valueType="num">
                                      <p:cBhvr>
                                        <p:cTn id="1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3"/>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ppt_x</p:attrName>
                                        </p:attrNameLst>
                                      </p:cBhvr>
                                      <p:tavLst>
                                        <p:tav tm="0">
                                          <p:val>
                                            <p:strVal val="#ppt_x-.2"/>
                                          </p:val>
                                        </p:tav>
                                        <p:tav tm="100000">
                                          <p:val>
                                            <p:strVal val="#ppt_x"/>
                                          </p:val>
                                        </p:tav>
                                      </p:tavLst>
                                    </p:anim>
                                    <p:anim calcmode="lin" valueType="num">
                                      <p:cBhvr>
                                        <p:cTn id="2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4"/>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ppt_x</p:attrName>
                                        </p:attrNameLst>
                                      </p:cBhvr>
                                      <p:tavLst>
                                        <p:tav tm="0">
                                          <p:val>
                                            <p:strVal val="#ppt_x-.2"/>
                                          </p:val>
                                        </p:tav>
                                        <p:tav tm="100000">
                                          <p:val>
                                            <p:strVal val="#ppt_x"/>
                                          </p:val>
                                        </p:tav>
                                      </p:tavLst>
                                    </p:anim>
                                    <p:anim calcmode="lin" valueType="num">
                                      <p:cBhvr>
                                        <p:cTn id="2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5"/>
                                        </p:tgtEl>
                                      </p:cBhvr>
                                    </p:animEffect>
                                  </p:childTnLst>
                                </p:cTn>
                              </p:par>
                              <p:par>
                                <p:cTn id="30" presetID="29"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ppt_x</p:attrName>
                                        </p:attrNameLst>
                                      </p:cBhvr>
                                      <p:tavLst>
                                        <p:tav tm="0">
                                          <p:val>
                                            <p:strVal val="#ppt_x-.2"/>
                                          </p:val>
                                        </p:tav>
                                        <p:tav tm="100000">
                                          <p:val>
                                            <p:strVal val="#ppt_x"/>
                                          </p:val>
                                        </p:tav>
                                      </p:tavLst>
                                    </p:anim>
                                    <p:anim calcmode="lin" valueType="num">
                                      <p:cBhvr>
                                        <p:cTn id="33"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7"/>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ppt_x</p:attrName>
                                        </p:attrNameLst>
                                      </p:cBhvr>
                                      <p:tavLst>
                                        <p:tav tm="0">
                                          <p:val>
                                            <p:strVal val="#ppt_x-.2"/>
                                          </p:val>
                                        </p:tav>
                                        <p:tav tm="100000">
                                          <p:val>
                                            <p:strVal val="#ppt_x"/>
                                          </p:val>
                                        </p:tav>
                                      </p:tavLst>
                                    </p:anim>
                                    <p:anim calcmode="lin" valueType="num">
                                      <p:cBhvr>
                                        <p:cTn id="3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8"/>
                                        </p:tgtEl>
                                      </p:cBhvr>
                                    </p:animEffect>
                                  </p:childTnLst>
                                </p:cTn>
                              </p:par>
                              <p:par>
                                <p:cTn id="40" presetID="29"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1000" fill="hold"/>
                                        <p:tgtEl>
                                          <p:spTgt spid="19"/>
                                        </p:tgtEl>
                                        <p:attrNameLst>
                                          <p:attrName>ppt_x</p:attrName>
                                        </p:attrNameLst>
                                      </p:cBhvr>
                                      <p:tavLst>
                                        <p:tav tm="0">
                                          <p:val>
                                            <p:strVal val="#ppt_x-.2"/>
                                          </p:val>
                                        </p:tav>
                                        <p:tav tm="100000">
                                          <p:val>
                                            <p:strVal val="#ppt_x"/>
                                          </p:val>
                                        </p:tav>
                                      </p:tavLst>
                                    </p:anim>
                                    <p:anim calcmode="lin" valueType="num">
                                      <p:cBhvr>
                                        <p:cTn id="43"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9"/>
                                        </p:tgtEl>
                                      </p:cBhvr>
                                    </p:animEffect>
                                  </p:childTnLst>
                                </p:cTn>
                              </p:par>
                              <p:par>
                                <p:cTn id="45" presetID="29"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1000" fill="hold"/>
                                        <p:tgtEl>
                                          <p:spTgt spid="20"/>
                                        </p:tgtEl>
                                        <p:attrNameLst>
                                          <p:attrName>ppt_x</p:attrName>
                                        </p:attrNameLst>
                                      </p:cBhvr>
                                      <p:tavLst>
                                        <p:tav tm="0">
                                          <p:val>
                                            <p:strVal val="#ppt_x-.2"/>
                                          </p:val>
                                        </p:tav>
                                        <p:tav tm="100000">
                                          <p:val>
                                            <p:strVal val="#ppt_x"/>
                                          </p:val>
                                        </p:tav>
                                      </p:tavLst>
                                    </p:anim>
                                    <p:anim calcmode="lin" valueType="num">
                                      <p:cBhvr>
                                        <p:cTn id="4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49" dur="1000"/>
                                        <p:tgtEl>
                                          <p:spTgt spid="20"/>
                                        </p:tgtEl>
                                      </p:cBhvr>
                                    </p:animEffect>
                                  </p:childTnLst>
                                </p:cTn>
                              </p:par>
                              <p:par>
                                <p:cTn id="50" presetID="29"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1000" fill="hold"/>
                                        <p:tgtEl>
                                          <p:spTgt spid="21"/>
                                        </p:tgtEl>
                                        <p:attrNameLst>
                                          <p:attrName>ppt_x</p:attrName>
                                        </p:attrNameLst>
                                      </p:cBhvr>
                                      <p:tavLst>
                                        <p:tav tm="0">
                                          <p:val>
                                            <p:strVal val="#ppt_x-.2"/>
                                          </p:val>
                                        </p:tav>
                                        <p:tav tm="100000">
                                          <p:val>
                                            <p:strVal val="#ppt_x"/>
                                          </p:val>
                                        </p:tav>
                                      </p:tavLst>
                                    </p:anim>
                                    <p:anim calcmode="lin" valueType="num">
                                      <p:cBhvr>
                                        <p:cTn id="5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54" dur="10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1000" fill="hold"/>
                                        <p:tgtEl>
                                          <p:spTgt spid="9"/>
                                        </p:tgtEl>
                                        <p:attrNameLst>
                                          <p:attrName>ppt_x</p:attrName>
                                        </p:attrNameLst>
                                      </p:cBhvr>
                                      <p:tavLst>
                                        <p:tav tm="0">
                                          <p:val>
                                            <p:strVal val="#ppt_x-.2"/>
                                          </p:val>
                                        </p:tav>
                                        <p:tav tm="100000">
                                          <p:val>
                                            <p:strVal val="#ppt_x"/>
                                          </p:val>
                                        </p:tav>
                                      </p:tavLst>
                                    </p:anim>
                                    <p:anim calcmode="lin" valueType="num">
                                      <p:cBhvr>
                                        <p:cTn id="6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61" dur="1000"/>
                                        <p:tgtEl>
                                          <p:spTgt spid="9"/>
                                        </p:tgtEl>
                                      </p:cBhvr>
                                    </p:animEffect>
                                  </p:childTnLst>
                                </p:cTn>
                              </p:par>
                              <p:par>
                                <p:cTn id="62" presetID="29" presetClass="entr" presetSubtype="0"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1000" fill="hold"/>
                                        <p:tgtEl>
                                          <p:spTgt spid="10"/>
                                        </p:tgtEl>
                                        <p:attrNameLst>
                                          <p:attrName>ppt_x</p:attrName>
                                        </p:attrNameLst>
                                      </p:cBhvr>
                                      <p:tavLst>
                                        <p:tav tm="0">
                                          <p:val>
                                            <p:strVal val="#ppt_x-.2"/>
                                          </p:val>
                                        </p:tav>
                                        <p:tav tm="100000">
                                          <p:val>
                                            <p:strVal val="#ppt_x"/>
                                          </p:val>
                                        </p:tav>
                                      </p:tavLst>
                                    </p:anim>
                                    <p:anim calcmode="lin" valueType="num">
                                      <p:cBhvr>
                                        <p:cTn id="6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66" dur="1000"/>
                                        <p:tgtEl>
                                          <p:spTgt spid="10"/>
                                        </p:tgtEl>
                                      </p:cBhvr>
                                    </p:animEffect>
                                  </p:childTnLst>
                                </p:cTn>
                              </p:par>
                              <p:par>
                                <p:cTn id="67" presetID="29" presetClass="entr" presetSubtype="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1000" fill="hold"/>
                                        <p:tgtEl>
                                          <p:spTgt spid="11"/>
                                        </p:tgtEl>
                                        <p:attrNameLst>
                                          <p:attrName>ppt_x</p:attrName>
                                        </p:attrNameLst>
                                      </p:cBhvr>
                                      <p:tavLst>
                                        <p:tav tm="0">
                                          <p:val>
                                            <p:strVal val="#ppt_x-.2"/>
                                          </p:val>
                                        </p:tav>
                                        <p:tav tm="100000">
                                          <p:val>
                                            <p:strVal val="#ppt_x"/>
                                          </p:val>
                                        </p:tav>
                                      </p:tavLst>
                                    </p:anim>
                                    <p:anim calcmode="lin" valueType="num">
                                      <p:cBhvr>
                                        <p:cTn id="7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71" dur="1000"/>
                                        <p:tgtEl>
                                          <p:spTgt spid="11"/>
                                        </p:tgtEl>
                                      </p:cBhvr>
                                    </p:animEffect>
                                  </p:childTnLst>
                                </p:cTn>
                              </p:par>
                              <p:par>
                                <p:cTn id="72" presetID="29" presetClass="entr" presetSubtype="0"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1000" fill="hold"/>
                                        <p:tgtEl>
                                          <p:spTgt spid="8"/>
                                        </p:tgtEl>
                                        <p:attrNameLst>
                                          <p:attrName>ppt_x</p:attrName>
                                        </p:attrNameLst>
                                      </p:cBhvr>
                                      <p:tavLst>
                                        <p:tav tm="0">
                                          <p:val>
                                            <p:strVal val="#ppt_x-.2"/>
                                          </p:val>
                                        </p:tav>
                                        <p:tav tm="100000">
                                          <p:val>
                                            <p:strVal val="#ppt_x"/>
                                          </p:val>
                                        </p:tav>
                                      </p:tavLst>
                                    </p:anim>
                                    <p:anim calcmode="lin" valueType="num">
                                      <p:cBhvr>
                                        <p:cTn id="7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76" dur="1000"/>
                                        <p:tgtEl>
                                          <p:spTgt spid="8"/>
                                        </p:tgtEl>
                                      </p:cBhvr>
                                    </p:animEffect>
                                  </p:childTnLst>
                                </p:cTn>
                              </p:par>
                              <p:par>
                                <p:cTn id="77" presetID="29"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1000" fill="hold"/>
                                        <p:tgtEl>
                                          <p:spTgt spid="16"/>
                                        </p:tgtEl>
                                        <p:attrNameLst>
                                          <p:attrName>ppt_x</p:attrName>
                                        </p:attrNameLst>
                                      </p:cBhvr>
                                      <p:tavLst>
                                        <p:tav tm="0">
                                          <p:val>
                                            <p:strVal val="#ppt_x-.2"/>
                                          </p:val>
                                        </p:tav>
                                        <p:tav tm="100000">
                                          <p:val>
                                            <p:strVal val="#ppt_x"/>
                                          </p:val>
                                        </p:tav>
                                      </p:tavLst>
                                    </p:anim>
                                    <p:anim calcmode="lin" valueType="num">
                                      <p:cBhvr>
                                        <p:cTn id="80"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8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6"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4" name="Rectangle 3"/>
          <p:cNvSpPr>
            <a:spLocks noChangeArrowheads="1"/>
          </p:cNvSpPr>
          <p:nvPr/>
        </p:nvSpPr>
        <p:spPr bwMode="auto">
          <a:xfrm>
            <a:off x="4533538" y="518160"/>
            <a:ext cx="8214360" cy="6995160"/>
          </a:xfrm>
          <a:prstGeom prst="rect">
            <a:avLst/>
          </a:prstGeom>
          <a:noFill/>
          <a:ln w="57150" algn="ctr">
            <a:noFill/>
            <a:miter lim="800000"/>
            <a:headEnd/>
            <a:tailEnd/>
          </a:ln>
        </p:spPr>
        <p:txBody>
          <a:bodyPr lIns="117564" tIns="58782" rIns="117564" bIns="58782" anchor="ctr"/>
          <a:lstStyle/>
          <a:p>
            <a:r>
              <a:rPr lang="en-US" sz="5700" dirty="0">
                <a:ln w="0"/>
                <a:effectLst>
                  <a:outerShdw blurRad="38100" dist="19050" dir="2700000" algn="tl" rotWithShape="0">
                    <a:schemeClr val="dk1">
                      <a:alpha val="40000"/>
                    </a:schemeClr>
                  </a:outerShdw>
                </a:effectLst>
                <a:latin typeface="NikoshBAN" pitchFamily="2" charset="0"/>
                <a:cs typeface="NikoshBAN" pitchFamily="2" charset="0"/>
              </a:rPr>
              <a:t>      “ </a:t>
            </a:r>
            <a:r>
              <a:rPr lang="en-US" sz="5700" dirty="0" err="1">
                <a:ln w="0"/>
                <a:effectLst>
                  <a:outerShdw blurRad="38100" dist="19050" dir="2700000" algn="tl" rotWithShape="0">
                    <a:schemeClr val="dk1">
                      <a:alpha val="40000"/>
                    </a:schemeClr>
                  </a:outerShdw>
                </a:effectLst>
                <a:latin typeface="NikoshBAN" pitchFamily="2" charset="0"/>
                <a:cs typeface="NikoshBAN" pitchFamily="2" charset="0"/>
              </a:rPr>
              <a:t>নারী</a:t>
            </a:r>
            <a:r>
              <a:rPr lang="bn-BD" sz="57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5700" dirty="0" smtClean="0">
                <a:ln w="0"/>
                <a:effectLst>
                  <a:outerShdw blurRad="38100" dist="19050" dir="2700000" algn="tl" rotWithShape="0">
                    <a:schemeClr val="dk1">
                      <a:alpha val="40000"/>
                    </a:schemeClr>
                  </a:outerShdw>
                </a:effectLst>
                <a:latin typeface="NikoshBAN" pitchFamily="2" charset="0"/>
                <a:cs typeface="NikoshBAN" pitchFamily="2" charset="0"/>
              </a:rPr>
              <a:t>’’</a:t>
            </a:r>
            <a:r>
              <a:rPr lang="en-US" sz="36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কাজী</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নজরুল</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ইসলাম</a:t>
            </a:r>
            <a:endParaRPr lang="bn-BD" sz="3600" dirty="0">
              <a:ln w="0"/>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effectLst>
                  <a:outerShdw blurRad="38100" dist="19050" dir="2700000" algn="tl" rotWithShape="0">
                    <a:schemeClr val="dk1">
                      <a:alpha val="40000"/>
                    </a:schemeClr>
                  </a:outerShdw>
                </a:effectLst>
                <a:latin typeface="NikoshBAN" pitchFamily="2" charset="0"/>
                <a:cs typeface="NikoshBAN" pitchFamily="2" charset="0"/>
              </a:rPr>
              <a:t>সাম্যের</a:t>
            </a:r>
            <a:r>
              <a:rPr lang="en-US" sz="36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গান</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গাই</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 </a:t>
            </a:r>
          </a:p>
          <a:p>
            <a:pPr algn="ct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আমার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চক্ষে</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পুরুষ</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রমনী</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কোন</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ভেদাভেদ</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নাই</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a:t>
            </a:r>
            <a:endParaRPr lang="bn-BD" sz="3600" dirty="0">
              <a:ln w="0"/>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বিশ্বের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যা</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কিছু</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মহান</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সৃষ্টি</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চির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কল্যানকর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p>
          <a:p>
            <a:pPr algn="ct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অর্ধেক</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তার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করিয়াছে</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নারী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অর্ধেক</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তার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নর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endParaRPr lang="bn-BD" sz="3600" dirty="0">
              <a:ln w="0"/>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বিশ্বে</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যা</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কিছু</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এল</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পাপ</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তাপ</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বেদনা</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অশ্রুবারি</a:t>
            </a:r>
            <a:endParaRPr lang="en-US" sz="3600" dirty="0">
              <a:ln w="0"/>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অর্ধেক</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তার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আনিয়াছে</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নর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অর্ধেক</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তার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নারী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endParaRPr lang="bn-BD" sz="3600" dirty="0">
              <a:ln w="0"/>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জগতের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যত</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বড়</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বড়</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জয়</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বড়</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বড়</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অভিযান</a:t>
            </a:r>
            <a:endParaRPr lang="en-US" sz="3600" dirty="0">
              <a:ln w="0"/>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মাতা</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ভগ্নী</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ও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বধুদের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ত্যাগে</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হইয়াছে</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মহীয়ান</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endParaRPr lang="bn-BD" sz="3600" dirty="0">
              <a:ln w="0"/>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কোন</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রনে</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কত</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খুন</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দিল</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নর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লেখা</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আছে</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ইতিহাসে</a:t>
            </a:r>
            <a:endParaRPr lang="en-US" sz="3600" dirty="0">
              <a:ln w="0"/>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কত</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নারী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দিল</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সিথির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সিদুর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লেখা</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নাই</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তার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পাশে</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a:t>
            </a:r>
            <a:endParaRPr lang="bn-BD" sz="36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7" name="Picture 1"/>
          <p:cNvPicPr>
            <a:picLocks noChangeAspect="1"/>
          </p:cNvPicPr>
          <p:nvPr/>
        </p:nvPicPr>
        <p:blipFill>
          <a:blip r:embed="rId2"/>
          <a:srcRect/>
          <a:stretch>
            <a:fillRect/>
          </a:stretch>
        </p:blipFill>
        <p:spPr bwMode="auto">
          <a:xfrm>
            <a:off x="1000593" y="566420"/>
            <a:ext cx="3731227" cy="1981200"/>
          </a:xfrm>
          <a:prstGeom prst="rect">
            <a:avLst/>
          </a:prstGeom>
          <a:ln>
            <a:noFill/>
          </a:ln>
          <a:effectLst>
            <a:softEdge rad="112500"/>
          </a:effectLst>
        </p:spPr>
      </p:pic>
      <p:pic>
        <p:nvPicPr>
          <p:cNvPr id="8" name="Picture 9" descr="images5678"/>
          <p:cNvPicPr>
            <a:picLocks noChangeAspect="1" noChangeArrowheads="1"/>
          </p:cNvPicPr>
          <p:nvPr/>
        </p:nvPicPr>
        <p:blipFill>
          <a:blip r:embed="rId3"/>
          <a:srcRect/>
          <a:stretch>
            <a:fillRect/>
          </a:stretch>
        </p:blipFill>
        <p:spPr bwMode="auto">
          <a:xfrm>
            <a:off x="998020" y="2689966"/>
            <a:ext cx="3733800" cy="2016654"/>
          </a:xfrm>
          <a:prstGeom prst="rect">
            <a:avLst/>
          </a:prstGeom>
          <a:ln>
            <a:noFill/>
          </a:ln>
          <a:effectLst>
            <a:softEdge rad="112500"/>
          </a:effectLst>
        </p:spPr>
      </p:pic>
      <p:pic>
        <p:nvPicPr>
          <p:cNvPr id="9" name="Picture 10" descr="imagesnccccc"/>
          <p:cNvPicPr>
            <a:picLocks noChangeAspect="1" noChangeArrowheads="1"/>
          </p:cNvPicPr>
          <p:nvPr/>
        </p:nvPicPr>
        <p:blipFill>
          <a:blip r:embed="rId4"/>
          <a:srcRect/>
          <a:stretch>
            <a:fillRect/>
          </a:stretch>
        </p:blipFill>
        <p:spPr bwMode="auto">
          <a:xfrm>
            <a:off x="998020" y="4848966"/>
            <a:ext cx="3703320" cy="2098040"/>
          </a:xfrm>
          <a:prstGeom prst="rect">
            <a:avLst/>
          </a:prstGeom>
          <a:ln>
            <a:noFill/>
          </a:ln>
          <a:effectLst>
            <a:softEdge rad="112500"/>
          </a:effectLst>
        </p:spPr>
      </p:pic>
    </p:spTree>
    <p:extLst>
      <p:ext uri="{BB962C8B-B14F-4D97-AF65-F5344CB8AC3E}">
        <p14:creationId xmlns:p14="http://schemas.microsoft.com/office/powerpoint/2010/main" val="45552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500"/>
                                        <p:tgtEl>
                                          <p:spTgt spid="4"/>
                                        </p:tgtEl>
                                      </p:cBhvr>
                                    </p:animEffect>
                                  </p:childTnLst>
                                </p:cTn>
                              </p:par>
                              <p:par>
                                <p:cTn id="8" presetID="21"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4)">
                                      <p:cBhvr>
                                        <p:cTn id="10" dur="500"/>
                                        <p:tgtEl>
                                          <p:spTgt spid="7"/>
                                        </p:tgtEl>
                                      </p:cBhvr>
                                    </p:animEffect>
                                  </p:childTnLst>
                                </p:cTn>
                              </p:par>
                              <p:par>
                                <p:cTn id="11" presetID="21"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4)">
                                      <p:cBhvr>
                                        <p:cTn id="13" dur="500"/>
                                        <p:tgtEl>
                                          <p:spTgt spid="8"/>
                                        </p:tgtEl>
                                      </p:cBhvr>
                                    </p:animEffect>
                                  </p:childTnLst>
                                </p:cTn>
                              </p:par>
                              <p:par>
                                <p:cTn id="14" presetID="21"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4)">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pic>
        <p:nvPicPr>
          <p:cNvPr id="6" name="Picture 2" descr="F:\New Upload Image\unnamed24.jpg"/>
          <p:cNvPicPr>
            <a:picLocks noChangeAspect="1" noChangeArrowheads="1"/>
          </p:cNvPicPr>
          <p:nvPr/>
        </p:nvPicPr>
        <p:blipFill>
          <a:blip r:embed="rId2"/>
          <a:srcRect/>
          <a:stretch>
            <a:fillRect/>
          </a:stretch>
        </p:blipFill>
        <p:spPr bwMode="auto">
          <a:xfrm>
            <a:off x="497114" y="288712"/>
            <a:ext cx="12823371" cy="7224608"/>
          </a:xfrm>
          <a:prstGeom prst="rect">
            <a:avLst/>
          </a:prstGeom>
          <a:ln>
            <a:noFill/>
          </a:ln>
          <a:effectLst>
            <a:glow rad="228600">
              <a:schemeClr val="accent2">
                <a:satMod val="175000"/>
                <a:alpha val="40000"/>
              </a:schemeClr>
            </a:glow>
            <a:softEdge rad="112500"/>
          </a:effectLst>
        </p:spPr>
      </p:pic>
      <p:pic>
        <p:nvPicPr>
          <p:cNvPr id="7" name="Picture 6" descr="index2"/>
          <p:cNvPicPr>
            <a:picLocks noChangeAspect="1" noChangeArrowheads="1"/>
          </p:cNvPicPr>
          <p:nvPr/>
        </p:nvPicPr>
        <p:blipFill>
          <a:blip r:embed="rId3">
            <a:lum contrast="20000"/>
          </a:blip>
          <a:srcRect/>
          <a:stretch>
            <a:fillRect/>
          </a:stretch>
        </p:blipFill>
        <p:spPr bwMode="auto">
          <a:xfrm>
            <a:off x="1225510" y="786954"/>
            <a:ext cx="4009332" cy="2956582"/>
          </a:xfrm>
          <a:prstGeom prst="rect">
            <a:avLst/>
          </a:prstGeom>
          <a:ln>
            <a:noFill/>
          </a:ln>
          <a:effectLst>
            <a:softEdge rad="112500"/>
          </a:effectLst>
        </p:spPr>
      </p:pic>
      <p:sp>
        <p:nvSpPr>
          <p:cNvPr id="8" name="Flowchart: Alternate Process 7"/>
          <p:cNvSpPr/>
          <p:nvPr/>
        </p:nvSpPr>
        <p:spPr>
          <a:xfrm>
            <a:off x="1611442" y="4002616"/>
            <a:ext cx="3863243" cy="794173"/>
          </a:xfrm>
          <a:prstGeom prst="flowChartAlternateProcess">
            <a:avLst/>
          </a:prstGeom>
          <a:noFill/>
          <a:ln>
            <a:noFill/>
          </a:ln>
          <a:effectLst>
            <a:glow rad="139700">
              <a:schemeClr val="accent3">
                <a:satMod val="175000"/>
                <a:alpha val="40000"/>
              </a:schemeClr>
            </a:glow>
            <a:outerShdw blurRad="107950" dist="12700" dir="5400000" algn="ctr">
              <a:srgbClr val="000000"/>
            </a:outerShdw>
          </a:effectLst>
        </p:spPr>
        <p:style>
          <a:lnRef idx="1">
            <a:schemeClr val="accent4"/>
          </a:lnRef>
          <a:fillRef idx="2">
            <a:schemeClr val="accent4"/>
          </a:fillRef>
          <a:effectRef idx="1">
            <a:schemeClr val="accent4"/>
          </a:effectRef>
          <a:fontRef idx="minor">
            <a:schemeClr val="dk1"/>
          </a:fontRef>
        </p:style>
        <p:txBody>
          <a:bodyPr lIns="117564" tIns="58782" rIns="117564" bIns="58782" rtlCol="0" anchor="ctr">
            <a:prstTxWarp prst="textPlain">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4600" dirty="0" err="1" smtClean="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NikoshBAN" pitchFamily="2" charset="0"/>
                <a:cs typeface="NikoshBAN" pitchFamily="2" charset="0"/>
              </a:rPr>
              <a:t>আদর্শ</a:t>
            </a:r>
            <a:r>
              <a:rPr lang="en-US" sz="4600" dirty="0" smtClean="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600" dirty="0" err="1" smtClean="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NikoshBAN" pitchFamily="2" charset="0"/>
                <a:cs typeface="NikoshBAN" pitchFamily="2" charset="0"/>
              </a:rPr>
              <a:t>পাঠ</a:t>
            </a:r>
            <a:endParaRPr lang="en-US" sz="4600"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9" name="Picture 8" descr="Untitled-22"/>
          <p:cNvPicPr>
            <a:picLocks noChangeAspect="1" noChangeArrowheads="1"/>
          </p:cNvPicPr>
          <p:nvPr/>
        </p:nvPicPr>
        <p:blipFill>
          <a:blip r:embed="rId4">
            <a:lum contrast="30000"/>
          </a:blip>
          <a:srcRect/>
          <a:stretch>
            <a:fillRect/>
          </a:stretch>
        </p:blipFill>
        <p:spPr bwMode="auto">
          <a:xfrm>
            <a:off x="8313494" y="2903400"/>
            <a:ext cx="3814547" cy="2992604"/>
          </a:xfrm>
          <a:prstGeom prst="rect">
            <a:avLst/>
          </a:prstGeom>
          <a:ln>
            <a:noFill/>
          </a:ln>
          <a:effectLst>
            <a:softEdge rad="112500"/>
          </a:effectLst>
        </p:spPr>
      </p:pic>
      <p:sp>
        <p:nvSpPr>
          <p:cNvPr id="10" name="Flowchart: Alternate Process 9"/>
          <p:cNvSpPr/>
          <p:nvPr/>
        </p:nvSpPr>
        <p:spPr>
          <a:xfrm>
            <a:off x="8596085" y="6087268"/>
            <a:ext cx="3830779" cy="694690"/>
          </a:xfrm>
          <a:prstGeom prst="flowChartAlternateProcess">
            <a:avLst/>
          </a:prstGeom>
          <a:noFill/>
          <a:ln>
            <a:no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1">
            <a:schemeClr val="accent4"/>
          </a:lnRef>
          <a:fillRef idx="2">
            <a:schemeClr val="accent4"/>
          </a:fillRef>
          <a:effectRef idx="1">
            <a:schemeClr val="accent4"/>
          </a:effectRef>
          <a:fontRef idx="minor">
            <a:schemeClr val="dk1"/>
          </a:fontRef>
        </p:style>
        <p:txBody>
          <a:bodyPr lIns="117564" tIns="58782" rIns="117564" bIns="58782" rtlCol="0" anchor="ctr">
            <a:prstTxWarp prst="textPlain">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4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সরব</a:t>
            </a:r>
            <a:r>
              <a:rPr lang="en-US" sz="4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পাঠ</a:t>
            </a:r>
            <a:endParaRPr lang="en-US" sz="4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02150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descr="Bouquet"/>
          <p:cNvSpPr>
            <a:spLocks noChangeArrowheads="1"/>
          </p:cNvSpPr>
          <p:nvPr/>
        </p:nvSpPr>
        <p:spPr bwMode="auto">
          <a:xfrm>
            <a:off x="4575005" y="502276"/>
            <a:ext cx="3215640" cy="534473"/>
          </a:xfrm>
          <a:prstGeom prst="roundRect">
            <a:avLst>
              <a:gd name="adj" fmla="val 16667"/>
            </a:avLst>
          </a:prstGeom>
          <a:noFill/>
          <a:ln w="38100" algn="ctr">
            <a:noFill/>
            <a:round/>
            <a:headEnd/>
            <a:tailEnd/>
          </a:ln>
          <a:effectLst>
            <a:glow rad="228600">
              <a:schemeClr val="accent4">
                <a:satMod val="175000"/>
                <a:alpha val="40000"/>
              </a:schemeClr>
            </a:glow>
          </a:effectLst>
        </p:spPr>
        <p:txBody>
          <a:bodyPr lIns="117564" tIns="58782" rIns="117564" bIns="58782">
            <a:prstTxWarp prst="textPlain">
              <a:avLst/>
            </a:prstTxWarp>
            <a:spAutoFit/>
          </a:bodyPr>
          <a:lstStyle/>
          <a:p>
            <a:pPr algn="ctr" fontAlgn="auto">
              <a:spcBef>
                <a:spcPts val="0"/>
              </a:spcBef>
              <a:spcAft>
                <a:spcPts val="0"/>
              </a:spcAft>
              <a:defRPr/>
            </a:pPr>
            <a:r>
              <a:rPr lang="bn-BD" sz="5100" dirty="0">
                <a:ln w="0"/>
                <a:effectLst>
                  <a:outerShdw blurRad="38100" dist="19050" dir="2700000" algn="tl" rotWithShape="0">
                    <a:schemeClr val="dk1">
                      <a:alpha val="40000"/>
                    </a:schemeClr>
                  </a:outerShdw>
                </a:effectLst>
                <a:latin typeface="NikoshBAN" pitchFamily="2" charset="0"/>
                <a:cs typeface="NikoshBAN" pitchFamily="2" charset="0"/>
              </a:rPr>
              <a:t>একক কাজ</a:t>
            </a:r>
            <a:endParaRPr lang="en-US" sz="51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991" r="17967"/>
          <a:stretch/>
        </p:blipFill>
        <p:spPr>
          <a:xfrm>
            <a:off x="3957437" y="1279946"/>
            <a:ext cx="4803489" cy="3150212"/>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2" name="Rectangle 1"/>
          <p:cNvSpPr/>
          <p:nvPr/>
        </p:nvSpPr>
        <p:spPr>
          <a:xfrm>
            <a:off x="1202080" y="4673355"/>
            <a:ext cx="8677375" cy="954107"/>
          </a:xfrm>
          <a:prstGeom prst="rect">
            <a:avLst/>
          </a:prstGeom>
        </p:spPr>
        <p:txBody>
          <a:bodyPr wrap="none">
            <a:spAutoFit/>
          </a:bodyPr>
          <a:lstStyle/>
          <a:p>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১।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 কবিতায় ‘মহীয়ান’ শব্দটি কী অর্থে ব্যবহৃত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হয়েছে</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endParaRPr>
          </a:p>
          <a:p>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২।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নারী</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কবিতাটি</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কাজী</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নজরুল</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ইসলামের</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কোন</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কাব্যগ্রন্থ</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থেকে</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সংকলিত</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 </a:t>
            </a:r>
          </a:p>
        </p:txBody>
      </p:sp>
      <p:sp>
        <p:nvSpPr>
          <p:cNvPr id="3" name="Rectangle 2"/>
          <p:cNvSpPr/>
          <p:nvPr/>
        </p:nvSpPr>
        <p:spPr>
          <a:xfrm>
            <a:off x="2762131" y="5716897"/>
            <a:ext cx="9031640" cy="1138773"/>
          </a:xfrm>
          <a:prstGeom prst="rect">
            <a:avLst/>
          </a:prstGeom>
        </p:spPr>
        <p:txBody>
          <a:bodyPr wrap="none">
            <a:spAutoFit/>
          </a:bodyPr>
          <a:lstStyle/>
          <a:p>
            <a:r>
              <a:rPr lang="en-US" sz="4000" dirty="0" err="1" smtClean="0">
                <a:ln w="0"/>
                <a:effectLst>
                  <a:outerShdw blurRad="38100" dist="19050" dir="2700000" algn="tl" rotWithShape="0">
                    <a:schemeClr val="dk1">
                      <a:alpha val="40000"/>
                    </a:schemeClr>
                  </a:outerShdw>
                </a:effectLst>
                <a:latin typeface="NikoshBAN" pitchFamily="2" charset="0"/>
                <a:cs typeface="NikoshBAN" pitchFamily="2" charset="0"/>
              </a:rPr>
              <a:t>উত্তরঃ</a:t>
            </a:r>
            <a:r>
              <a:rPr lang="en-US" sz="40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১ ।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‘মহীয়ান’ শব্দটি ‘নারী কবিতায় মহিমান্বিত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অর্থে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ব্যবহৃত হয়েছে</a:t>
            </a:r>
            <a:endPar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endParaRPr>
          </a:p>
          <a:p>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২।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নারী</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কবিতাটি</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কাজী</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নজরুল</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ইসলামের</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সাম্যবাদী</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কাব্যগ্রন্থ</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থেকে</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সংকলিত</a:t>
            </a:r>
            <a:endParaRPr lang="en-US" sz="28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387016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6" name="Flowchart: Alternate Process 5"/>
          <p:cNvSpPr/>
          <p:nvPr/>
        </p:nvSpPr>
        <p:spPr>
          <a:xfrm>
            <a:off x="1723572" y="424543"/>
            <a:ext cx="9829800" cy="1437640"/>
          </a:xfrm>
          <a:prstGeom prst="flowChartAlternateProcess">
            <a:avLst/>
          </a:prstGeom>
          <a:no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en-US" sz="3600" dirty="0" err="1" smtClean="0">
                <a:solidFill>
                  <a:schemeClr val="tx1"/>
                </a:solidFill>
                <a:effectLst/>
                <a:latin typeface="NikoshBAN" panose="02000000000000000000" pitchFamily="2" charset="0"/>
                <a:cs typeface="NikoshBAN" panose="02000000000000000000" pitchFamily="2" charset="0"/>
              </a:rPr>
              <a:t>নিচের</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ছবিগুলো</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ভালো</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করে</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পর্যবেক্ষণ</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কর</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এবং</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বল</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কবিতার</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কোন</a:t>
            </a:r>
            <a:r>
              <a:rPr lang="en-US" sz="3600" dirty="0" smtClean="0">
                <a:solidFill>
                  <a:schemeClr val="tx1"/>
                </a:solidFill>
                <a:effectLst/>
                <a:latin typeface="NikoshBAN" panose="02000000000000000000" pitchFamily="2" charset="0"/>
                <a:cs typeface="NikoshBAN" panose="02000000000000000000" pitchFamily="2" charset="0"/>
              </a:rPr>
              <a:t> </a:t>
            </a:r>
          </a:p>
          <a:p>
            <a:pPr algn="ctr"/>
            <a:r>
              <a:rPr lang="en-US" sz="3600" dirty="0" err="1" smtClean="0">
                <a:solidFill>
                  <a:schemeClr val="tx1"/>
                </a:solidFill>
                <a:effectLst/>
                <a:latin typeface="NikoshBAN" panose="02000000000000000000" pitchFamily="2" charset="0"/>
                <a:cs typeface="NikoshBAN" panose="02000000000000000000" pitchFamily="2" charset="0"/>
              </a:rPr>
              <a:t>চরণের</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সঙ্গে</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মিল</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আছে</a:t>
            </a:r>
            <a:r>
              <a:rPr lang="en-US" sz="3600" dirty="0" smtClean="0">
                <a:solidFill>
                  <a:schemeClr val="tx1"/>
                </a:solidFill>
                <a:effectLst/>
                <a:latin typeface="NikoshBAN" panose="02000000000000000000" pitchFamily="2" charset="0"/>
                <a:cs typeface="NikoshBAN" panose="02000000000000000000" pitchFamily="2" charset="0"/>
              </a:rPr>
              <a:t>।</a:t>
            </a:r>
            <a:endParaRPr lang="en-US" sz="3600" dirty="0">
              <a:solidFill>
                <a:schemeClr val="tx1"/>
              </a:solidFill>
              <a:effectLst/>
              <a:latin typeface="NikoshBAN" panose="02000000000000000000" pitchFamily="2" charset="0"/>
              <a:cs typeface="NikoshBAN" panose="02000000000000000000" pitchFamily="2" charset="0"/>
            </a:endParaRPr>
          </a:p>
        </p:txBody>
      </p:sp>
      <p:pic>
        <p:nvPicPr>
          <p:cNvPr id="7" name="Picture 13" descr="Nari (22)"/>
          <p:cNvPicPr>
            <a:picLocks noChangeAspect="1" noChangeArrowheads="1"/>
          </p:cNvPicPr>
          <p:nvPr/>
        </p:nvPicPr>
        <p:blipFill>
          <a:blip r:embed="rId2"/>
          <a:srcRect/>
          <a:stretch>
            <a:fillRect/>
          </a:stretch>
        </p:blipFill>
        <p:spPr bwMode="auto">
          <a:xfrm>
            <a:off x="915853" y="2202543"/>
            <a:ext cx="3938017" cy="2936240"/>
          </a:xfrm>
          <a:prstGeom prst="rect">
            <a:avLst/>
          </a:prstGeom>
          <a:ln>
            <a:noFill/>
          </a:ln>
          <a:effectLst>
            <a:softEdge rad="112500"/>
          </a:effectLst>
        </p:spPr>
      </p:pic>
      <p:pic>
        <p:nvPicPr>
          <p:cNvPr id="8" name="Picture 15" descr="Nari (11)"/>
          <p:cNvPicPr>
            <a:picLocks noChangeAspect="1" noChangeArrowheads="1"/>
          </p:cNvPicPr>
          <p:nvPr/>
        </p:nvPicPr>
        <p:blipFill>
          <a:blip r:embed="rId3"/>
          <a:srcRect/>
          <a:stretch>
            <a:fillRect/>
          </a:stretch>
        </p:blipFill>
        <p:spPr bwMode="auto">
          <a:xfrm>
            <a:off x="5076372" y="2202543"/>
            <a:ext cx="3733800" cy="3022600"/>
          </a:xfrm>
          <a:prstGeom prst="rect">
            <a:avLst/>
          </a:prstGeom>
          <a:ln>
            <a:noFill/>
          </a:ln>
          <a:effectLst>
            <a:softEdge rad="112500"/>
          </a:effectLst>
        </p:spPr>
      </p:pic>
      <p:pic>
        <p:nvPicPr>
          <p:cNvPr id="9" name="Picture 2" descr="E:\New Picture Down\New folder (1)\imagesnccccc.jpg"/>
          <p:cNvPicPr>
            <a:picLocks noChangeAspect="1" noChangeArrowheads="1"/>
          </p:cNvPicPr>
          <p:nvPr/>
        </p:nvPicPr>
        <p:blipFill>
          <a:blip r:embed="rId4"/>
          <a:srcRect/>
          <a:stretch>
            <a:fillRect/>
          </a:stretch>
        </p:blipFill>
        <p:spPr bwMode="auto">
          <a:xfrm>
            <a:off x="8916852" y="2202543"/>
            <a:ext cx="3653790" cy="3022600"/>
          </a:xfrm>
          <a:prstGeom prst="rect">
            <a:avLst/>
          </a:prstGeom>
          <a:ln>
            <a:noFill/>
          </a:ln>
          <a:effectLst>
            <a:softEdge rad="112500"/>
          </a:effectLst>
        </p:spPr>
      </p:pic>
      <p:sp>
        <p:nvSpPr>
          <p:cNvPr id="10" name="Flowchart: Alternate Process 9"/>
          <p:cNvSpPr/>
          <p:nvPr/>
        </p:nvSpPr>
        <p:spPr>
          <a:xfrm>
            <a:off x="1235892" y="5656943"/>
            <a:ext cx="11094720" cy="1319921"/>
          </a:xfrm>
          <a:prstGeom prst="flowChartAlternateProcess">
            <a:avLst/>
          </a:prstGeom>
          <a:noFill/>
          <a:ln>
            <a:noFill/>
          </a:ln>
          <a:effectLst>
            <a:glow rad="1397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en-US" sz="3600" dirty="0" err="1" smtClean="0">
                <a:solidFill>
                  <a:schemeClr val="tx1"/>
                </a:solidFill>
                <a:latin typeface="NikoshBAN" pitchFamily="2" charset="0"/>
                <a:cs typeface="NikoshBAN" pitchFamily="2" charset="0"/>
              </a:rPr>
              <a:t>আমার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চক্ষে</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পুরুষ-রমণী</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কোনো</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ভেদাভেদ</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নাই</a:t>
            </a:r>
            <a:r>
              <a:rPr lang="en-US" sz="3600" dirty="0" smtClean="0">
                <a:solidFill>
                  <a:schemeClr val="tx1"/>
                </a:solidFill>
                <a:latin typeface="NikoshBAN" pitchFamily="2" charset="0"/>
                <a:cs typeface="NikoshBAN" pitchFamily="2" charset="0"/>
              </a:rPr>
              <a:t>।</a:t>
            </a:r>
          </a:p>
          <a:p>
            <a:pPr algn="ctr"/>
            <a:r>
              <a:rPr lang="en-US" sz="3600" dirty="0" err="1" smtClean="0">
                <a:solidFill>
                  <a:schemeClr val="tx1"/>
                </a:solidFill>
                <a:latin typeface="NikoshBAN" pitchFamily="2" charset="0"/>
                <a:cs typeface="NikoshBAN" pitchFamily="2" charset="0"/>
              </a:rPr>
              <a:t>বিশ্বের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যা-কিছু</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মহান</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সৃষ্টি</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চির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কল্যানকর</a:t>
            </a:r>
            <a:endParaRPr lang="en-US" sz="3600" dirty="0" smtClean="0">
              <a:solidFill>
                <a:schemeClr val="tx1"/>
              </a:solidFill>
              <a:latin typeface="NikoshBAN" pitchFamily="2" charset="0"/>
              <a:cs typeface="NikoshBAN" pitchFamily="2" charset="0"/>
            </a:endParaRPr>
          </a:p>
          <a:p>
            <a:pPr algn="ctr"/>
            <a:r>
              <a:rPr lang="en-US" sz="3600" dirty="0" err="1" smtClean="0">
                <a:solidFill>
                  <a:schemeClr val="tx1"/>
                </a:solidFill>
                <a:latin typeface="NikoshBAN" pitchFamily="2" charset="0"/>
                <a:cs typeface="NikoshBAN" pitchFamily="2" charset="0"/>
              </a:rPr>
              <a:t>অর্ধেক</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করিয়াছে</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নারী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অর্ধেক</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তার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নর</a:t>
            </a:r>
            <a:r>
              <a:rPr lang="en-US" sz="3600" dirty="0" smtClean="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49789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par>
                                <p:cTn id="15" presetID="29"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ppt_x</p:attrName>
                                        </p:attrNameLst>
                                      </p:cBhvr>
                                      <p:tavLst>
                                        <p:tav tm="0">
                                          <p:val>
                                            <p:strVal val="#ppt_x-.2"/>
                                          </p:val>
                                        </p:tav>
                                        <p:tav tm="100000">
                                          <p:val>
                                            <p:strVal val="#ppt_x"/>
                                          </p:val>
                                        </p:tav>
                                      </p:tavLst>
                                    </p:anim>
                                    <p:anim calcmode="lin" valueType="num">
                                      <p:cBhvr>
                                        <p:cTn id="1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out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6" name="Flowchart: Alternate Process 5"/>
          <p:cNvSpPr/>
          <p:nvPr/>
        </p:nvSpPr>
        <p:spPr>
          <a:xfrm>
            <a:off x="1651000" y="613229"/>
            <a:ext cx="9829800" cy="1437640"/>
          </a:xfrm>
          <a:prstGeom prst="flowChartAlternateProcess">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en-US" sz="3600" dirty="0" err="1" smtClean="0">
                <a:solidFill>
                  <a:schemeClr val="tx1"/>
                </a:solidFill>
                <a:effectLst/>
                <a:latin typeface="NikoshBAN" panose="02000000000000000000" pitchFamily="2" charset="0"/>
                <a:cs typeface="NikoshBAN" panose="02000000000000000000" pitchFamily="2" charset="0"/>
              </a:rPr>
              <a:t>নিচের</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ছবিগুলো</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ভালো</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করে</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পর্যবেক্ষণ</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কর</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এবং</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বল</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কবিতার</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কোন</a:t>
            </a:r>
            <a:r>
              <a:rPr lang="en-US" sz="3600" dirty="0" smtClean="0">
                <a:solidFill>
                  <a:schemeClr val="tx1"/>
                </a:solidFill>
                <a:effectLst/>
                <a:latin typeface="NikoshBAN" panose="02000000000000000000" pitchFamily="2" charset="0"/>
                <a:cs typeface="NikoshBAN" panose="02000000000000000000" pitchFamily="2" charset="0"/>
              </a:rPr>
              <a:t> </a:t>
            </a:r>
          </a:p>
          <a:p>
            <a:pPr algn="ctr"/>
            <a:r>
              <a:rPr lang="en-US" sz="3600" dirty="0" err="1" smtClean="0">
                <a:solidFill>
                  <a:schemeClr val="tx1"/>
                </a:solidFill>
                <a:effectLst/>
                <a:latin typeface="NikoshBAN" panose="02000000000000000000" pitchFamily="2" charset="0"/>
                <a:cs typeface="NikoshBAN" panose="02000000000000000000" pitchFamily="2" charset="0"/>
              </a:rPr>
              <a:t>চরণের</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সঙ্গে</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মিল</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আছে</a:t>
            </a:r>
            <a:r>
              <a:rPr lang="en-US" sz="3600" dirty="0" smtClean="0">
                <a:solidFill>
                  <a:schemeClr val="tx1"/>
                </a:solidFill>
                <a:effectLst/>
                <a:latin typeface="NikoshBAN" panose="02000000000000000000" pitchFamily="2" charset="0"/>
                <a:cs typeface="NikoshBAN" panose="02000000000000000000" pitchFamily="2" charset="0"/>
              </a:rPr>
              <a:t>।</a:t>
            </a:r>
            <a:endParaRPr lang="en-US" sz="3600" dirty="0">
              <a:solidFill>
                <a:schemeClr val="tx1"/>
              </a:solidFill>
              <a:effectLst/>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7600" y="2736669"/>
            <a:ext cx="3611359" cy="2763520"/>
          </a:xfrm>
          <a:prstGeom prst="rect">
            <a:avLst/>
          </a:prstGeom>
          <a:ln>
            <a:noFill/>
          </a:ln>
          <a:effectLst>
            <a:softEdge rad="11250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7081" y="2736669"/>
            <a:ext cx="3735162" cy="2849880"/>
          </a:xfrm>
          <a:prstGeom prst="rect">
            <a:avLst/>
          </a:prstGeom>
          <a:ln>
            <a:noFill/>
          </a:ln>
          <a:effectLst>
            <a:softEdge rad="11250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81" y="2736669"/>
            <a:ext cx="3415122" cy="2849880"/>
          </a:xfrm>
          <a:prstGeom prst="rect">
            <a:avLst/>
          </a:prstGeom>
          <a:ln>
            <a:noFill/>
          </a:ln>
          <a:effectLst>
            <a:softEdge rad="112500"/>
          </a:effectLst>
        </p:spPr>
      </p:pic>
      <p:sp>
        <p:nvSpPr>
          <p:cNvPr id="10" name="Rounded Rectangle 9"/>
          <p:cNvSpPr/>
          <p:nvPr/>
        </p:nvSpPr>
        <p:spPr>
          <a:xfrm>
            <a:off x="1376680" y="6104710"/>
            <a:ext cx="10561320" cy="832863"/>
          </a:xfrm>
          <a:prstGeom prst="roundRect">
            <a:avLst>
              <a:gd name="adj" fmla="val 0"/>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en-US" sz="3600" dirty="0" err="1" smtClean="0">
                <a:solidFill>
                  <a:schemeClr val="tx1"/>
                </a:solidFill>
                <a:effectLst/>
                <a:latin typeface="NikoshBAN" pitchFamily="2" charset="0"/>
                <a:cs typeface="NikoshBAN" pitchFamily="2" charset="0"/>
              </a:rPr>
              <a:t>নর</a:t>
            </a:r>
            <a:r>
              <a:rPr lang="en-US" sz="3600" dirty="0" smtClean="0">
                <a:solidFill>
                  <a:schemeClr val="tx1"/>
                </a:solidFill>
                <a:effectLst/>
                <a:latin typeface="NikoshBAN" pitchFamily="2" charset="0"/>
                <a:cs typeface="NikoshBAN" pitchFamily="2" charset="0"/>
              </a:rPr>
              <a:t> </a:t>
            </a:r>
            <a:r>
              <a:rPr lang="en-US" sz="3600" dirty="0" err="1" smtClean="0">
                <a:solidFill>
                  <a:schemeClr val="tx1"/>
                </a:solidFill>
                <a:effectLst/>
                <a:latin typeface="NikoshBAN" pitchFamily="2" charset="0"/>
                <a:cs typeface="NikoshBAN" pitchFamily="2" charset="0"/>
              </a:rPr>
              <a:t>যদি</a:t>
            </a:r>
            <a:r>
              <a:rPr lang="en-US" sz="3600" dirty="0" smtClean="0">
                <a:solidFill>
                  <a:schemeClr val="tx1"/>
                </a:solidFill>
                <a:effectLst/>
                <a:latin typeface="NikoshBAN" pitchFamily="2" charset="0"/>
                <a:cs typeface="NikoshBAN" pitchFamily="2" charset="0"/>
              </a:rPr>
              <a:t> </a:t>
            </a:r>
            <a:r>
              <a:rPr lang="en-US" sz="3600" dirty="0" err="1" smtClean="0">
                <a:solidFill>
                  <a:schemeClr val="tx1"/>
                </a:solidFill>
                <a:effectLst/>
                <a:latin typeface="NikoshBAN" pitchFamily="2" charset="0"/>
                <a:cs typeface="NikoshBAN" pitchFamily="2" charset="0"/>
              </a:rPr>
              <a:t>রাখে</a:t>
            </a:r>
            <a:r>
              <a:rPr lang="en-US" sz="3600" dirty="0" smtClean="0">
                <a:solidFill>
                  <a:schemeClr val="tx1"/>
                </a:solidFill>
                <a:effectLst/>
                <a:latin typeface="NikoshBAN" pitchFamily="2" charset="0"/>
                <a:cs typeface="NikoshBAN" pitchFamily="2" charset="0"/>
              </a:rPr>
              <a:t> </a:t>
            </a:r>
            <a:r>
              <a:rPr lang="en-US" sz="3600" dirty="0" err="1" smtClean="0">
                <a:solidFill>
                  <a:schemeClr val="tx1"/>
                </a:solidFill>
                <a:effectLst/>
                <a:latin typeface="NikoshBAN" pitchFamily="2" charset="0"/>
                <a:cs typeface="NikoshBAN" pitchFamily="2" charset="0"/>
              </a:rPr>
              <a:t>নারী</a:t>
            </a:r>
            <a:r>
              <a:rPr lang="en-US" sz="3600" dirty="0" smtClean="0">
                <a:solidFill>
                  <a:schemeClr val="tx1"/>
                </a:solidFill>
                <a:effectLst/>
                <a:latin typeface="NikoshBAN" pitchFamily="2" charset="0"/>
                <a:cs typeface="NikoshBAN" pitchFamily="2" charset="0"/>
              </a:rPr>
              <a:t> </a:t>
            </a:r>
            <a:r>
              <a:rPr lang="en-US" sz="3600" dirty="0" err="1" smtClean="0">
                <a:solidFill>
                  <a:schemeClr val="tx1"/>
                </a:solidFill>
                <a:effectLst/>
                <a:latin typeface="NikoshBAN" pitchFamily="2" charset="0"/>
                <a:cs typeface="NikoshBAN" pitchFamily="2" charset="0"/>
              </a:rPr>
              <a:t>বন্দী</a:t>
            </a:r>
            <a:r>
              <a:rPr lang="en-US" sz="3600" dirty="0" smtClean="0">
                <a:solidFill>
                  <a:schemeClr val="tx1"/>
                </a:solidFill>
                <a:effectLst/>
                <a:latin typeface="NikoshBAN" pitchFamily="2" charset="0"/>
                <a:cs typeface="NikoshBAN" pitchFamily="2" charset="0"/>
              </a:rPr>
              <a:t>, </a:t>
            </a:r>
            <a:r>
              <a:rPr lang="en-US" sz="3600" dirty="0" err="1" smtClean="0">
                <a:solidFill>
                  <a:schemeClr val="tx1"/>
                </a:solidFill>
                <a:effectLst/>
                <a:latin typeface="NikoshBAN" pitchFamily="2" charset="0"/>
                <a:cs typeface="NikoshBAN" pitchFamily="2" charset="0"/>
              </a:rPr>
              <a:t>তবে</a:t>
            </a:r>
            <a:r>
              <a:rPr lang="en-US" sz="3600" dirty="0" smtClean="0">
                <a:solidFill>
                  <a:schemeClr val="tx1"/>
                </a:solidFill>
                <a:effectLst/>
                <a:latin typeface="NikoshBAN" pitchFamily="2" charset="0"/>
                <a:cs typeface="NikoshBAN" pitchFamily="2" charset="0"/>
              </a:rPr>
              <a:t> </a:t>
            </a:r>
            <a:r>
              <a:rPr lang="en-US" sz="3600" dirty="0" err="1" smtClean="0">
                <a:solidFill>
                  <a:schemeClr val="tx1"/>
                </a:solidFill>
                <a:effectLst/>
                <a:latin typeface="NikoshBAN" pitchFamily="2" charset="0"/>
                <a:cs typeface="NikoshBAN" pitchFamily="2" charset="0"/>
              </a:rPr>
              <a:t>এর</a:t>
            </a:r>
            <a:r>
              <a:rPr lang="en-US" sz="3600" dirty="0" smtClean="0">
                <a:solidFill>
                  <a:schemeClr val="tx1"/>
                </a:solidFill>
                <a:effectLst/>
                <a:latin typeface="NikoshBAN" pitchFamily="2" charset="0"/>
                <a:cs typeface="NikoshBAN" pitchFamily="2" charset="0"/>
              </a:rPr>
              <a:t> </a:t>
            </a:r>
            <a:r>
              <a:rPr lang="en-US" sz="3600" dirty="0" err="1" smtClean="0">
                <a:solidFill>
                  <a:schemeClr val="tx1"/>
                </a:solidFill>
                <a:effectLst/>
                <a:latin typeface="NikoshBAN" pitchFamily="2" charset="0"/>
                <a:cs typeface="NikoshBAN" pitchFamily="2" charset="0"/>
              </a:rPr>
              <a:t>পরযুগে</a:t>
            </a:r>
            <a:endParaRPr lang="en-US" sz="3600" dirty="0" smtClean="0">
              <a:solidFill>
                <a:schemeClr val="tx1"/>
              </a:solidFill>
              <a:effectLst/>
              <a:latin typeface="NikoshBAN" pitchFamily="2" charset="0"/>
              <a:cs typeface="NikoshBAN" pitchFamily="2" charset="0"/>
            </a:endParaRPr>
          </a:p>
          <a:p>
            <a:pPr algn="ctr"/>
            <a:r>
              <a:rPr lang="en-US" sz="3600" dirty="0" err="1" smtClean="0">
                <a:solidFill>
                  <a:schemeClr val="tx1"/>
                </a:solidFill>
                <a:effectLst/>
                <a:latin typeface="NikoshBAN" pitchFamily="2" charset="0"/>
                <a:cs typeface="NikoshBAN" pitchFamily="2" charset="0"/>
              </a:rPr>
              <a:t>আপনারি</a:t>
            </a:r>
            <a:r>
              <a:rPr lang="en-US" sz="3600" dirty="0" smtClean="0">
                <a:solidFill>
                  <a:schemeClr val="tx1"/>
                </a:solidFill>
                <a:effectLst/>
                <a:latin typeface="NikoshBAN" pitchFamily="2" charset="0"/>
                <a:cs typeface="NikoshBAN" pitchFamily="2" charset="0"/>
              </a:rPr>
              <a:t> </a:t>
            </a:r>
            <a:r>
              <a:rPr lang="en-US" sz="3600" dirty="0" err="1" smtClean="0">
                <a:solidFill>
                  <a:schemeClr val="tx1"/>
                </a:solidFill>
                <a:effectLst/>
                <a:latin typeface="NikoshBAN" pitchFamily="2" charset="0"/>
                <a:cs typeface="NikoshBAN" pitchFamily="2" charset="0"/>
              </a:rPr>
              <a:t>রচা</a:t>
            </a:r>
            <a:r>
              <a:rPr lang="en-US" sz="3600" dirty="0" smtClean="0">
                <a:solidFill>
                  <a:schemeClr val="tx1"/>
                </a:solidFill>
                <a:effectLst/>
                <a:latin typeface="NikoshBAN" pitchFamily="2" charset="0"/>
                <a:cs typeface="NikoshBAN" pitchFamily="2" charset="0"/>
              </a:rPr>
              <a:t> ঐ </a:t>
            </a:r>
            <a:r>
              <a:rPr lang="en-US" sz="3600" dirty="0" err="1" smtClean="0">
                <a:solidFill>
                  <a:schemeClr val="tx1"/>
                </a:solidFill>
                <a:effectLst/>
                <a:latin typeface="NikoshBAN" pitchFamily="2" charset="0"/>
                <a:cs typeface="NikoshBAN" pitchFamily="2" charset="0"/>
              </a:rPr>
              <a:t>কারাগারে</a:t>
            </a:r>
            <a:r>
              <a:rPr lang="en-US" sz="3600" dirty="0" smtClean="0">
                <a:solidFill>
                  <a:schemeClr val="tx1"/>
                </a:solidFill>
                <a:effectLst/>
                <a:latin typeface="NikoshBAN" pitchFamily="2" charset="0"/>
                <a:cs typeface="NikoshBAN" pitchFamily="2" charset="0"/>
              </a:rPr>
              <a:t> </a:t>
            </a:r>
            <a:r>
              <a:rPr lang="en-US" sz="3600" dirty="0" err="1" smtClean="0">
                <a:solidFill>
                  <a:schemeClr val="tx1"/>
                </a:solidFill>
                <a:effectLst/>
                <a:latin typeface="NikoshBAN" pitchFamily="2" charset="0"/>
                <a:cs typeface="NikoshBAN" pitchFamily="2" charset="0"/>
              </a:rPr>
              <a:t>পুরুষ</a:t>
            </a:r>
            <a:r>
              <a:rPr lang="en-US" sz="3600" dirty="0" smtClean="0">
                <a:solidFill>
                  <a:schemeClr val="tx1"/>
                </a:solidFill>
                <a:effectLst/>
                <a:latin typeface="NikoshBAN" pitchFamily="2" charset="0"/>
                <a:cs typeface="NikoshBAN" pitchFamily="2" charset="0"/>
              </a:rPr>
              <a:t> </a:t>
            </a:r>
            <a:r>
              <a:rPr lang="en-US" sz="3600" dirty="0" err="1" smtClean="0">
                <a:solidFill>
                  <a:schemeClr val="tx1"/>
                </a:solidFill>
                <a:effectLst/>
                <a:latin typeface="NikoshBAN" pitchFamily="2" charset="0"/>
                <a:cs typeface="NikoshBAN" pitchFamily="2" charset="0"/>
              </a:rPr>
              <a:t>মরিবে</a:t>
            </a:r>
            <a:r>
              <a:rPr lang="en-US" sz="3600" dirty="0" smtClean="0">
                <a:solidFill>
                  <a:schemeClr val="tx1"/>
                </a:solidFill>
                <a:effectLst/>
                <a:latin typeface="NikoshBAN" pitchFamily="2" charset="0"/>
                <a:cs typeface="NikoshBAN" pitchFamily="2" charset="0"/>
              </a:rPr>
              <a:t> </a:t>
            </a:r>
            <a:r>
              <a:rPr lang="en-US" sz="3600" dirty="0" err="1" smtClean="0">
                <a:solidFill>
                  <a:schemeClr val="tx1"/>
                </a:solidFill>
                <a:effectLst/>
                <a:latin typeface="NikoshBAN" pitchFamily="2" charset="0"/>
                <a:cs typeface="NikoshBAN" pitchFamily="2" charset="0"/>
              </a:rPr>
              <a:t>ভুগে</a:t>
            </a:r>
            <a:r>
              <a:rPr lang="en-US" sz="3600" dirty="0" smtClean="0">
                <a:solidFill>
                  <a:schemeClr val="tx1"/>
                </a:solidFill>
                <a:effectLst/>
                <a:latin typeface="NikoshBAN" pitchFamily="2" charset="0"/>
                <a:cs typeface="NikoshBAN" pitchFamily="2" charset="0"/>
              </a:rPr>
              <a:t> । </a:t>
            </a:r>
            <a:endParaRPr lang="en-US" sz="3600" dirty="0">
              <a:solidFill>
                <a:schemeClr val="tx1"/>
              </a:solidFill>
              <a:effectLst/>
              <a:latin typeface="NikoshBAN" pitchFamily="2" charset="0"/>
              <a:cs typeface="NikoshBAN" pitchFamily="2" charset="0"/>
            </a:endParaRPr>
          </a:p>
        </p:txBody>
      </p:sp>
    </p:spTree>
    <p:extLst>
      <p:ext uri="{BB962C8B-B14F-4D97-AF65-F5344CB8AC3E}">
        <p14:creationId xmlns:p14="http://schemas.microsoft.com/office/powerpoint/2010/main" val="327503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500"/>
                                        <p:tgtEl>
                                          <p:spTgt spid="8"/>
                                        </p:tgtEl>
                                      </p:cBhvr>
                                    </p:animEffect>
                                  </p:childTnLst>
                                </p:cTn>
                              </p:par>
                              <p:par>
                                <p:cTn id="8" presetID="21"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4)">
                                      <p:cBhvr>
                                        <p:cTn id="10" dur="500"/>
                                        <p:tgtEl>
                                          <p:spTgt spid="9"/>
                                        </p:tgtEl>
                                      </p:cBhvr>
                                    </p:animEffect>
                                  </p:childTnLst>
                                </p:cTn>
                              </p:par>
                              <p:par>
                                <p:cTn id="11" presetID="21"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4)">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6" name="Flowchart: Alternate Process 5"/>
          <p:cNvSpPr/>
          <p:nvPr/>
        </p:nvSpPr>
        <p:spPr>
          <a:xfrm>
            <a:off x="1607457" y="627743"/>
            <a:ext cx="9829800" cy="1437640"/>
          </a:xfrm>
          <a:prstGeom prst="flowChartAlternateProcess">
            <a:avLst/>
          </a:prstGeom>
          <a:no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en-US" sz="3600" dirty="0" err="1" smtClean="0">
                <a:solidFill>
                  <a:schemeClr val="tx1"/>
                </a:solidFill>
                <a:effectLst/>
                <a:latin typeface="NikoshBAN" panose="02000000000000000000" pitchFamily="2" charset="0"/>
                <a:cs typeface="NikoshBAN" panose="02000000000000000000" pitchFamily="2" charset="0"/>
              </a:rPr>
              <a:t>নিচের</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ছবিগুলো</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ভালো</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করে</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পর্যবেক্ষণ</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কর</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এবং</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বল</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কবিতার</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কোন</a:t>
            </a:r>
            <a:r>
              <a:rPr lang="en-US" sz="3600" dirty="0" smtClean="0">
                <a:solidFill>
                  <a:schemeClr val="tx1"/>
                </a:solidFill>
                <a:effectLst/>
                <a:latin typeface="NikoshBAN" panose="02000000000000000000" pitchFamily="2" charset="0"/>
                <a:cs typeface="NikoshBAN" panose="02000000000000000000" pitchFamily="2" charset="0"/>
              </a:rPr>
              <a:t> </a:t>
            </a:r>
          </a:p>
          <a:p>
            <a:pPr algn="ctr"/>
            <a:r>
              <a:rPr lang="en-US" sz="3600" dirty="0" err="1" smtClean="0">
                <a:solidFill>
                  <a:schemeClr val="tx1"/>
                </a:solidFill>
                <a:effectLst/>
                <a:latin typeface="NikoshBAN" panose="02000000000000000000" pitchFamily="2" charset="0"/>
                <a:cs typeface="NikoshBAN" panose="02000000000000000000" pitchFamily="2" charset="0"/>
              </a:rPr>
              <a:t>চরণের</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সঙ্গে</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মিল</a:t>
            </a:r>
            <a:r>
              <a:rPr lang="en-US" sz="3600" dirty="0" smtClean="0">
                <a:solidFill>
                  <a:schemeClr val="tx1"/>
                </a:solidFill>
                <a:effectLst/>
                <a:latin typeface="NikoshBAN" panose="02000000000000000000" pitchFamily="2" charset="0"/>
                <a:cs typeface="NikoshBAN" panose="02000000000000000000" pitchFamily="2" charset="0"/>
              </a:rPr>
              <a:t> </a:t>
            </a:r>
            <a:r>
              <a:rPr lang="en-US" sz="3600" dirty="0" err="1" smtClean="0">
                <a:solidFill>
                  <a:schemeClr val="tx1"/>
                </a:solidFill>
                <a:effectLst/>
                <a:latin typeface="NikoshBAN" panose="02000000000000000000" pitchFamily="2" charset="0"/>
                <a:cs typeface="NikoshBAN" panose="02000000000000000000" pitchFamily="2" charset="0"/>
              </a:rPr>
              <a:t>আছে</a:t>
            </a:r>
            <a:r>
              <a:rPr lang="en-US" sz="3600" dirty="0" smtClean="0">
                <a:solidFill>
                  <a:schemeClr val="tx1"/>
                </a:solidFill>
                <a:effectLst/>
                <a:latin typeface="NikoshBAN" panose="02000000000000000000" pitchFamily="2" charset="0"/>
                <a:cs typeface="NikoshBAN" panose="02000000000000000000" pitchFamily="2" charset="0"/>
              </a:rPr>
              <a:t>।</a:t>
            </a:r>
            <a:endParaRPr lang="en-US" sz="3600" dirty="0">
              <a:solidFill>
                <a:schemeClr val="tx1"/>
              </a:solidFill>
              <a:effectLst/>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155" y="2400038"/>
            <a:ext cx="3793066" cy="2763520"/>
          </a:xfrm>
          <a:prstGeom prst="rect">
            <a:avLst/>
          </a:prstGeom>
          <a:ln>
            <a:noFill/>
          </a:ln>
          <a:effectLst>
            <a:softEdge rad="112500"/>
          </a:effectLst>
        </p:spPr>
      </p:pic>
      <p:pic>
        <p:nvPicPr>
          <p:cNvPr id="8" name="Picture 2" descr="E:\New Picture Down\New folder (1)\images345.jpg"/>
          <p:cNvPicPr>
            <a:picLocks noChangeAspect="1" noChangeArrowheads="1"/>
          </p:cNvPicPr>
          <p:nvPr/>
        </p:nvPicPr>
        <p:blipFill>
          <a:blip r:embed="rId3"/>
          <a:srcRect/>
          <a:stretch>
            <a:fillRect/>
          </a:stretch>
        </p:blipFill>
        <p:spPr bwMode="auto">
          <a:xfrm>
            <a:off x="4906810" y="2405743"/>
            <a:ext cx="3627120" cy="2763520"/>
          </a:xfrm>
          <a:prstGeom prst="rect">
            <a:avLst/>
          </a:prstGeom>
          <a:ln>
            <a:noFill/>
          </a:ln>
          <a:effectLst>
            <a:softEdge rad="112500"/>
          </a:effectLst>
        </p:spPr>
      </p:pic>
      <p:pic>
        <p:nvPicPr>
          <p:cNvPr id="9" name="Picture 3" descr="E:\New Picture Down\Photos\Man Nation\Picture9.png"/>
          <p:cNvPicPr>
            <a:picLocks noChangeAspect="1" noChangeArrowheads="1"/>
          </p:cNvPicPr>
          <p:nvPr/>
        </p:nvPicPr>
        <p:blipFill>
          <a:blip r:embed="rId4"/>
          <a:srcRect/>
          <a:stretch>
            <a:fillRect/>
          </a:stretch>
        </p:blipFill>
        <p:spPr bwMode="auto">
          <a:xfrm>
            <a:off x="8853971" y="2405743"/>
            <a:ext cx="3320415" cy="2770717"/>
          </a:xfrm>
          <a:prstGeom prst="rect">
            <a:avLst/>
          </a:prstGeom>
          <a:noFill/>
        </p:spPr>
      </p:pic>
      <p:sp>
        <p:nvSpPr>
          <p:cNvPr id="10" name="Rounded Rectangle 9"/>
          <p:cNvSpPr/>
          <p:nvPr/>
        </p:nvSpPr>
        <p:spPr>
          <a:xfrm>
            <a:off x="1066330" y="5687423"/>
            <a:ext cx="11285327" cy="1036320"/>
          </a:xfrm>
          <a:prstGeom prst="roundRect">
            <a:avLst>
              <a:gd name="adj" fmla="val 0"/>
            </a:avLst>
          </a:prstGeom>
          <a:noFill/>
          <a:ln w="38100">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en-US" sz="3600" dirty="0" smtClean="0">
                <a:solidFill>
                  <a:schemeClr val="tx1"/>
                </a:solidFill>
                <a:effectLst/>
                <a:latin typeface="NikoshBAN" pitchFamily="2" charset="0"/>
                <a:cs typeface="NikoshBAN" pitchFamily="2" charset="0"/>
              </a:rPr>
              <a:t>                              </a:t>
            </a:r>
            <a:r>
              <a:rPr lang="en-US" sz="3600" dirty="0" err="1" smtClean="0">
                <a:solidFill>
                  <a:schemeClr val="tx1"/>
                </a:solidFill>
                <a:effectLst/>
                <a:latin typeface="NikoshBAN" pitchFamily="2" charset="0"/>
                <a:cs typeface="NikoshBAN" pitchFamily="2" charset="0"/>
              </a:rPr>
              <a:t>যুগের</a:t>
            </a:r>
            <a:r>
              <a:rPr lang="en-US" sz="3600" dirty="0" smtClean="0">
                <a:solidFill>
                  <a:schemeClr val="tx1"/>
                </a:solidFill>
                <a:effectLst/>
                <a:latin typeface="NikoshBAN" pitchFamily="2" charset="0"/>
                <a:cs typeface="NikoshBAN" pitchFamily="2" charset="0"/>
              </a:rPr>
              <a:t> </a:t>
            </a:r>
            <a:r>
              <a:rPr lang="en-US" sz="3600" dirty="0" err="1" smtClean="0">
                <a:solidFill>
                  <a:schemeClr val="tx1"/>
                </a:solidFill>
                <a:effectLst/>
                <a:latin typeface="NikoshBAN" pitchFamily="2" charset="0"/>
                <a:cs typeface="NikoshBAN" pitchFamily="2" charset="0"/>
              </a:rPr>
              <a:t>ধর্ম</a:t>
            </a:r>
            <a:r>
              <a:rPr lang="en-US" sz="3600" dirty="0" smtClean="0">
                <a:solidFill>
                  <a:schemeClr val="tx1"/>
                </a:solidFill>
                <a:effectLst/>
                <a:latin typeface="NikoshBAN" pitchFamily="2" charset="0"/>
                <a:cs typeface="NikoshBAN" pitchFamily="2" charset="0"/>
              </a:rPr>
              <a:t> </a:t>
            </a:r>
            <a:r>
              <a:rPr lang="en-US" sz="3600" dirty="0" err="1" smtClean="0">
                <a:solidFill>
                  <a:schemeClr val="tx1"/>
                </a:solidFill>
                <a:effectLst/>
                <a:latin typeface="NikoshBAN" pitchFamily="2" charset="0"/>
                <a:cs typeface="NikoshBAN" pitchFamily="2" charset="0"/>
              </a:rPr>
              <a:t>এই</a:t>
            </a:r>
            <a:r>
              <a:rPr lang="en-US" sz="3600" dirty="0" smtClean="0">
                <a:solidFill>
                  <a:schemeClr val="tx1"/>
                </a:solidFill>
                <a:effectLst/>
                <a:latin typeface="NikoshBAN" pitchFamily="2" charset="0"/>
                <a:cs typeface="NikoshBAN" pitchFamily="2" charset="0"/>
              </a:rPr>
              <a:t>—</a:t>
            </a:r>
          </a:p>
          <a:p>
            <a:pPr algn="ctr"/>
            <a:r>
              <a:rPr lang="en-US" sz="3600" dirty="0" err="1" smtClean="0">
                <a:solidFill>
                  <a:schemeClr val="tx1"/>
                </a:solidFill>
                <a:effectLst/>
                <a:latin typeface="NikoshBAN" pitchFamily="2" charset="0"/>
                <a:cs typeface="NikoshBAN" pitchFamily="2" charset="0"/>
              </a:rPr>
              <a:t>পীড়ন</a:t>
            </a:r>
            <a:r>
              <a:rPr lang="en-US" sz="3600" dirty="0" smtClean="0">
                <a:solidFill>
                  <a:schemeClr val="tx1"/>
                </a:solidFill>
                <a:effectLst/>
                <a:latin typeface="NikoshBAN" pitchFamily="2" charset="0"/>
                <a:cs typeface="NikoshBAN" pitchFamily="2" charset="0"/>
              </a:rPr>
              <a:t> </a:t>
            </a:r>
            <a:r>
              <a:rPr lang="en-US" sz="3600" dirty="0" err="1" smtClean="0">
                <a:solidFill>
                  <a:schemeClr val="tx1"/>
                </a:solidFill>
                <a:effectLst/>
                <a:latin typeface="NikoshBAN" pitchFamily="2" charset="0"/>
                <a:cs typeface="NikoshBAN" pitchFamily="2" charset="0"/>
              </a:rPr>
              <a:t>করিলে</a:t>
            </a:r>
            <a:r>
              <a:rPr lang="en-US" sz="3600" dirty="0" smtClean="0">
                <a:solidFill>
                  <a:schemeClr val="tx1"/>
                </a:solidFill>
                <a:effectLst/>
                <a:latin typeface="NikoshBAN" pitchFamily="2" charset="0"/>
                <a:cs typeface="NikoshBAN" pitchFamily="2" charset="0"/>
              </a:rPr>
              <a:t> </a:t>
            </a:r>
            <a:r>
              <a:rPr lang="en-US" sz="3600" dirty="0" err="1" smtClean="0">
                <a:solidFill>
                  <a:schemeClr val="tx1"/>
                </a:solidFill>
                <a:effectLst/>
                <a:latin typeface="NikoshBAN" pitchFamily="2" charset="0"/>
                <a:cs typeface="NikoshBAN" pitchFamily="2" charset="0"/>
              </a:rPr>
              <a:t>সে</a:t>
            </a:r>
            <a:r>
              <a:rPr lang="en-US" sz="3600" dirty="0" smtClean="0">
                <a:solidFill>
                  <a:schemeClr val="tx1"/>
                </a:solidFill>
                <a:effectLst/>
                <a:latin typeface="NikoshBAN" pitchFamily="2" charset="0"/>
                <a:cs typeface="NikoshBAN" pitchFamily="2" charset="0"/>
              </a:rPr>
              <a:t> -</a:t>
            </a:r>
            <a:r>
              <a:rPr lang="en-US" sz="3600" dirty="0" err="1" smtClean="0">
                <a:solidFill>
                  <a:schemeClr val="tx1"/>
                </a:solidFill>
                <a:effectLst/>
                <a:latin typeface="NikoshBAN" pitchFamily="2" charset="0"/>
                <a:cs typeface="NikoshBAN" pitchFamily="2" charset="0"/>
              </a:rPr>
              <a:t>পীড়ন</a:t>
            </a:r>
            <a:r>
              <a:rPr lang="en-US" sz="3600" dirty="0" smtClean="0">
                <a:solidFill>
                  <a:schemeClr val="tx1"/>
                </a:solidFill>
                <a:effectLst/>
                <a:latin typeface="NikoshBAN" pitchFamily="2" charset="0"/>
                <a:cs typeface="NikoshBAN" pitchFamily="2" charset="0"/>
              </a:rPr>
              <a:t> </a:t>
            </a:r>
            <a:r>
              <a:rPr lang="en-US" sz="3600" dirty="0" err="1" smtClean="0">
                <a:solidFill>
                  <a:schemeClr val="tx1"/>
                </a:solidFill>
                <a:effectLst/>
                <a:latin typeface="NikoshBAN" pitchFamily="2" charset="0"/>
                <a:cs typeface="NikoshBAN" pitchFamily="2" charset="0"/>
              </a:rPr>
              <a:t>এসে</a:t>
            </a:r>
            <a:r>
              <a:rPr lang="en-US" sz="3600" dirty="0" smtClean="0">
                <a:solidFill>
                  <a:schemeClr val="tx1"/>
                </a:solidFill>
                <a:effectLst/>
                <a:latin typeface="NikoshBAN" pitchFamily="2" charset="0"/>
                <a:cs typeface="NikoshBAN" pitchFamily="2" charset="0"/>
              </a:rPr>
              <a:t> </a:t>
            </a:r>
            <a:r>
              <a:rPr lang="en-US" sz="3600" dirty="0" err="1" smtClean="0">
                <a:solidFill>
                  <a:schemeClr val="tx1"/>
                </a:solidFill>
                <a:effectLst/>
                <a:latin typeface="NikoshBAN" pitchFamily="2" charset="0"/>
                <a:cs typeface="NikoshBAN" pitchFamily="2" charset="0"/>
              </a:rPr>
              <a:t>পীড়া</a:t>
            </a:r>
            <a:r>
              <a:rPr lang="en-US" sz="3600" dirty="0" smtClean="0">
                <a:solidFill>
                  <a:schemeClr val="tx1"/>
                </a:solidFill>
                <a:effectLst/>
                <a:latin typeface="NikoshBAN" pitchFamily="2" charset="0"/>
                <a:cs typeface="NikoshBAN" pitchFamily="2" charset="0"/>
              </a:rPr>
              <a:t> </a:t>
            </a:r>
            <a:r>
              <a:rPr lang="en-US" sz="3600" dirty="0" err="1" smtClean="0">
                <a:solidFill>
                  <a:schemeClr val="tx1"/>
                </a:solidFill>
                <a:effectLst/>
                <a:latin typeface="NikoshBAN" pitchFamily="2" charset="0"/>
                <a:cs typeface="NikoshBAN" pitchFamily="2" charset="0"/>
              </a:rPr>
              <a:t>দেবে</a:t>
            </a:r>
            <a:r>
              <a:rPr lang="en-US" sz="3600" dirty="0" smtClean="0">
                <a:solidFill>
                  <a:schemeClr val="tx1"/>
                </a:solidFill>
                <a:effectLst/>
                <a:latin typeface="NikoshBAN" pitchFamily="2" charset="0"/>
                <a:cs typeface="NikoshBAN" pitchFamily="2" charset="0"/>
              </a:rPr>
              <a:t> </a:t>
            </a:r>
            <a:r>
              <a:rPr lang="en-US" sz="3600" dirty="0" err="1" smtClean="0">
                <a:solidFill>
                  <a:schemeClr val="tx1"/>
                </a:solidFill>
                <a:effectLst/>
                <a:latin typeface="NikoshBAN" pitchFamily="2" charset="0"/>
                <a:cs typeface="NikoshBAN" pitchFamily="2" charset="0"/>
              </a:rPr>
              <a:t>তোমাকেই</a:t>
            </a:r>
            <a:endParaRPr lang="en-US" sz="3600" dirty="0">
              <a:solidFill>
                <a:schemeClr val="tx1"/>
              </a:solidFill>
              <a:effectLst/>
              <a:latin typeface="NikoshBAN" pitchFamily="2" charset="0"/>
              <a:cs typeface="NikoshBAN" pitchFamily="2" charset="0"/>
            </a:endParaRPr>
          </a:p>
        </p:txBody>
      </p:sp>
    </p:spTree>
    <p:extLst>
      <p:ext uri="{BB962C8B-B14F-4D97-AF65-F5344CB8AC3E}">
        <p14:creationId xmlns:p14="http://schemas.microsoft.com/office/powerpoint/2010/main" val="403627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descr="Water droplets"/>
          <p:cNvSpPr>
            <a:spLocks noChangeArrowheads="1"/>
          </p:cNvSpPr>
          <p:nvPr/>
        </p:nvSpPr>
        <p:spPr bwMode="auto">
          <a:xfrm>
            <a:off x="4799384" y="503927"/>
            <a:ext cx="2958353" cy="520217"/>
          </a:xfrm>
          <a:prstGeom prst="roundRect">
            <a:avLst>
              <a:gd name="adj" fmla="val 16667"/>
            </a:avLst>
          </a:prstGeom>
          <a:noFill/>
          <a:ln w="38100" algn="ctr">
            <a:noFill/>
            <a:round/>
            <a:headEnd/>
            <a:tailEnd/>
          </a:ln>
          <a:effectLst>
            <a:glow rad="228600">
              <a:schemeClr val="accent2">
                <a:satMod val="175000"/>
                <a:alpha val="40000"/>
              </a:schemeClr>
            </a:glow>
            <a:outerShdw dist="20000" dir="5400000" rotWithShape="0">
              <a:srgbClr val="000000">
                <a:alpha val="37999"/>
              </a:srgbClr>
            </a:outerShdw>
          </a:effectLst>
          <a:scene3d>
            <a:camera prst="perspectiveRelaxedModerately"/>
            <a:lightRig rig="threePt" dir="t"/>
          </a:scene3d>
        </p:spPr>
        <p:txBody>
          <a:bodyPr lIns="102904" tIns="51452" rIns="102904" bIns="51452" numCol="1">
            <a:prstTxWarp prst="textPlain">
              <a:avLst/>
            </a:prstTxWarp>
            <a:spAutoFit/>
          </a:bodyPr>
          <a:lstStyle/>
          <a:p>
            <a:pPr algn="ctr">
              <a:defRPr/>
            </a:pPr>
            <a:r>
              <a:rPr lang="en-US" sz="4412" dirty="0" err="1" smtClean="0">
                <a:ln w="0"/>
                <a:effectLst>
                  <a:outerShdw blurRad="38100" dist="19050" dir="2700000" algn="tl" rotWithShape="0">
                    <a:schemeClr val="dk1">
                      <a:alpha val="40000"/>
                    </a:schemeClr>
                  </a:outerShdw>
                </a:effectLst>
                <a:latin typeface="NikoshBAN" pitchFamily="2" charset="0"/>
                <a:cs typeface="NikoshBAN" pitchFamily="2" charset="0"/>
              </a:rPr>
              <a:t>জোড়ায়</a:t>
            </a:r>
            <a:r>
              <a:rPr lang="bn-BD" sz="4412"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BD" sz="4412" dirty="0">
                <a:ln w="0"/>
                <a:effectLst>
                  <a:outerShdw blurRad="38100" dist="19050" dir="2700000" algn="tl" rotWithShape="0">
                    <a:schemeClr val="dk1">
                      <a:alpha val="40000"/>
                    </a:schemeClr>
                  </a:outerShdw>
                </a:effectLst>
                <a:latin typeface="NikoshBAN" pitchFamily="2" charset="0"/>
                <a:cs typeface="NikoshBAN" pitchFamily="2" charset="0"/>
              </a:rPr>
              <a:t>কাজ</a:t>
            </a:r>
            <a:endParaRPr lang="en-US" sz="4412"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5" name="Picture 2" descr="E:\New Picture Down\Picture111.jpg"/>
          <p:cNvPicPr>
            <a:picLocks noChangeAspect="1" noChangeArrowheads="1"/>
          </p:cNvPicPr>
          <p:nvPr/>
        </p:nvPicPr>
        <p:blipFill>
          <a:blip r:embed="rId2"/>
          <a:srcRect/>
          <a:stretch>
            <a:fillRect/>
          </a:stretch>
        </p:blipFill>
        <p:spPr bwMode="auto">
          <a:xfrm>
            <a:off x="4310845" y="1325392"/>
            <a:ext cx="4413430" cy="3118003"/>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950790" y="4744643"/>
            <a:ext cx="6720109" cy="584775"/>
          </a:xfrm>
          <a:prstGeom prst="rect">
            <a:avLst/>
          </a:prstGeom>
        </p:spPr>
        <p:txBody>
          <a:bodyPr wrap="none">
            <a:spAutoFit/>
          </a:bodyPr>
          <a:lstStyle/>
          <a:p>
            <a:pPr marL="742950" indent="-742950">
              <a:buFont typeface="+mj-lt"/>
              <a:buAutoNum type="arabicPeriod"/>
            </a:pPr>
            <a:r>
              <a:rPr lang="en-US" sz="3200" dirty="0" err="1" smtClean="0">
                <a:latin typeface="NikoshBAN" panose="02000000000000000000" pitchFamily="2" charset="0"/>
                <a:cs typeface="NikoshBAN" panose="02000000000000000000" pitchFamily="2" charset="0"/>
              </a:rPr>
              <a:t>প্রঃ</a:t>
            </a:r>
            <a:r>
              <a:rPr lang="en-US" sz="3200" dirty="0" smtClean="0">
                <a:latin typeface="NikoshBAN" panose="02000000000000000000" pitchFamily="2" charset="0"/>
                <a:cs typeface="NikoshBAN" panose="02000000000000000000" pitchFamily="2" charset="0"/>
              </a:rPr>
              <a:t>- </a:t>
            </a:r>
            <a:r>
              <a:rPr lang="as-IN" sz="3200" dirty="0" smtClean="0">
                <a:latin typeface="NikoshBAN" panose="02000000000000000000" pitchFamily="2" charset="0"/>
                <a:cs typeface="NikoshBAN" panose="02000000000000000000" pitchFamily="2" charset="0"/>
              </a:rPr>
              <a:t>সাম্যের </a:t>
            </a:r>
            <a:r>
              <a:rPr lang="as-IN" sz="3200" dirty="0">
                <a:latin typeface="NikoshBAN" panose="02000000000000000000" pitchFamily="2" charset="0"/>
                <a:cs typeface="NikoshBAN" panose="02000000000000000000" pitchFamily="2" charset="0"/>
              </a:rPr>
              <a:t>গান বলতে কবি কী </a:t>
            </a:r>
            <a:r>
              <a:rPr lang="as-IN" sz="3200" dirty="0" smtClean="0">
                <a:latin typeface="NikoshBAN" panose="02000000000000000000" pitchFamily="2" charset="0"/>
                <a:cs typeface="NikoshBAN" panose="02000000000000000000" pitchFamily="2" charset="0"/>
              </a:rPr>
              <a:t>বুঝি</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ছেন</a:t>
            </a:r>
            <a:r>
              <a:rPr lang="en-US" sz="3200" dirty="0" smtClean="0">
                <a:latin typeface="NikoshBAN" panose="02000000000000000000" pitchFamily="2" charset="0"/>
                <a:cs typeface="NikoshBAN" panose="02000000000000000000" pitchFamily="2" charset="0"/>
              </a:rPr>
              <a:t> ? </a:t>
            </a:r>
            <a:endParaRPr lang="en-US" sz="3200" dirty="0">
              <a:latin typeface="NikoshBAN" panose="02000000000000000000" pitchFamily="2" charset="0"/>
              <a:cs typeface="NikoshBAN" panose="02000000000000000000" pitchFamily="2" charset="0"/>
            </a:endParaRPr>
          </a:p>
        </p:txBody>
      </p:sp>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9" name="Rectangle 8"/>
          <p:cNvSpPr/>
          <p:nvPr/>
        </p:nvSpPr>
        <p:spPr>
          <a:xfrm>
            <a:off x="950790" y="5329418"/>
            <a:ext cx="12115800" cy="2062103"/>
          </a:xfrm>
          <a:prstGeom prst="rect">
            <a:avLst/>
          </a:prstGeom>
        </p:spPr>
        <p:txBody>
          <a:bodyPr wrap="square">
            <a:spAutoFit/>
          </a:bodyPr>
          <a:lstStyle/>
          <a:p>
            <a:r>
              <a:rPr lang="as-IN" sz="3200" dirty="0">
                <a:solidFill>
                  <a:srgbClr val="202124"/>
                </a:solidFill>
                <a:latin typeface="NikoshBAN" panose="02000000000000000000" pitchFamily="2" charset="0"/>
                <a:cs typeface="NikoshBAN" panose="02000000000000000000" pitchFamily="2" charset="0"/>
              </a:rPr>
              <a:t>উত্তর: খ. </a:t>
            </a:r>
            <a:r>
              <a:rPr lang="as-IN" sz="3200" b="1" dirty="0">
                <a:solidFill>
                  <a:srgbClr val="202124"/>
                </a:solidFill>
                <a:latin typeface="NikoshBAN" panose="02000000000000000000" pitchFamily="2" charset="0"/>
                <a:cs typeface="NikoshBAN" panose="02000000000000000000" pitchFamily="2" charset="0"/>
              </a:rPr>
              <a:t>সাম্যের গান</a:t>
            </a:r>
            <a:r>
              <a:rPr lang="as-IN" sz="3200" dirty="0">
                <a:solidFill>
                  <a:srgbClr val="202124"/>
                </a:solidFill>
                <a:latin typeface="NikoshBAN" panose="02000000000000000000" pitchFamily="2" charset="0"/>
                <a:cs typeface="NikoshBAN" panose="02000000000000000000" pitchFamily="2" charset="0"/>
              </a:rPr>
              <a:t> মানে সমতার </a:t>
            </a:r>
            <a:r>
              <a:rPr lang="as-IN" sz="3200" b="1" dirty="0">
                <a:solidFill>
                  <a:srgbClr val="202124"/>
                </a:solidFill>
                <a:latin typeface="NikoshBAN" panose="02000000000000000000" pitchFamily="2" charset="0"/>
                <a:cs typeface="NikoshBAN" panose="02000000000000000000" pitchFamily="2" charset="0"/>
              </a:rPr>
              <a:t>গান</a:t>
            </a:r>
            <a:r>
              <a:rPr lang="as-IN" sz="3200" dirty="0">
                <a:solidFill>
                  <a:srgbClr val="202124"/>
                </a:solidFill>
                <a:latin typeface="NikoshBAN" panose="02000000000000000000" pitchFamily="2" charset="0"/>
                <a:cs typeface="NikoshBAN" panose="02000000000000000000" pitchFamily="2" charset="0"/>
              </a:rPr>
              <a:t>; এখানে নারী-পুরুষের সম-অধিকারকে বোঝানো </a:t>
            </a:r>
            <a:r>
              <a:rPr lang="as-IN" sz="3200" dirty="0" smtClean="0">
                <a:solidFill>
                  <a:srgbClr val="202124"/>
                </a:solidFill>
                <a:latin typeface="NikoshBAN" panose="02000000000000000000" pitchFamily="2" charset="0"/>
                <a:cs typeface="NikoshBAN" panose="02000000000000000000" pitchFamily="2" charset="0"/>
              </a:rPr>
              <a:t>হ</a:t>
            </a:r>
            <a:r>
              <a:rPr lang="en-US" sz="3200" dirty="0" err="1" smtClean="0">
                <a:solidFill>
                  <a:srgbClr val="202124"/>
                </a:solidFill>
                <a:latin typeface="NikoshBAN" panose="02000000000000000000" pitchFamily="2" charset="0"/>
                <a:cs typeface="NikoshBAN" panose="02000000000000000000" pitchFamily="2" charset="0"/>
              </a:rPr>
              <a:t>য়ে</a:t>
            </a:r>
            <a:r>
              <a:rPr lang="as-IN" sz="3200" dirty="0" smtClean="0">
                <a:solidFill>
                  <a:srgbClr val="202124"/>
                </a:solidFill>
                <a:latin typeface="NikoshBAN" panose="02000000000000000000" pitchFamily="2" charset="0"/>
                <a:cs typeface="NikoshBAN" panose="02000000000000000000" pitchFamily="2" charset="0"/>
              </a:rPr>
              <a:t>ছে</a:t>
            </a:r>
            <a:r>
              <a:rPr lang="as-IN" sz="3200" dirty="0">
                <a:solidFill>
                  <a:srgbClr val="202124"/>
                </a:solidFill>
                <a:latin typeface="NikoshBAN" panose="02000000000000000000" pitchFamily="2" charset="0"/>
                <a:cs typeface="NikoshBAN" panose="02000000000000000000" pitchFamily="2" charset="0"/>
              </a:rPr>
              <a:t>। 'নারী' </a:t>
            </a:r>
            <a:r>
              <a:rPr lang="as-IN" sz="3200" dirty="0" smtClean="0">
                <a:solidFill>
                  <a:srgbClr val="202124"/>
                </a:solidFill>
                <a:latin typeface="NikoshBAN" panose="02000000000000000000" pitchFamily="2" charset="0"/>
                <a:cs typeface="NikoshBAN" panose="02000000000000000000" pitchFamily="2" charset="0"/>
              </a:rPr>
              <a:t>কবিতা</a:t>
            </a:r>
            <a:r>
              <a:rPr lang="en-US" sz="3200" dirty="0" smtClean="0">
                <a:solidFill>
                  <a:srgbClr val="202124"/>
                </a:solidFill>
                <a:latin typeface="NikoshBAN" panose="02000000000000000000" pitchFamily="2" charset="0"/>
                <a:cs typeface="NikoshBAN" panose="02000000000000000000" pitchFamily="2" charset="0"/>
              </a:rPr>
              <a:t>য়</a:t>
            </a:r>
            <a:r>
              <a:rPr lang="as-IN" sz="3200" dirty="0">
                <a:solidFill>
                  <a:srgbClr val="202124"/>
                </a:solidFill>
                <a:latin typeface="NikoshBAN" panose="02000000000000000000" pitchFamily="2" charset="0"/>
                <a:cs typeface="NikoshBAN" panose="02000000000000000000" pitchFamily="2" charset="0"/>
              </a:rPr>
              <a:t> </a:t>
            </a:r>
            <a:r>
              <a:rPr lang="as-IN" sz="3200" b="1" dirty="0">
                <a:solidFill>
                  <a:srgbClr val="202124"/>
                </a:solidFill>
                <a:latin typeface="NikoshBAN" panose="02000000000000000000" pitchFamily="2" charset="0"/>
                <a:cs typeface="NikoshBAN" panose="02000000000000000000" pitchFamily="2" charset="0"/>
              </a:rPr>
              <a:t>কবির</a:t>
            </a:r>
            <a:r>
              <a:rPr lang="as-IN" sz="3200" dirty="0">
                <a:solidFill>
                  <a:srgbClr val="202124"/>
                </a:solidFill>
                <a:latin typeface="NikoshBAN" panose="02000000000000000000" pitchFamily="2" charset="0"/>
                <a:cs typeface="NikoshBAN" panose="02000000000000000000" pitchFamily="2" charset="0"/>
              </a:rPr>
              <a:t> চোখে পুরুষ ও নারীর কোনো ভেদাভেদ নেই। সভ্যতার অগ্রগতিতে পুরুষের পাশাপাশি নারীর অবদানের কথা উল্লেখ করে তিনি নারীর অধিকার </a:t>
            </a:r>
            <a:r>
              <a:rPr lang="as-IN" sz="3200" dirty="0" smtClean="0">
                <a:solidFill>
                  <a:srgbClr val="202124"/>
                </a:solidFill>
                <a:latin typeface="NikoshBAN" panose="02000000000000000000" pitchFamily="2" charset="0"/>
                <a:cs typeface="NikoshBAN" panose="02000000000000000000" pitchFamily="2" charset="0"/>
              </a:rPr>
              <a:t>প্রতিষ্ঠা</a:t>
            </a:r>
            <a:r>
              <a:rPr lang="en-US" sz="3200" dirty="0" smtClean="0">
                <a:solidFill>
                  <a:srgbClr val="202124"/>
                </a:solidFill>
                <a:latin typeface="NikoshBAN" panose="02000000000000000000" pitchFamily="2" charset="0"/>
                <a:cs typeface="NikoshBAN" panose="02000000000000000000" pitchFamily="2" charset="0"/>
              </a:rPr>
              <a:t>য়</a:t>
            </a:r>
            <a:r>
              <a:rPr lang="as-IN" sz="3200" dirty="0" smtClean="0">
                <a:solidFill>
                  <a:srgbClr val="202124"/>
                </a:solidFill>
                <a:latin typeface="NikoshBAN" panose="02000000000000000000" pitchFamily="2" charset="0"/>
                <a:cs typeface="NikoshBAN" panose="02000000000000000000" pitchFamily="2" charset="0"/>
              </a:rPr>
              <a:t> </a:t>
            </a:r>
            <a:r>
              <a:rPr lang="as-IN" sz="3200" dirty="0">
                <a:solidFill>
                  <a:srgbClr val="202124"/>
                </a:solidFill>
                <a:latin typeface="NikoshBAN" panose="02000000000000000000" pitchFamily="2" charset="0"/>
                <a:cs typeface="NikoshBAN" panose="02000000000000000000" pitchFamily="2" charset="0"/>
              </a:rPr>
              <a:t>সবাইকে </a:t>
            </a:r>
            <a:r>
              <a:rPr lang="as-IN" sz="3200" dirty="0" smtClean="0">
                <a:solidFill>
                  <a:srgbClr val="202124"/>
                </a:solidFill>
                <a:latin typeface="NikoshBAN" panose="02000000000000000000" pitchFamily="2" charset="0"/>
                <a:cs typeface="NikoshBAN" panose="02000000000000000000" pitchFamily="2" charset="0"/>
              </a:rPr>
              <a:t>সক্রি</a:t>
            </a:r>
            <a:r>
              <a:rPr lang="en-US" sz="3200" dirty="0" smtClean="0">
                <a:solidFill>
                  <a:srgbClr val="202124"/>
                </a:solidFill>
                <a:latin typeface="NikoshBAN" panose="02000000000000000000" pitchFamily="2" charset="0"/>
                <a:cs typeface="NikoshBAN" panose="02000000000000000000" pitchFamily="2" charset="0"/>
              </a:rPr>
              <a:t>য়</a:t>
            </a:r>
            <a:r>
              <a:rPr lang="as-IN" sz="3200" dirty="0" smtClean="0">
                <a:solidFill>
                  <a:srgbClr val="202124"/>
                </a:solidFill>
                <a:latin typeface="NikoshBAN" panose="02000000000000000000" pitchFamily="2" charset="0"/>
                <a:cs typeface="NikoshBAN" panose="02000000000000000000" pitchFamily="2" charset="0"/>
              </a:rPr>
              <a:t> </a:t>
            </a:r>
            <a:r>
              <a:rPr lang="as-IN" sz="3200" dirty="0">
                <a:solidFill>
                  <a:srgbClr val="202124"/>
                </a:solidFill>
                <a:latin typeface="NikoshBAN" panose="02000000000000000000" pitchFamily="2" charset="0"/>
                <a:cs typeface="NikoshBAN" panose="02000000000000000000" pitchFamily="2" charset="0"/>
              </a:rPr>
              <a:t>হতে </a:t>
            </a:r>
            <a:r>
              <a:rPr lang="as-IN" sz="3200" dirty="0" smtClean="0">
                <a:solidFill>
                  <a:srgbClr val="202124"/>
                </a:solidFill>
                <a:latin typeface="NikoshBAN" panose="02000000000000000000" pitchFamily="2" charset="0"/>
                <a:cs typeface="NikoshBAN" panose="02000000000000000000" pitchFamily="2" charset="0"/>
              </a:rPr>
              <a:t>বলেছেন</a:t>
            </a:r>
            <a:r>
              <a:rPr lang="en-US" sz="3200" dirty="0" smtClean="0">
                <a:solidFill>
                  <a:srgbClr val="202124"/>
                </a:solidFill>
                <a:latin typeface="NikoshBAN" panose="02000000000000000000" pitchFamily="2" charset="0"/>
                <a:cs typeface="NikoshBAN" panose="02000000000000000000" pitchFamily="2" charset="0"/>
              </a:rPr>
              <a:t>  </a:t>
            </a:r>
            <a:r>
              <a:rPr lang="as-IN" sz="3200" dirty="0" smtClean="0">
                <a:solidFill>
                  <a:srgbClr val="202124"/>
                </a:solidFill>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8160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6" name="Rectangle 5"/>
          <p:cNvSpPr/>
          <p:nvPr/>
        </p:nvSpPr>
        <p:spPr>
          <a:xfrm>
            <a:off x="598714" y="405962"/>
            <a:ext cx="12620172" cy="3170099"/>
          </a:xfrm>
          <a:prstGeom prst="rect">
            <a:avLst/>
          </a:prstGeom>
        </p:spPr>
        <p:txBody>
          <a:bodyPr wrap="square">
            <a:spAutoFit/>
          </a:bodyPr>
          <a:lstStyle/>
          <a:p>
            <a:pPr marL="3419856" lvl="6" indent="-457200">
              <a:buFont typeface="Wingdings" panose="05000000000000000000" pitchFamily="2" charset="2"/>
              <a:buChar char="Ø"/>
            </a:pP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 কবিতার সৃজনশীল প্রশ্ন ও উত্তর</a:t>
            </a:r>
          </a:p>
          <a:p>
            <a:r>
              <a:rPr lang="as-IN"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সৃজনশীল প্রশ্ন ১ : নারীদের প্রেরণাদায়ক একটি নাম আনোয়ারা। একজন নারী হয়ে জাতিসংঘসহ বিশ্বের বিভিন্ন দেশে নির্বাচন- সংক্রান্ত কাজ করেছেন। সম্প্রতি সিটি কর্পোরেশন নির্বাচনের মতো বিশাল কর্মযজ্ঞ তিনি কৃতিত্বে সাথে সমাপ্ত করেছেন। রিটার্নিং অফিসার হিসেবে তিনি অন্য পুুরুষ সহকর্মীদের কাছ তেখ যথাযথ সাহায্য- সহযোগিতা পেয়েছেন। নারী বলে কোথাও তাকে সমস্যায় পড়তে হয় নি।</a:t>
            </a:r>
          </a:p>
          <a:p>
            <a:r>
              <a:rPr lang="as-IN"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 ‘নারী’ কবিতাটি কাজী নজরুল ইসলামের কোন কাব্যগ্রন্থ থেকে সংকলিত?</a:t>
            </a:r>
            <a:br>
              <a:rPr lang="as-IN"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as-IN"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 কবি বর্তমান সময়কে ‘বেদনার যুগ’ বলতে কী বুঝিয়েছেন?</a:t>
            </a:r>
            <a:br>
              <a:rPr lang="as-IN"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as-IN"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 আনোয়ারার কায্রক্রমে ‘নারী’ কবিতার যে দিকটি উদ্ভাসিত হয়েছে তার বর্ণনা কর।</a:t>
            </a:r>
            <a:br>
              <a:rPr lang="as-IN"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as-IN"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ঘ. উদ্দীপকে কবি কাজী নজরুল ইসলামের অনুভূতির প্রতিফলন ঘটলেও ‘নারী’ কবিতায় কবি আরও বেশি বাঙ্ময়- বক্তব্যটি বিশ্লেষণ কর।</a:t>
            </a:r>
            <a:endParaRPr lang="as-IN" sz="2400" i="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Rectangle 6"/>
          <p:cNvSpPr/>
          <p:nvPr/>
        </p:nvSpPr>
        <p:spPr>
          <a:xfrm>
            <a:off x="736600" y="3713420"/>
            <a:ext cx="12482286" cy="3539430"/>
          </a:xfrm>
          <a:prstGeom prst="rect">
            <a:avLst/>
          </a:prstGeom>
        </p:spPr>
        <p:txBody>
          <a:bodyPr wrap="square">
            <a:spAutoFit/>
          </a:bodyPr>
          <a:lstStyle/>
          <a:p>
            <a:r>
              <a:rPr lang="as-IN" sz="2800" dirty="0">
                <a:solidFill>
                  <a:srgbClr val="000000"/>
                </a:solidFill>
                <a:latin typeface="NikoshBAN" panose="02000000000000000000" pitchFamily="2" charset="0"/>
                <a:cs typeface="NikoshBAN" panose="02000000000000000000" pitchFamily="2" charset="0"/>
              </a:rPr>
              <a:t>উত্তর : ক. ‘নারী’ কবিতাটি কবি কাজী নজরুল ইসলামের ‘সাম্যবাদী’ কাব্যগ্রন্থ থেকে </a:t>
            </a:r>
            <a:r>
              <a:rPr lang="as-IN" sz="2800" dirty="0" smtClean="0">
                <a:solidFill>
                  <a:srgbClr val="000000"/>
                </a:solidFill>
                <a:latin typeface="NikoshBAN" panose="02000000000000000000" pitchFamily="2" charset="0"/>
                <a:cs typeface="NikoshBAN" panose="02000000000000000000" pitchFamily="2" charset="0"/>
              </a:rPr>
              <a:t>সঙ্কলিত</a:t>
            </a:r>
            <a:r>
              <a:rPr lang="en-US" sz="2800" dirty="0" smtClean="0">
                <a:solidFill>
                  <a:srgbClr val="000000"/>
                </a:solidFill>
                <a:latin typeface="NikoshBAN" panose="02000000000000000000" pitchFamily="2" charset="0"/>
                <a:cs typeface="NikoshBAN" panose="02000000000000000000" pitchFamily="2" charset="0"/>
              </a:rPr>
              <a:t> </a:t>
            </a:r>
            <a:r>
              <a:rPr lang="as-IN" sz="2800" dirty="0" smtClean="0">
                <a:solidFill>
                  <a:srgbClr val="000000"/>
                </a:solidFill>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a:solidFill>
                  <a:srgbClr val="000000"/>
                </a:solidFill>
                <a:latin typeface="NikoshBAN" panose="02000000000000000000" pitchFamily="2" charset="0"/>
                <a:cs typeface="NikoshBAN" panose="02000000000000000000" pitchFamily="2" charset="0"/>
              </a:rPr>
              <a:t>খ. পুরুষ ও নারীদের অবদান সমান থাকার পরও নারীদের যথার্থ মূল্যায়ন হয়নি বলে বর্তমান যুগকে কবি বেদনার যুগ </a:t>
            </a:r>
            <a:r>
              <a:rPr lang="as-IN" sz="2800" dirty="0" smtClean="0">
                <a:solidFill>
                  <a:srgbClr val="000000"/>
                </a:solidFill>
                <a:latin typeface="NikoshBAN" panose="02000000000000000000" pitchFamily="2" charset="0"/>
                <a:cs typeface="NikoshBAN" panose="02000000000000000000" pitchFamily="2" charset="0"/>
              </a:rPr>
              <a:t>বলেছেন</a:t>
            </a:r>
            <a:r>
              <a:rPr lang="en-US" sz="2800" dirty="0" smtClean="0">
                <a:solidFill>
                  <a:srgbClr val="000000"/>
                </a:solidFill>
                <a:latin typeface="NikoshBAN" panose="02000000000000000000" pitchFamily="2" charset="0"/>
                <a:cs typeface="NikoshBAN" panose="02000000000000000000" pitchFamily="2" charset="0"/>
              </a:rPr>
              <a:t> </a:t>
            </a:r>
            <a:r>
              <a:rPr lang="as-IN" sz="2800" dirty="0" smtClean="0">
                <a:solidFill>
                  <a:srgbClr val="000000"/>
                </a:solidFill>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a:solidFill>
                  <a:srgbClr val="000000"/>
                </a:solidFill>
                <a:latin typeface="NikoshBAN" panose="02000000000000000000" pitchFamily="2" charset="0"/>
                <a:cs typeface="NikoshBAN" panose="02000000000000000000" pitchFamily="2" charset="0"/>
              </a:rPr>
              <a:t>নারীরা এক সময় পুরুষের দাসত্ব স্বীকার করেছিল। তারা ছিল অবরোধবাসিনী, পুরুষরা তাদের সাথে দাসীর মতো আচরণ করত। কিন্তু বর্তমান যুগ অতীতের মতো নয়। বর্তমান সভ্যতার অগ্রগতিতে পুরুষের পাশাপাশি নারীদেরও অবদান রয়েছে। এতে পুরুষের পাশাপাশি নারীদের প্রেরণা ও অবদান কম নয়। বর্তমানে মানুষ শিক্ষিত, যুগেরও পরিবর্তন হয়েছে; কিন্তু তারপরও নারীরা যথার্থ মূল্যায়ন পায় না। তাই কবি বর্তমান সময়কে বেদনার যুগ বলেছেন। কেননা আজও নারীরা পুরুষদের সমান অধিকার ভোগ করতে পারে </a:t>
            </a:r>
            <a:r>
              <a:rPr lang="as-IN" sz="2800" dirty="0" smtClean="0">
                <a:solidFill>
                  <a:srgbClr val="000000"/>
                </a:solidFill>
                <a:latin typeface="NikoshBAN" panose="02000000000000000000" pitchFamily="2" charset="0"/>
                <a:cs typeface="NikoshBAN" panose="02000000000000000000" pitchFamily="2" charset="0"/>
              </a:rPr>
              <a:t>না</a:t>
            </a:r>
            <a:r>
              <a:rPr lang="en-US" sz="2800" dirty="0" smtClean="0">
                <a:solidFill>
                  <a:srgbClr val="000000"/>
                </a:solidFill>
                <a:latin typeface="NikoshBAN" panose="02000000000000000000" pitchFamily="2" charset="0"/>
                <a:cs typeface="NikoshBAN" panose="02000000000000000000" pitchFamily="2" charset="0"/>
              </a:rPr>
              <a:t> </a:t>
            </a:r>
            <a:r>
              <a:rPr lang="as-IN" sz="2800" dirty="0" smtClean="0">
                <a:solidFill>
                  <a:srgbClr val="000000"/>
                </a:solidFill>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6903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New  U Image\images16.jpg"/>
          <p:cNvPicPr>
            <a:picLocks noChangeAspect="1" noChangeArrowheads="1"/>
          </p:cNvPicPr>
          <p:nvPr/>
        </p:nvPicPr>
        <p:blipFill>
          <a:blip r:embed="rId2"/>
          <a:srcRect/>
          <a:stretch>
            <a:fillRect/>
          </a:stretch>
        </p:blipFill>
        <p:spPr bwMode="auto">
          <a:xfrm>
            <a:off x="551545" y="365312"/>
            <a:ext cx="12714512" cy="7007945"/>
          </a:xfrm>
          <a:prstGeom prst="rect">
            <a:avLst/>
          </a:prstGeom>
          <a:ln>
            <a:noFill/>
          </a:ln>
          <a:effectLst>
            <a:glow rad="228600">
              <a:schemeClr val="accent2">
                <a:satMod val="175000"/>
                <a:alpha val="40000"/>
              </a:schemeClr>
            </a:glow>
            <a:softEdge rad="112500"/>
          </a:effectLst>
        </p:spPr>
      </p:pic>
      <p:sp>
        <p:nvSpPr>
          <p:cNvPr id="5" name="Flowchart: Alternate Process 4"/>
          <p:cNvSpPr/>
          <p:nvPr/>
        </p:nvSpPr>
        <p:spPr>
          <a:xfrm>
            <a:off x="5410200" y="549499"/>
            <a:ext cx="2084294" cy="748553"/>
          </a:xfrm>
          <a:prstGeom prst="flowChartAlternateProcess">
            <a:avLst/>
          </a:prstGeom>
          <a:noFill/>
          <a:ln>
            <a:noFill/>
          </a:ln>
          <a:effectLst>
            <a:glow rad="139700">
              <a:schemeClr val="accent1">
                <a:satMod val="175000"/>
                <a:alpha val="40000"/>
              </a:schemeClr>
            </a:glo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103733" tIns="51866" rIns="103733" bIns="51866" numCol="1" rtlCol="0" anchor="ctr">
            <a:prstTxWarp prst="textPlain">
              <a:avLst/>
            </a:prstTxWarp>
          </a:bodyPr>
          <a:lstStyle/>
          <a:p>
            <a:pPr algn="ctr"/>
            <a:r>
              <a:rPr lang="en-US" sz="5294"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পরিচিতি</a:t>
            </a:r>
            <a:endParaRPr lang="en-US" sz="5294"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pic>
        <p:nvPicPr>
          <p:cNvPr id="6" name="Picture 5" descr="picture-73310-1440962543"/>
          <p:cNvPicPr>
            <a:picLocks noChangeAspect="1" noChangeArrowheads="1"/>
          </p:cNvPicPr>
          <p:nvPr/>
        </p:nvPicPr>
        <p:blipFill>
          <a:blip r:embed="rId3"/>
          <a:srcRect/>
          <a:stretch>
            <a:fillRect/>
          </a:stretch>
        </p:blipFill>
        <p:spPr bwMode="auto">
          <a:xfrm>
            <a:off x="2555446" y="1430643"/>
            <a:ext cx="1804429" cy="1680882"/>
          </a:xfrm>
          <a:prstGeom prst="rect">
            <a:avLst/>
          </a:prstGeom>
          <a:ln w="38100">
            <a:solidFill>
              <a:srgbClr val="00B050"/>
            </a:solidFill>
          </a:ln>
          <a:effectLst>
            <a:outerShdw blurRad="292100" dist="139700" dir="2700000" algn="tl" rotWithShape="0">
              <a:srgbClr val="333333">
                <a:alpha val="65000"/>
              </a:srgbClr>
            </a:outerShdw>
          </a:effectLst>
        </p:spPr>
      </p:pic>
      <p:sp>
        <p:nvSpPr>
          <p:cNvPr id="7" name="TextBox 6"/>
          <p:cNvSpPr txBox="1"/>
          <p:nvPr/>
        </p:nvSpPr>
        <p:spPr>
          <a:xfrm>
            <a:off x="1101692" y="3232879"/>
            <a:ext cx="6286500" cy="3170099"/>
          </a:xfrm>
          <a:prstGeom prst="rect">
            <a:avLst/>
          </a:prstGeom>
          <a:noFill/>
        </p:spPr>
        <p:txBody>
          <a:bodyPr wrap="square" rtlCol="0">
            <a:spAutoFit/>
          </a:bodyPr>
          <a:lstStyle/>
          <a:p>
            <a:pPr defTabSz="403409">
              <a:defRPr/>
            </a:pP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মোঃ</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হারুনর</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রশীদ</a:t>
            </a:r>
            <a:endParaRPr lang="bn-BD"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pPr defTabSz="403409">
              <a:defRPr/>
            </a:pP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ট্রেড</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ইন্সট্রাক্টর</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কম্পিউটার ও তথ্য প্রযুক্তি</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p>
          <a:p>
            <a:pPr defTabSz="403409">
              <a:defRPr/>
            </a:pP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সৈয়দ</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আজিজ</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হাবিব</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উচ্চ</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বিদ্যালয়</a:t>
            </a:r>
            <a:r>
              <a:rPr lang="bn-BD"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endPar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pPr defTabSz="403409">
              <a:defRPr/>
            </a:pP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বাংলাবাজার</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নবীগঞ্জ</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হবিগঞ্জ</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endPar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pPr defTabSz="403409">
              <a:defRPr/>
            </a:pP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মোবাইলঃ</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০১871117308</a:t>
            </a:r>
            <a:endParaRPr lang="bn-BD"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7388192" y="3357650"/>
            <a:ext cx="5667714" cy="3182511"/>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lIns="103733" tIns="51866" rIns="103733" bIns="51866" rtlCol="0">
            <a:spAutoFit/>
          </a:bodyPr>
          <a:lstStyle/>
          <a:p>
            <a:pPr algn="ctr"/>
            <a:r>
              <a:rPr lang="bn-BD"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বিষয়ঃ বাংলা ১ম পত্র</a:t>
            </a:r>
          </a:p>
          <a:p>
            <a:pPr algn="ctr"/>
            <a:r>
              <a:rPr lang="bn-BD"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শ্রেণিঃ </a:t>
            </a:r>
            <a:r>
              <a:rPr lang="en-US"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৮ম</a:t>
            </a:r>
            <a:endParaRPr lang="bn-BD"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algn="ctr"/>
            <a:r>
              <a:rPr lang="bn-BD"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অধ্যায়ঃ </a:t>
            </a:r>
            <a:r>
              <a:rPr lang="en-US" sz="4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পঞ্চম</a:t>
            </a:r>
            <a:r>
              <a:rPr lang="en-US" sz="4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endParaRPr lang="en-US"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algn="ctr"/>
            <a:r>
              <a:rPr lang="en-US" sz="40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পাঠ</a:t>
            </a:r>
            <a:r>
              <a:rPr lang="bn-BD"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শিরোনামঃ</a:t>
            </a:r>
            <a:r>
              <a:rPr lang="en-US"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bn-BD"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নারী ” (কবিতা)</a:t>
            </a:r>
            <a:endParaRPr lang="en-US"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algn="ctr"/>
            <a:r>
              <a:rPr lang="bn-BD"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সময়ঃ ৫০মি</a:t>
            </a:r>
            <a:endParaRPr lang="en-US"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10"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11"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pic>
        <p:nvPicPr>
          <p:cNvPr id="12" name="Picture 2" descr="G:\Eight Bangla Book.jpg"/>
          <p:cNvPicPr>
            <a:picLocks noChangeAspect="1" noChangeArrowheads="1"/>
          </p:cNvPicPr>
          <p:nvPr/>
        </p:nvPicPr>
        <p:blipFill rotWithShape="1">
          <a:blip r:embed="rId4" cstate="print">
            <a:lum bright="-20000" contrast="20000"/>
            <a:extLst>
              <a:ext uri="{BEBA8EAE-BF5A-486C-A8C5-ECC9F3942E4B}">
                <a14:imgProps xmlns:a14="http://schemas.microsoft.com/office/drawing/2010/main">
                  <a14:imgLayer r:embed="rId5">
                    <a14:imgEffect>
                      <a14:brightnessContrast bright="6000" contrast="47000"/>
                    </a14:imgEffect>
                  </a14:imgLayer>
                </a14:imgProps>
              </a:ext>
              <a:ext uri="{28A0092B-C50C-407E-A947-70E740481C1C}">
                <a14:useLocalDpi xmlns:a14="http://schemas.microsoft.com/office/drawing/2010/main" val="0"/>
              </a:ext>
            </a:extLst>
          </a:blip>
          <a:srcRect r="2990" b="2269"/>
          <a:stretch/>
        </p:blipFill>
        <p:spPr bwMode="auto">
          <a:xfrm>
            <a:off x="9497508" y="1501981"/>
            <a:ext cx="1659232" cy="1793284"/>
          </a:xfrm>
          <a:prstGeom prst="rect">
            <a:avLst/>
          </a:prstGeom>
          <a:ln w="38100" cap="sq">
            <a:solidFill>
              <a:srgbClr val="FF0000"/>
            </a:solidFill>
            <a:prstDash val="solid"/>
            <a:miter lim="800000"/>
          </a:ln>
          <a:effectLst>
            <a:glow rad="228600">
              <a:schemeClr val="accent2">
                <a:satMod val="175000"/>
                <a:alpha val="40000"/>
              </a:schemeClr>
            </a:glow>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5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1000"/>
                                        <p:tgtEl>
                                          <p:spTgt spid="6"/>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plus(in)">
                                      <p:cBhvr>
                                        <p:cTn id="10" dur="1000"/>
                                        <p:tgtEl>
                                          <p:spTgt spid="7"/>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plus(in)">
                                      <p:cBhvr>
                                        <p:cTn id="13" dur="1000"/>
                                        <p:tgtEl>
                                          <p:spTgt spid="9"/>
                                        </p:tgtEl>
                                      </p:cBhvr>
                                    </p:animEffect>
                                  </p:childTnLst>
                                </p:cTn>
                              </p:par>
                              <p:par>
                                <p:cTn id="14" presetID="17"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6" name="Rectangle 5"/>
          <p:cNvSpPr/>
          <p:nvPr/>
        </p:nvSpPr>
        <p:spPr>
          <a:xfrm>
            <a:off x="598714" y="405962"/>
            <a:ext cx="12620172" cy="3170099"/>
          </a:xfrm>
          <a:prstGeom prst="rect">
            <a:avLst/>
          </a:prstGeom>
        </p:spPr>
        <p:txBody>
          <a:bodyPr wrap="square">
            <a:spAutoFit/>
          </a:bodyPr>
          <a:lstStyle/>
          <a:p>
            <a:pPr marL="3419856" lvl="6" indent="-457200">
              <a:buFont typeface="Wingdings" panose="05000000000000000000" pitchFamily="2" charset="2"/>
              <a:buChar char="Ø"/>
            </a:pP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 কবিতার সৃজনশীল প্রশ্ন ও উত্তর</a:t>
            </a:r>
          </a:p>
          <a:p>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সৃজনশীল প্রশ্ন ১ : নারীদের প্রেরণাদায়ক একটি নাম আনোয়ারা। একজন নারী হয়ে জাতিসংঘসহ বিশ্বের বিভিন্ন দেশে নির্বাচন- সংক্রান্ত কাজ করেছেন। সম্প্রতি সিটি কর্পোরেশন নির্বাচনের মতো বিশাল কর্মযজ্ঞ তিনি কৃতিত্বে সাথে সমাপ্ত করেছেন। রিটার্নিং অফিসার হিসেবে তিনি অন্য পুুরুষ সহকর্মীদের কাছ তেখ যথাযথ সাহায্য- সহযোগিতা পেয়েছেন। নারী বলে কোথাও তাকে সমস্যায় পড়তে হয় নি।</a:t>
            </a:r>
          </a:p>
          <a:p>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আনোয়ারার কায্রক্রমে ‘নারী’ কবিতার যে দিকটি উদ্ভাসিত হয়েছে তার বর্ণনা কর</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as-IN" sz="2800" i="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Rectangle 6"/>
          <p:cNvSpPr/>
          <p:nvPr/>
        </p:nvSpPr>
        <p:spPr>
          <a:xfrm>
            <a:off x="708296" y="3506266"/>
            <a:ext cx="12107817" cy="3416320"/>
          </a:xfrm>
          <a:prstGeom prst="rect">
            <a:avLst/>
          </a:prstGeom>
        </p:spPr>
        <p:txBody>
          <a:bodyPr wrap="square">
            <a:spAutoFit/>
          </a:bodyPr>
          <a:lstStyle/>
          <a:p>
            <a:r>
              <a:rPr lang="as-IN" sz="2400" dirty="0">
                <a:solidFill>
                  <a:srgbClr val="000000"/>
                </a:solidFill>
                <a:latin typeface="NikoshBAN" panose="02000000000000000000" pitchFamily="2" charset="0"/>
                <a:cs typeface="NikoshBAN" panose="02000000000000000000" pitchFamily="2" charset="0"/>
              </a:rPr>
              <a:t>গ. নারী পুরুষের অবদানের ক্ষেত্রে নারীরাও পিছিয়ে নেই। আনোয়ারার কার্যক্রমে তাই বর্ণিত হয়েছে।</a:t>
            </a:r>
            <a:r>
              <a:rPr lang="as-IN" sz="2400" dirty="0">
                <a:latin typeface="NikoshBAN" panose="02000000000000000000" pitchFamily="2" charset="0"/>
                <a:cs typeface="NikoshBAN" panose="02000000000000000000" pitchFamily="2" charset="0"/>
              </a:rPr>
              <a:t/>
            </a:r>
            <a:br>
              <a:rPr lang="as-IN" sz="2400" dirty="0">
                <a:latin typeface="NikoshBAN" panose="02000000000000000000" pitchFamily="2" charset="0"/>
                <a:cs typeface="NikoshBAN" panose="02000000000000000000" pitchFamily="2" charset="0"/>
              </a:rPr>
            </a:br>
            <a:r>
              <a:rPr lang="as-IN" sz="2400" dirty="0">
                <a:solidFill>
                  <a:srgbClr val="000000"/>
                </a:solidFill>
                <a:latin typeface="NikoshBAN" panose="02000000000000000000" pitchFamily="2" charset="0"/>
                <a:cs typeface="NikoshBAN" panose="02000000000000000000" pitchFamily="2" charset="0"/>
              </a:rPr>
              <a:t>‘নারী’ কবিতায় সভ্যতার অগ্রগতিতে পুরুষের পাশাপাশি নারীরাও সমান অংশীদার। সাম্যবাদী কবি এই সত্য অনুভব করেন। বর্তমানে নারীরা পুরুষের পাশাপাশি সমানভাবে কাজ করে সমৃদ্ধির পথে এগিয়ে যাচ্ছে। উদ্দীপকে আনোয়ারার কার্যক্রমে কর্মেক্ষেত্রে পুরুষদের পাশাপাশি নারীর সহাবস্থানের বিষয়টি পরিষ্কার। একসময় নারীরা পুরুষের পাশাপাশি কোনো কাজ করত না। কিন্তু তারা পুরুষদের সাহস যোগাত, প্রেরণা দিত। কিন্তু আজ যুগ অনেক এগিয়ে গেছে। আজকাল মেয়েরা ঘরের পাশাপাশি বাইরেও কাজ করছে। আনোয়ারা জাতিসঙ্ঘসহ বিভিন্ন দেশে নির্বাচনসংক্রান্ত কাজে অংশগ্রহণ করেছেন এবং সম্প্রতি সিটি করপোরেশন নির্বাচনের কর্মযজ্ঞ কৃতিত্বের সাথে শেষ করেছেন। নারী বলে কেউ তাকে দুর্বল ভাবেনি। তাকে সমস্যায় পড়তে হয়নি। ‘নারী’ কবিতায় কবি নারী ও পুরুষের সমান অধিকারের কথা বলেছেন। তার মতে, পৃথিবীতে মানবসভ্যতা নির্মাণে নারী ও পুরুষের অবদান সমান। তাই বলা যায়, নারী কবিতাটির মধ্য দিয়ে কবি সমাজের কাছে নারীদের সমান মূল্যায়নই আশা করেন।</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4856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6" name="Rectangle 5"/>
          <p:cNvSpPr/>
          <p:nvPr/>
        </p:nvSpPr>
        <p:spPr>
          <a:xfrm>
            <a:off x="598714" y="405962"/>
            <a:ext cx="12620172" cy="2431435"/>
          </a:xfrm>
          <a:prstGeom prst="rect">
            <a:avLst/>
          </a:prstGeom>
        </p:spPr>
        <p:txBody>
          <a:bodyPr wrap="square">
            <a:spAutoFit/>
          </a:bodyPr>
          <a:lstStyle/>
          <a:p>
            <a:pPr marL="3419856" lvl="6" indent="-457200">
              <a:buFont typeface="Wingdings" panose="05000000000000000000" pitchFamily="2" charset="2"/>
              <a:buChar char="Ø"/>
            </a:pP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 কবিতার সৃজনশীল প্রশ্ন ও উত্তর</a:t>
            </a:r>
          </a:p>
          <a:p>
            <a:r>
              <a:rPr lang="as-IN"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সৃজনশীল প্রশ্ন ১ : নারীদের প্রেরণাদায়ক একটি নাম আনোয়ারা। একজন নারী হয়ে জাতিসংঘসহ বিশ্বের বিভিন্ন দেশে নির্বাচন- সংক্রান্ত কাজ করেছেন। সম্প্রতি সিটি কর্পোরেশন নির্বাচনের মতো বিশাল কর্মযজ্ঞ তিনি কৃতিত্বে সাথে সমাপ্ত করেছেন। রিটার্নিং অফিসার হিসেবে তিনি অন্য পুুরুষ সহকর্মীদের কাছ তেখ যথাযথ সাহায্য- সহযোগিতা পেয়েছেন। নারী বলে কোথাও তাকে সমস্যায় পড়তে হয় নি।</a:t>
            </a:r>
          </a:p>
          <a:p>
            <a:endPar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as-IN"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ঘ</a:t>
            </a:r>
            <a:r>
              <a:rPr lang="as-IN"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উদ্দীপকে কবি কাজী নজরুল ইসলামের অনুভূতির প্রতিফলন ঘটলেও ‘নারী’ কবিতায় কবি আরও বেশি বাঙ্ময়- বক্তব্যটি বিশ্লেষণ কর।</a:t>
            </a:r>
            <a:endParaRPr lang="as-IN" sz="2400" i="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Rectangle 6"/>
          <p:cNvSpPr/>
          <p:nvPr/>
        </p:nvSpPr>
        <p:spPr>
          <a:xfrm>
            <a:off x="769258" y="2851645"/>
            <a:ext cx="11734800" cy="4524315"/>
          </a:xfrm>
          <a:prstGeom prst="rect">
            <a:avLst/>
          </a:prstGeom>
        </p:spPr>
        <p:txBody>
          <a:bodyPr wrap="square">
            <a:spAutoFit/>
          </a:bodyPr>
          <a:lstStyle/>
          <a:p>
            <a:r>
              <a:rPr lang="as-IN" sz="2400" dirty="0">
                <a:solidFill>
                  <a:srgbClr val="000000"/>
                </a:solidFill>
                <a:latin typeface="NikoshBAN" panose="02000000000000000000" pitchFamily="2" charset="0"/>
                <a:cs typeface="NikoshBAN" panose="02000000000000000000" pitchFamily="2" charset="0"/>
              </a:rPr>
              <a:t>ঘ. উদ্দীপকে নারীর যোগ্যতা, কর্ম এবং অবদানের স্বীকৃতি দেয়া হয়েছে এবং ‘নারী’ কবিতায় নারীদের অধিকার প্রতিষ্ঠায় কবির বক্তব্য স্পষ্ট, আন্তরিক এবং প্রত্যয়দৃপ্ত।</a:t>
            </a:r>
            <a:r>
              <a:rPr lang="as-IN" sz="2400" dirty="0">
                <a:latin typeface="NikoshBAN" panose="02000000000000000000" pitchFamily="2" charset="0"/>
                <a:cs typeface="NikoshBAN" panose="02000000000000000000" pitchFamily="2" charset="0"/>
              </a:rPr>
              <a:t/>
            </a:r>
            <a:br>
              <a:rPr lang="as-IN" sz="2400" dirty="0">
                <a:latin typeface="NikoshBAN" panose="02000000000000000000" pitchFamily="2" charset="0"/>
                <a:cs typeface="NikoshBAN" panose="02000000000000000000" pitchFamily="2" charset="0"/>
              </a:rPr>
            </a:br>
            <a:r>
              <a:rPr lang="as-IN" sz="2400" dirty="0">
                <a:solidFill>
                  <a:srgbClr val="000000"/>
                </a:solidFill>
                <a:latin typeface="NikoshBAN" panose="02000000000000000000" pitchFamily="2" charset="0"/>
                <a:cs typeface="NikoshBAN" panose="02000000000000000000" pitchFamily="2" charset="0"/>
              </a:rPr>
              <a:t>নজরুল তাঁর ‘নারী’ কবিতায় বারবার অকুণ্ঠচিত্তে উচ্চারণ করেছেন এই বিশ্বের পাপ পুণ্য, সৃষ্টি সব কিছুতেই নারী-পুরুষের অবদান সমান। নারী ও পুরুষে যে সমক্ষমতা আছে, নজরুল তারই প্রকাশ ঘটাতে চেয়েছেন। জাতিসঙ্ঘসহ বিশ্বের নানা দেশে নির্বাচনসংক্রান্ত কাজে আনোয়ারা যুক্ত ছিলেন। সম্প্রতি সিটি করপোরেশন নির্বাচনে তাঁর কর্মযজ্ঞ তিনি কৃতিত্বের সাথে শেষ করেছেন। রিটার্নিং অফিসার হিসেবে তিনি অন্য পুরুষ সহকর্মীদের কাছ থেকে যথাযথ সাহায্য-সহযোগিতা পেয়েছেন। নারী বলে তাকে সমস্যা পোহাতে হয়নি। উদ্দীপকে কবি নজরুলের অনুভূতির প্রতিফলন স্পষ্ট। তবে ‘নারী’ কবিতায় এ বিষয়টি আরো ব্যাপকতা পেয়েছে। তিনি নর- নারীর সম-অধিকারে আস্থাবান। নজরুলের কাছে মানবসভ্যতার অগ্রগতিতে নারী ও পুরুষের অবদান সমান। সমকক্ষতা বোঝাতে কবি অতীত ও বর্তমান কালের প্রসঙ্গ এনেছেন। যুগে যুগে ও কালে কালে মাতা, ভগ্নী ও পত</a:t>
            </a:r>
            <a:r>
              <a:rPr lang="en-US" sz="2400" dirty="0">
                <a:solidFill>
                  <a:srgbClr val="000000"/>
                </a:solidFill>
                <a:latin typeface="NikoshBAN" panose="02000000000000000000" pitchFamily="2" charset="0"/>
                <a:cs typeface="NikoshBAN" panose="02000000000000000000" pitchFamily="2" charset="0"/>
              </a:rPr>
              <a:t>œ</a:t>
            </a:r>
            <a:r>
              <a:rPr lang="as-IN" sz="2400" dirty="0">
                <a:solidFill>
                  <a:srgbClr val="000000"/>
                </a:solidFill>
                <a:latin typeface="NikoshBAN" panose="02000000000000000000" pitchFamily="2" charset="0"/>
                <a:cs typeface="NikoshBAN" panose="02000000000000000000" pitchFamily="2" charset="0"/>
              </a:rPr>
              <a:t>ীরূপে নিজ নিজ অবস্থান থেকে নারীরা যে পুরুষকে প্রেরণা জুগিয়েছে, তার অবদানকে স্বীকার করেছেন।</a:t>
            </a:r>
            <a:r>
              <a:rPr lang="as-IN" sz="2400" dirty="0">
                <a:latin typeface="NikoshBAN" panose="02000000000000000000" pitchFamily="2" charset="0"/>
                <a:cs typeface="NikoshBAN" panose="02000000000000000000" pitchFamily="2" charset="0"/>
              </a:rPr>
              <a:t/>
            </a:r>
            <a:br>
              <a:rPr lang="as-IN" sz="2400" dirty="0">
                <a:latin typeface="NikoshBAN" panose="02000000000000000000" pitchFamily="2" charset="0"/>
                <a:cs typeface="NikoshBAN" panose="02000000000000000000" pitchFamily="2" charset="0"/>
              </a:rPr>
            </a:br>
            <a:r>
              <a:rPr lang="as-IN" sz="2400" dirty="0">
                <a:solidFill>
                  <a:srgbClr val="000000"/>
                </a:solidFill>
                <a:latin typeface="NikoshBAN" panose="02000000000000000000" pitchFamily="2" charset="0"/>
                <a:cs typeface="NikoshBAN" panose="02000000000000000000" pitchFamily="2" charset="0"/>
              </a:rPr>
              <a:t>উদ্দীপকে নজরুলের অনুভূতির প্রকাশ ঘটেছে। কিন্তু উদ্দীপক থেকে নারী কবিতার বক্তব্য আরো বলিষ্ঠ, আরো প্রাণবন্ত। তাই বলা যায়, আনোয়ারার কার্যক্রমে কর্মক্ষেত্রে নারীর যথার্থ অবদানের চিত্র প্রতিফলিত হয়েছে।</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5908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descr="Water droplets"/>
          <p:cNvSpPr>
            <a:spLocks noChangeArrowheads="1"/>
          </p:cNvSpPr>
          <p:nvPr/>
        </p:nvSpPr>
        <p:spPr bwMode="auto">
          <a:xfrm>
            <a:off x="4881477" y="403722"/>
            <a:ext cx="2958353" cy="565732"/>
          </a:xfrm>
          <a:prstGeom prst="roundRect">
            <a:avLst>
              <a:gd name="adj" fmla="val 16667"/>
            </a:avLst>
          </a:prstGeom>
          <a:noFill/>
          <a:ln w="38100" algn="ctr">
            <a:noFill/>
            <a:round/>
            <a:headEnd/>
            <a:tailEnd/>
          </a:ln>
          <a:effectLst>
            <a:glow rad="228600">
              <a:schemeClr val="accent2">
                <a:satMod val="175000"/>
                <a:alpha val="40000"/>
              </a:schemeClr>
            </a:glow>
            <a:outerShdw dist="20000" dir="5400000" rotWithShape="0">
              <a:srgbClr val="000000">
                <a:alpha val="37999"/>
              </a:srgbClr>
            </a:outerShdw>
          </a:effectLst>
          <a:scene3d>
            <a:camera prst="perspectiveRelaxedModerately"/>
            <a:lightRig rig="threePt" dir="t"/>
          </a:scene3d>
        </p:spPr>
        <p:txBody>
          <a:bodyPr lIns="102904" tIns="51452" rIns="102904" bIns="51452" numCol="1">
            <a:prstTxWarp prst="textPlain">
              <a:avLst/>
            </a:prstTxWarp>
            <a:spAutoFit/>
          </a:bodyPr>
          <a:lstStyle/>
          <a:p>
            <a:pPr algn="ctr">
              <a:defRPr/>
            </a:pPr>
            <a:r>
              <a:rPr lang="bn-BD" sz="4412" dirty="0">
                <a:ln w="0"/>
                <a:effectLst>
                  <a:outerShdw blurRad="38100" dist="19050" dir="2700000" algn="tl" rotWithShape="0">
                    <a:schemeClr val="dk1">
                      <a:alpha val="40000"/>
                    </a:schemeClr>
                  </a:outerShdw>
                </a:effectLst>
                <a:latin typeface="NikoshBAN" pitchFamily="2" charset="0"/>
                <a:cs typeface="NikoshBAN" pitchFamily="2" charset="0"/>
              </a:rPr>
              <a:t>দলীয় কাজ</a:t>
            </a:r>
            <a:endParaRPr lang="en-US" sz="4412"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717560" y="1275312"/>
            <a:ext cx="5623037" cy="3892619"/>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2" name="Rectangle 1"/>
          <p:cNvSpPr/>
          <p:nvPr/>
        </p:nvSpPr>
        <p:spPr>
          <a:xfrm>
            <a:off x="1590596" y="5425063"/>
            <a:ext cx="8138019" cy="1200329"/>
          </a:xfrm>
          <a:prstGeom prst="rect">
            <a:avLst/>
          </a:prstGeom>
        </p:spPr>
        <p:txBody>
          <a:bodyPr wrap="square">
            <a:spAutoFit/>
          </a:bodyPr>
          <a:lstStyle/>
          <a:p>
            <a:pPr marL="514350" indent="-514350">
              <a:buFont typeface="+mj-lt"/>
              <a:buAutoNum type="arabicPeriod"/>
            </a:pPr>
            <a:r>
              <a:rPr lang="as-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নারীকে বিজয়-লক্ষ্মী বলার কারণ ব্যাখ্যা কর</a:t>
            </a:r>
            <a:r>
              <a:rPr lang="as-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514350" indent="-514350">
              <a:buFont typeface="+mj-lt"/>
              <a:buAutoNum type="arabicPeriod"/>
            </a:pPr>
            <a:r>
              <a:rPr lang="as-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কবির চোখে পুরুষ-রমণী কোনো ভেদাভেদ নেই কেন</a:t>
            </a:r>
            <a:r>
              <a:rPr lang="as-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5522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descr="Water droplets"/>
          <p:cNvSpPr>
            <a:spLocks noChangeArrowheads="1"/>
          </p:cNvSpPr>
          <p:nvPr/>
        </p:nvSpPr>
        <p:spPr bwMode="auto">
          <a:xfrm>
            <a:off x="4881477" y="403722"/>
            <a:ext cx="2958353" cy="565732"/>
          </a:xfrm>
          <a:prstGeom prst="roundRect">
            <a:avLst>
              <a:gd name="adj" fmla="val 16667"/>
            </a:avLst>
          </a:prstGeom>
          <a:noFill/>
          <a:ln w="38100" algn="ctr">
            <a:noFill/>
            <a:round/>
            <a:headEnd/>
            <a:tailEnd/>
          </a:ln>
          <a:effectLst>
            <a:glow rad="228600">
              <a:schemeClr val="accent2">
                <a:satMod val="175000"/>
                <a:alpha val="40000"/>
              </a:schemeClr>
            </a:glow>
            <a:outerShdw dist="20000" dir="5400000" rotWithShape="0">
              <a:srgbClr val="000000">
                <a:alpha val="37999"/>
              </a:srgbClr>
            </a:outerShdw>
          </a:effectLst>
          <a:scene3d>
            <a:camera prst="perspectiveRelaxedModerately"/>
            <a:lightRig rig="threePt" dir="t"/>
          </a:scene3d>
        </p:spPr>
        <p:txBody>
          <a:bodyPr lIns="102904" tIns="51452" rIns="102904" bIns="51452" numCol="1">
            <a:prstTxWarp prst="textPlain">
              <a:avLst/>
            </a:prstTxWarp>
            <a:spAutoFit/>
          </a:bodyPr>
          <a:lstStyle/>
          <a:p>
            <a:pPr algn="ctr">
              <a:defRPr/>
            </a:pPr>
            <a:r>
              <a:rPr lang="bn-BD" sz="4412" dirty="0">
                <a:ln w="0"/>
                <a:effectLst>
                  <a:outerShdw blurRad="38100" dist="19050" dir="2700000" algn="tl" rotWithShape="0">
                    <a:schemeClr val="dk1">
                      <a:alpha val="40000"/>
                    </a:schemeClr>
                  </a:outerShdw>
                </a:effectLst>
                <a:latin typeface="NikoshBAN" pitchFamily="2" charset="0"/>
                <a:cs typeface="NikoshBAN" pitchFamily="2" charset="0"/>
              </a:rPr>
              <a:t>দলীয় কাজ</a:t>
            </a:r>
            <a:endParaRPr lang="en-US" sz="4412"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2" name="Rectangle 1"/>
          <p:cNvSpPr/>
          <p:nvPr/>
        </p:nvSpPr>
        <p:spPr>
          <a:xfrm>
            <a:off x="741450" y="1099114"/>
            <a:ext cx="8138019" cy="523220"/>
          </a:xfrm>
          <a:prstGeom prst="rect">
            <a:avLst/>
          </a:prstGeom>
        </p:spPr>
        <p:txBody>
          <a:bodyPr wrap="square">
            <a:spAutoFit/>
          </a:bodyPr>
          <a:lstStyle/>
          <a:p>
            <a:pPr marL="514350" indent="-514350">
              <a:buFont typeface="+mj-lt"/>
              <a:buAutoNum type="arabicPeriod"/>
            </a:pP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নারীকে বিজয়-লক্ষ্মী বলার কারণ ব্যাখ্যা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Rectangle 8"/>
          <p:cNvSpPr/>
          <p:nvPr/>
        </p:nvSpPr>
        <p:spPr>
          <a:xfrm>
            <a:off x="741449" y="4284126"/>
            <a:ext cx="8138019" cy="523220"/>
          </a:xfrm>
          <a:prstGeom prst="rect">
            <a:avLst/>
          </a:prstGeom>
        </p:spPr>
        <p:txBody>
          <a:bodyPr wrap="square">
            <a:spAutoFit/>
          </a:bodyPr>
          <a:lstStyle/>
          <a:p>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কবির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চোখে পুরুষ-রমণী কোনো ভেদাভেদ নেই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2800" dirty="0">
              <a:ln w="0"/>
              <a:effectLst>
                <a:outerShdw blurRad="38100" dist="19050" dir="2700000" algn="tl" rotWithShape="0">
                  <a:schemeClr val="dk1">
                    <a:alpha val="40000"/>
                  </a:schemeClr>
                </a:outerShdw>
              </a:effectLst>
            </a:endParaRPr>
          </a:p>
        </p:txBody>
      </p:sp>
      <p:sp>
        <p:nvSpPr>
          <p:cNvPr id="3" name="Rectangle 2"/>
          <p:cNvSpPr/>
          <p:nvPr/>
        </p:nvSpPr>
        <p:spPr>
          <a:xfrm>
            <a:off x="741450" y="1532029"/>
            <a:ext cx="12314983" cy="2677656"/>
          </a:xfrm>
          <a:prstGeom prst="rect">
            <a:avLst/>
          </a:prstGeom>
        </p:spPr>
        <p:txBody>
          <a:bodyPr wrap="square">
            <a:spAutoFit/>
          </a:bodyPr>
          <a:lstStyle/>
          <a:p>
            <a:r>
              <a:rPr lang="as-IN" sz="2800" dirty="0">
                <a:solidFill>
                  <a:srgbClr val="333333"/>
                </a:solidFill>
                <a:latin typeface="NikoshBAN" panose="02000000000000000000" pitchFamily="2" charset="0"/>
                <a:cs typeface="NikoshBAN" panose="02000000000000000000" pitchFamily="2" charset="0"/>
              </a:rPr>
              <a:t>উত্তর : এই কথা দ্বারা বুঝানো হয়েছে, বিশ্বের সব বিজয়ের আড়ালে নারীদের অবদান আছে। নারীরা হলেন বিজয়লক্ষ্মী। তাদের আশীর্বাদে সম্ভব হয়েছে বিজয়।</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smtClean="0">
                <a:solidFill>
                  <a:srgbClr val="333333"/>
                </a:solidFill>
                <a:latin typeface="NikoshBAN" panose="02000000000000000000" pitchFamily="2" charset="0"/>
                <a:cs typeface="NikoshBAN" panose="02000000000000000000" pitchFamily="2" charset="0"/>
              </a:rPr>
              <a:t>যুদ্ধ </a:t>
            </a:r>
            <a:r>
              <a:rPr lang="as-IN" sz="2800" dirty="0">
                <a:solidFill>
                  <a:srgbClr val="333333"/>
                </a:solidFill>
                <a:latin typeface="NikoshBAN" panose="02000000000000000000" pitchFamily="2" charset="0"/>
                <a:cs typeface="NikoshBAN" panose="02000000000000000000" pitchFamily="2" charset="0"/>
              </a:rPr>
              <a:t>অভিযানের জীবন-মরণের মুহূর্তে সবচেয়ে বেশি প্রয়োজন সাহস আর প্রেরণার। মনের মধ্যে প্রিয়জনের মধুর স্মৃতি থাকলে প্রবল পরাক্রমে মুক্তির লড়াইয়ে ঝাঁপিয়ে পড়া সম্ভব হয়। নারীরাই পুরুষদের প্রয়োজনীয় সময়ে শক্তি ও সাহস দিয়েছেন। আহত হলে আন্তরিক সেবা দিয়েছেন। তাদের মমতা ভরা আদর, স্নেহ-যত্নে পুরুষদের বিজয় সহজ হয়েছে। তাই নারীকে কবি বিজয়লক্ষ্মী হিসেবে কল্পনা করেছেন।</a:t>
            </a:r>
            <a:endParaRPr lang="en-US" sz="2800" dirty="0">
              <a:latin typeface="NikoshBAN" panose="02000000000000000000" pitchFamily="2" charset="0"/>
              <a:cs typeface="NikoshBAN" panose="02000000000000000000" pitchFamily="2" charset="0"/>
            </a:endParaRPr>
          </a:p>
        </p:txBody>
      </p:sp>
      <p:sp>
        <p:nvSpPr>
          <p:cNvPr id="6" name="Rectangle 5"/>
          <p:cNvSpPr/>
          <p:nvPr/>
        </p:nvSpPr>
        <p:spPr>
          <a:xfrm>
            <a:off x="766139" y="4747530"/>
            <a:ext cx="12125403" cy="2677656"/>
          </a:xfrm>
          <a:prstGeom prst="rect">
            <a:avLst/>
          </a:prstGeom>
        </p:spPr>
        <p:txBody>
          <a:bodyPr wrap="square">
            <a:spAutoFit/>
          </a:bodyPr>
          <a:lstStyle/>
          <a:p>
            <a:pPr algn="just"/>
            <a:r>
              <a:rPr lang="en-US" sz="2800" dirty="0" err="1" smtClean="0">
                <a:solidFill>
                  <a:srgbClr val="333333"/>
                </a:solidFill>
                <a:latin typeface="NikoshBAN" panose="02000000000000000000" pitchFamily="2" charset="0"/>
                <a:cs typeface="NikoshBAN" panose="02000000000000000000" pitchFamily="2" charset="0"/>
              </a:rPr>
              <a:t>উত্তর</a:t>
            </a:r>
            <a:r>
              <a:rPr lang="en-US" sz="2800" dirty="0" smtClean="0">
                <a:solidFill>
                  <a:srgbClr val="333333"/>
                </a:solidFill>
                <a:latin typeface="NikoshBAN" panose="02000000000000000000" pitchFamily="2" charset="0"/>
                <a:cs typeface="NikoshBAN" panose="02000000000000000000" pitchFamily="2" charset="0"/>
              </a:rPr>
              <a:t>- </a:t>
            </a:r>
            <a:r>
              <a:rPr lang="as-IN" sz="2800" dirty="0" smtClean="0">
                <a:solidFill>
                  <a:srgbClr val="333333"/>
                </a:solidFill>
                <a:latin typeface="NikoshBAN" panose="02000000000000000000" pitchFamily="2" charset="0"/>
                <a:cs typeface="NikoshBAN" panose="02000000000000000000" pitchFamily="2" charset="0"/>
              </a:rPr>
              <a:t> </a:t>
            </a:r>
            <a:r>
              <a:rPr lang="as-IN" sz="2800" dirty="0">
                <a:solidFill>
                  <a:srgbClr val="333333"/>
                </a:solidFill>
                <a:latin typeface="NikoshBAN" panose="02000000000000000000" pitchFamily="2" charset="0"/>
                <a:cs typeface="NikoshBAN" panose="02000000000000000000" pitchFamily="2" charset="0"/>
              </a:rPr>
              <a:t>কবির চোখে পুরুষ-নারী কোনো ভেদাভেদ নেই। কারণ, সমাজ-সভ্যতার উন্নয়নে উভয়েই সমান অবদান রাখতে পারে।</a:t>
            </a:r>
          </a:p>
          <a:p>
            <a:pPr algn="just"/>
            <a:r>
              <a:rPr lang="as-IN" sz="2800" dirty="0">
                <a:solidFill>
                  <a:srgbClr val="333333"/>
                </a:solidFill>
                <a:latin typeface="NikoshBAN" panose="02000000000000000000" pitchFamily="2" charset="0"/>
                <a:cs typeface="NikoshBAN" panose="02000000000000000000" pitchFamily="2" charset="0"/>
              </a:rPr>
              <a:t>     জাতীয় কবি কাজী নজরুল ইসলাম সাম্যবাদী কবি, মানবতাবাদী কবি। ‘নারী’ কবিতায় তিনি দেখিয়েছেন যে, সৃষ্টির ঊষালগ্ন থেকেই পুরুষ ও নারীর সমান অংশগ্রহণেই আজকের এ সভ্যতা। এ পৃথিবীতে যা কিছু ভালো, যা কিছু মন্দ সব কিছুই পুরুষ ও নারী উভয়ের সমান অবদানের  ফসল। তাই কবি পুরুষ- নারীর মধ্যে কোনো ভেদাভেদ খুঁজে পাননি।</a:t>
            </a:r>
            <a:endParaRPr lang="as-IN" sz="2800" b="0" i="0" dirty="0">
              <a:solidFill>
                <a:srgbClr val="333333"/>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8430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descr="Purple mesh"/>
          <p:cNvSpPr>
            <a:spLocks noChangeArrowheads="1"/>
          </p:cNvSpPr>
          <p:nvPr/>
        </p:nvSpPr>
        <p:spPr bwMode="auto">
          <a:xfrm>
            <a:off x="5144613" y="433343"/>
            <a:ext cx="2017992" cy="608583"/>
          </a:xfrm>
          <a:prstGeom prst="roundRect">
            <a:avLst>
              <a:gd name="adj" fmla="val 16667"/>
            </a:avLst>
          </a:prstGeom>
          <a:noFill/>
          <a:ln w="57150" algn="ctr">
            <a:noFill/>
            <a:round/>
            <a:headEnd/>
            <a:tailEnd/>
          </a:ln>
          <a:effectLst>
            <a:glow rad="228600">
              <a:schemeClr val="accent2">
                <a:satMod val="175000"/>
                <a:alpha val="40000"/>
              </a:schemeClr>
            </a:glow>
          </a:effectLst>
        </p:spPr>
        <p:txBody>
          <a:bodyPr lIns="103733" tIns="51866" rIns="103733" bIns="51866" numCol="1">
            <a:prstTxWarp prst="textPlain">
              <a:avLst/>
            </a:prstTxWarp>
            <a:spAutoFit/>
          </a:bodyPr>
          <a:lstStyle/>
          <a:p>
            <a:pPr algn="ctr">
              <a:defRPr/>
            </a:pPr>
            <a:r>
              <a:rPr lang="bn-BD" sz="4059" dirty="0">
                <a:ln w="0"/>
                <a:effectLst>
                  <a:outerShdw blurRad="38100" dist="19050" dir="2700000" algn="tl" rotWithShape="0">
                    <a:schemeClr val="dk1">
                      <a:alpha val="40000"/>
                    </a:schemeClr>
                  </a:outerShdw>
                </a:effectLst>
                <a:latin typeface="NikoshBAN" pitchFamily="2" charset="0"/>
                <a:cs typeface="NikoshBAN" pitchFamily="2" charset="0"/>
              </a:rPr>
              <a:t>মুল্যায়ন</a:t>
            </a:r>
            <a:endParaRPr lang="en-US" sz="4059"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30666"/>
          <a:stretch/>
        </p:blipFill>
        <p:spPr>
          <a:xfrm>
            <a:off x="4163479" y="1140710"/>
            <a:ext cx="3961190" cy="2825424"/>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9" name="Rectangle 8"/>
          <p:cNvSpPr/>
          <p:nvPr/>
        </p:nvSpPr>
        <p:spPr>
          <a:xfrm>
            <a:off x="1326657" y="3973890"/>
            <a:ext cx="9653904" cy="3539430"/>
          </a:xfrm>
          <a:prstGeom prst="rect">
            <a:avLst/>
          </a:prstGeom>
        </p:spPr>
        <p:txBody>
          <a:bodyPr wrap="square">
            <a:spAutoFit/>
          </a:bodyPr>
          <a:lstStyle/>
          <a:p>
            <a:pPr marL="457200" indent="-457200">
              <a:buFont typeface="+mj-lt"/>
              <a:buAutoNum type="arabicPeriod"/>
            </a:pP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 কবিতায় কবি কাদের জয়গান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গেয়েছেন</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নারী ও পুরুষ উভয়ের ।</a:t>
            </a:r>
          </a:p>
          <a:p>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2.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কবিতাটি কোন ছন্দে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রচিত</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নারী কবিতাটি মাত্রা বৃত্ত ছন্দে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রচিত</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3.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কবিতার মূল প্রতিপাদ্য বিষয় কি?</a:t>
            </a:r>
          </a:p>
          <a:p>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নারী কবিতার মূল প্রতিপাদ্য বিষয় হচ্ছে নারী পুরুষের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সমতা</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4.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কবিতার চরণ সংখ্যা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কত</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নারী কবিতার চরণ সংখ্যা ৮৬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7689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0018.jpg"/>
          <p:cNvPicPr>
            <a:picLocks noChangeAspect="1"/>
          </p:cNvPicPr>
          <p:nvPr/>
        </p:nvPicPr>
        <p:blipFill>
          <a:blip r:embed="rId2"/>
          <a:stretch>
            <a:fillRect/>
          </a:stretch>
        </p:blipFill>
        <p:spPr>
          <a:xfrm>
            <a:off x="449942" y="486265"/>
            <a:ext cx="13048982" cy="6992932"/>
          </a:xfrm>
          <a:prstGeom prst="rect">
            <a:avLst/>
          </a:prstGeom>
          <a:ln>
            <a:noFill/>
          </a:ln>
          <a:effectLst>
            <a:softEdge rad="112500"/>
          </a:effectLst>
        </p:spPr>
      </p:pic>
      <p:sp>
        <p:nvSpPr>
          <p:cNvPr id="5" name="TextBox 1"/>
          <p:cNvSpPr>
            <a:spLocks noChangeArrowheads="1"/>
          </p:cNvSpPr>
          <p:nvPr/>
        </p:nvSpPr>
        <p:spPr bwMode="auto">
          <a:xfrm>
            <a:off x="4434625" y="662187"/>
            <a:ext cx="3506139" cy="548094"/>
          </a:xfrm>
          <a:prstGeom prst="roundRect">
            <a:avLst>
              <a:gd name="adj" fmla="val 16667"/>
            </a:avLst>
          </a:prstGeom>
          <a:noFill/>
          <a:ln w="57150" algn="ctr">
            <a:noFill/>
            <a:round/>
            <a:headEnd/>
            <a:tailEnd/>
          </a:ln>
          <a:effectLst>
            <a:glow rad="228600">
              <a:schemeClr val="accent4">
                <a:satMod val="175000"/>
                <a:alpha val="40000"/>
              </a:schemeClr>
            </a:glow>
          </a:effectLst>
        </p:spPr>
        <p:txBody>
          <a:bodyPr lIns="103733" tIns="51866" rIns="103733" bIns="51866" numCol="1">
            <a:prstTxWarp prst="textPlain">
              <a:avLst/>
            </a:prstTxWarp>
            <a:spAutoFit/>
          </a:bodyPr>
          <a:lstStyle/>
          <a:p>
            <a:pPr algn="ctr" fontAlgn="auto">
              <a:spcBef>
                <a:spcPts val="0"/>
              </a:spcBef>
              <a:spcAft>
                <a:spcPts val="0"/>
              </a:spcAft>
              <a:defRPr/>
            </a:pPr>
            <a:r>
              <a:rPr lang="bn-BD" sz="45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বাড়ির কাজ </a:t>
            </a:r>
            <a:endParaRPr lang="en-US" sz="45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pic>
        <p:nvPicPr>
          <p:cNvPr id="6" name="Picture 2" descr="E:\New Accounting -9\indexBari11.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a:stretch>
            <a:fillRect/>
          </a:stretch>
        </p:blipFill>
        <p:spPr bwMode="auto">
          <a:xfrm>
            <a:off x="4238171" y="1575007"/>
            <a:ext cx="4180116" cy="3093067"/>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9"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11" name="Flowchart: Alternate Process 10"/>
          <p:cNvSpPr/>
          <p:nvPr/>
        </p:nvSpPr>
        <p:spPr>
          <a:xfrm>
            <a:off x="1132382" y="5032801"/>
            <a:ext cx="10739828" cy="840294"/>
          </a:xfrm>
          <a:prstGeom prst="flowChartAlternateProcess">
            <a:avLst/>
          </a:prstGeom>
          <a:noFill/>
          <a:ln w="38100">
            <a:noFill/>
          </a:ln>
          <a:effectLst>
            <a:glow rad="228600">
              <a:schemeClr val="accent1">
                <a:satMod val="175000"/>
                <a:alpha val="40000"/>
              </a:schemeClr>
            </a:glow>
            <a:outerShdw blurRad="44450" dist="27940" dir="5400000" algn="ctr">
              <a:srgbClr val="000000">
                <a:alpha val="32000"/>
              </a:srgbClr>
            </a:outerShdw>
          </a:effectLst>
        </p:spPr>
        <p:style>
          <a:lnRef idx="1">
            <a:schemeClr val="accent1"/>
          </a:lnRef>
          <a:fillRef idx="2">
            <a:schemeClr val="accent1"/>
          </a:fillRef>
          <a:effectRef idx="1">
            <a:schemeClr val="accent1"/>
          </a:effectRef>
          <a:fontRef idx="minor">
            <a:schemeClr val="dk1"/>
          </a:fontRef>
        </p:style>
        <p:txBody>
          <a:bodyPr lIns="117564" tIns="58782" rIns="117564" bIns="58782" rtlCol="0" anchor="ctr"/>
          <a:lstStyle/>
          <a:p>
            <a:pPr algn="ctr"/>
            <a:r>
              <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১.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মানব</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সভ্যতায়</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নারীর</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অবদান</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যে</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পুরুষের</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চেয়ে</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কম</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নয়</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তা</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ব্যাখ্যা</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কর</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p>
          <a:p>
            <a:pPr marL="742950" indent="-742950">
              <a:buClr>
                <a:schemeClr val="tx1"/>
              </a:buClr>
              <a:buSzPts val="4800"/>
              <a:buFont typeface="+mj-lt"/>
              <a:buAutoNum type="arabicPeriod"/>
            </a:pPr>
            <a:endPar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12" name="TextBox 1" descr="Purple mesh"/>
          <p:cNvSpPr>
            <a:spLocks noChangeArrowheads="1"/>
          </p:cNvSpPr>
          <p:nvPr/>
        </p:nvSpPr>
        <p:spPr bwMode="auto">
          <a:xfrm>
            <a:off x="1530752" y="5873094"/>
            <a:ext cx="10134600" cy="880482"/>
          </a:xfrm>
          <a:prstGeom prst="roundRect">
            <a:avLst>
              <a:gd name="adj" fmla="val 16667"/>
            </a:avLst>
          </a:prstGeom>
          <a:noFill/>
          <a:ln w="38100" algn="ctr">
            <a:noFill/>
            <a:round/>
            <a:headEnd/>
            <a:tailEnd/>
          </a:ln>
          <a:effectLst>
            <a:glow rad="228600">
              <a:schemeClr val="accent4">
                <a:satMod val="175000"/>
                <a:alpha val="40000"/>
              </a:schemeClr>
            </a:glow>
          </a:effectLst>
        </p:spPr>
        <p:txBody>
          <a:bodyPr wrap="square" lIns="117564" tIns="58782" rIns="117564" bIns="58782">
            <a:spAutoFit/>
          </a:bodyPr>
          <a:lstStyle/>
          <a:p>
            <a:pPr algn="ctr"/>
            <a:r>
              <a:rPr lang="en-US" sz="4400" b="1" spc="50" dirty="0" smtClean="0">
                <a:ln w="9525" cmpd="sng">
                  <a:solidFill>
                    <a:srgbClr val="FFFF00"/>
                  </a:solidFill>
                  <a:prstDash val="solid"/>
                </a:ln>
                <a:solidFill>
                  <a:srgbClr val="FFFF00"/>
                </a:solidFill>
                <a:effectLst>
                  <a:glow rad="228600">
                    <a:schemeClr val="accent5">
                      <a:satMod val="175000"/>
                      <a:alpha val="40000"/>
                    </a:schemeClr>
                  </a:glow>
                </a:effectLst>
                <a:latin typeface="NikoshBAN" panose="02000000000000000000" pitchFamily="2" charset="0"/>
                <a:cs typeface="NikoshBAN" panose="02000000000000000000" pitchFamily="2" charset="0"/>
              </a:rPr>
              <a:t>2.   </a:t>
            </a:r>
            <a:r>
              <a:rPr lang="en-US" sz="4400" b="1" spc="50" dirty="0" err="1" smtClean="0">
                <a:ln w="9525" cmpd="sng">
                  <a:solidFill>
                    <a:srgbClr val="FFFF00"/>
                  </a:solidFill>
                  <a:prstDash val="solid"/>
                </a:ln>
                <a:solidFill>
                  <a:srgbClr val="FFFF00"/>
                </a:solidFill>
                <a:effectLst>
                  <a:glow rad="228600">
                    <a:schemeClr val="accent5">
                      <a:satMod val="175000"/>
                      <a:alpha val="40000"/>
                    </a:schemeClr>
                  </a:glow>
                </a:effectLst>
                <a:latin typeface="NikoshBAN" panose="02000000000000000000" pitchFamily="2" charset="0"/>
                <a:cs typeface="NikoshBAN" panose="02000000000000000000" pitchFamily="2" charset="0"/>
              </a:rPr>
              <a:t>নারী</a:t>
            </a:r>
            <a:r>
              <a:rPr lang="en-US" sz="4400" b="1" spc="50" dirty="0" smtClean="0">
                <a:ln w="9525" cmpd="sng">
                  <a:solidFill>
                    <a:srgbClr val="FFFF00"/>
                  </a:solidFill>
                  <a:prstDash val="solid"/>
                </a:ln>
                <a:solidFill>
                  <a:srgbClr val="FFFF00"/>
                </a:solidFill>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4400" b="1" spc="50" dirty="0" err="1" smtClean="0">
                <a:ln w="9525" cmpd="sng">
                  <a:solidFill>
                    <a:srgbClr val="FFFF00"/>
                  </a:solidFill>
                  <a:prstDash val="solid"/>
                </a:ln>
                <a:solidFill>
                  <a:srgbClr val="FFFF00"/>
                </a:solidFill>
                <a:effectLst>
                  <a:glow rad="228600">
                    <a:schemeClr val="accent5">
                      <a:satMod val="175000"/>
                      <a:alpha val="40000"/>
                    </a:schemeClr>
                  </a:glow>
                </a:effectLst>
                <a:latin typeface="NikoshBAN" panose="02000000000000000000" pitchFamily="2" charset="0"/>
                <a:cs typeface="NikoshBAN" panose="02000000000000000000" pitchFamily="2" charset="0"/>
              </a:rPr>
              <a:t>কবিতাটির</a:t>
            </a:r>
            <a:r>
              <a:rPr lang="en-US" sz="4400" b="1" spc="50" dirty="0" smtClean="0">
                <a:ln w="9525" cmpd="sng">
                  <a:solidFill>
                    <a:srgbClr val="FFFF00"/>
                  </a:solidFill>
                  <a:prstDash val="solid"/>
                </a:ln>
                <a:solidFill>
                  <a:srgbClr val="FFFF00"/>
                </a:solidFill>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4400" b="1" spc="50" dirty="0" err="1" smtClean="0">
                <a:ln w="9525" cmpd="sng">
                  <a:solidFill>
                    <a:srgbClr val="FFFF00"/>
                  </a:solidFill>
                  <a:prstDash val="solid"/>
                </a:ln>
                <a:solidFill>
                  <a:srgbClr val="FFFF00"/>
                </a:solidFill>
                <a:effectLst>
                  <a:glow rad="228600">
                    <a:schemeClr val="accent5">
                      <a:satMod val="175000"/>
                      <a:alpha val="40000"/>
                    </a:schemeClr>
                  </a:glow>
                </a:effectLst>
                <a:latin typeface="NikoshBAN" panose="02000000000000000000" pitchFamily="2" charset="0"/>
                <a:cs typeface="NikoshBAN" panose="02000000000000000000" pitchFamily="2" charset="0"/>
              </a:rPr>
              <a:t>সারমর্ম</a:t>
            </a:r>
            <a:r>
              <a:rPr lang="en-US" sz="4400" b="1" spc="50" dirty="0" smtClean="0">
                <a:ln w="9525" cmpd="sng">
                  <a:solidFill>
                    <a:srgbClr val="FFFF00"/>
                  </a:solidFill>
                  <a:prstDash val="solid"/>
                </a:ln>
                <a:solidFill>
                  <a:srgbClr val="FFFF00"/>
                </a:solidFill>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4400" b="1" spc="50" dirty="0" err="1" smtClean="0">
                <a:ln w="9525" cmpd="sng">
                  <a:solidFill>
                    <a:srgbClr val="FFFF00"/>
                  </a:solidFill>
                  <a:prstDash val="solid"/>
                </a:ln>
                <a:solidFill>
                  <a:srgbClr val="FFFF00"/>
                </a:solidFill>
                <a:effectLst>
                  <a:glow rad="228600">
                    <a:schemeClr val="accent5">
                      <a:satMod val="175000"/>
                      <a:alpha val="40000"/>
                    </a:schemeClr>
                  </a:glow>
                </a:effectLst>
                <a:latin typeface="NikoshBAN" panose="02000000000000000000" pitchFamily="2" charset="0"/>
                <a:cs typeface="NikoshBAN" panose="02000000000000000000" pitchFamily="2" charset="0"/>
              </a:rPr>
              <a:t>বাড়ি</a:t>
            </a:r>
            <a:r>
              <a:rPr lang="en-US" sz="4400" b="1" spc="50" dirty="0" smtClean="0">
                <a:ln w="9525" cmpd="sng">
                  <a:solidFill>
                    <a:srgbClr val="FFFF00"/>
                  </a:solidFill>
                  <a:prstDash val="solid"/>
                </a:ln>
                <a:solidFill>
                  <a:srgbClr val="FFFF00"/>
                </a:solidFill>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4400" b="1" spc="50" dirty="0" err="1" smtClean="0">
                <a:ln w="9525" cmpd="sng">
                  <a:solidFill>
                    <a:srgbClr val="FFFF00"/>
                  </a:solidFill>
                  <a:prstDash val="solid"/>
                </a:ln>
                <a:solidFill>
                  <a:srgbClr val="FFFF00"/>
                </a:solidFill>
                <a:effectLst>
                  <a:glow rad="228600">
                    <a:schemeClr val="accent5">
                      <a:satMod val="175000"/>
                      <a:alpha val="40000"/>
                    </a:schemeClr>
                  </a:glow>
                </a:effectLst>
                <a:latin typeface="NikoshBAN" panose="02000000000000000000" pitchFamily="2" charset="0"/>
                <a:cs typeface="NikoshBAN" panose="02000000000000000000" pitchFamily="2" charset="0"/>
              </a:rPr>
              <a:t>থেকে</a:t>
            </a:r>
            <a:r>
              <a:rPr lang="en-US" sz="4400" b="1" spc="50" dirty="0" smtClean="0">
                <a:ln w="9525" cmpd="sng">
                  <a:solidFill>
                    <a:srgbClr val="FFFF00"/>
                  </a:solidFill>
                  <a:prstDash val="solid"/>
                </a:ln>
                <a:solidFill>
                  <a:srgbClr val="FFFF00"/>
                </a:solidFill>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4400" b="1" spc="50" dirty="0" err="1" smtClean="0">
                <a:ln w="9525" cmpd="sng">
                  <a:solidFill>
                    <a:srgbClr val="FFFF00"/>
                  </a:solidFill>
                  <a:prstDash val="solid"/>
                </a:ln>
                <a:solidFill>
                  <a:srgbClr val="FFFF00"/>
                </a:solidFill>
                <a:effectLst>
                  <a:glow rad="228600">
                    <a:schemeClr val="accent5">
                      <a:satMod val="175000"/>
                      <a:alpha val="40000"/>
                    </a:schemeClr>
                  </a:glow>
                </a:effectLst>
                <a:latin typeface="NikoshBAN" panose="02000000000000000000" pitchFamily="2" charset="0"/>
                <a:cs typeface="NikoshBAN" panose="02000000000000000000" pitchFamily="2" charset="0"/>
              </a:rPr>
              <a:t>লিখে</a:t>
            </a:r>
            <a:r>
              <a:rPr lang="en-US" sz="4400" b="1" spc="50" dirty="0" smtClean="0">
                <a:ln w="9525" cmpd="sng">
                  <a:solidFill>
                    <a:srgbClr val="FFFF00"/>
                  </a:solidFill>
                  <a:prstDash val="solid"/>
                </a:ln>
                <a:solidFill>
                  <a:srgbClr val="FFFF00"/>
                </a:solidFill>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4400" b="1" spc="50" dirty="0" err="1" smtClean="0">
                <a:ln w="9525" cmpd="sng">
                  <a:solidFill>
                    <a:srgbClr val="FFFF00"/>
                  </a:solidFill>
                  <a:prstDash val="solid"/>
                </a:ln>
                <a:solidFill>
                  <a:srgbClr val="FFFF00"/>
                </a:solidFill>
                <a:effectLst>
                  <a:glow rad="228600">
                    <a:schemeClr val="accent5">
                      <a:satMod val="175000"/>
                      <a:alpha val="40000"/>
                    </a:schemeClr>
                  </a:glow>
                </a:effectLst>
                <a:latin typeface="NikoshBAN" panose="02000000000000000000" pitchFamily="2" charset="0"/>
                <a:cs typeface="NikoshBAN" panose="02000000000000000000" pitchFamily="2" charset="0"/>
              </a:rPr>
              <a:t>আনবে</a:t>
            </a:r>
            <a:r>
              <a:rPr lang="en-US" sz="4400" b="1" spc="50" dirty="0" smtClean="0">
                <a:ln w="9525" cmpd="sng">
                  <a:solidFill>
                    <a:srgbClr val="FFFF00"/>
                  </a:solidFill>
                  <a:prstDash val="solid"/>
                </a:ln>
                <a:solidFill>
                  <a:srgbClr val="FFFF00"/>
                </a:solidFill>
                <a:effectLst>
                  <a:glow rad="228600">
                    <a:schemeClr val="accent5">
                      <a:satMod val="175000"/>
                      <a:alpha val="40000"/>
                    </a:schemeClr>
                  </a:glow>
                </a:effectLst>
                <a:latin typeface="NikoshBAN" panose="02000000000000000000" pitchFamily="2" charset="0"/>
                <a:cs typeface="NikoshBAN" panose="02000000000000000000" pitchFamily="2" charset="0"/>
              </a:rPr>
              <a:t> । </a:t>
            </a:r>
            <a:endParaRPr lang="en-US" sz="4400" b="1" spc="50" dirty="0">
              <a:ln w="9525" cmpd="sng">
                <a:solidFill>
                  <a:srgbClr val="FFFF00"/>
                </a:solidFill>
                <a:prstDash val="solid"/>
              </a:ln>
              <a:solidFill>
                <a:srgbClr val="FFFF00"/>
              </a:solidFill>
              <a:effectLst>
                <a:glow rad="228600">
                  <a:schemeClr val="accent5">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8012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out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6" name="Rectangle 5"/>
          <p:cNvSpPr/>
          <p:nvPr/>
        </p:nvSpPr>
        <p:spPr>
          <a:xfrm>
            <a:off x="1406048" y="2319038"/>
            <a:ext cx="10406946" cy="1384995"/>
          </a:xfrm>
          <a:prstGeom prst="rect">
            <a:avLst/>
          </a:prstGeom>
        </p:spPr>
        <p:txBody>
          <a:bodyPr wrap="square">
            <a:spAutoFit/>
          </a:bodyPr>
          <a:lstStyle/>
          <a:p>
            <a:r>
              <a:rPr lang="en-US" sz="2800" b="1" dirty="0" err="1" smtClean="0">
                <a:solidFill>
                  <a:srgbClr val="202124"/>
                </a:solidFill>
                <a:latin typeface="NikoshBAN" panose="02000000000000000000" pitchFamily="2" charset="0"/>
                <a:cs typeface="NikoshBAN" panose="02000000000000000000" pitchFamily="2" charset="0"/>
              </a:rPr>
              <a:t>উঃ</a:t>
            </a:r>
            <a:r>
              <a:rPr lang="en-US" sz="2800" b="1" dirty="0" smtClean="0">
                <a:solidFill>
                  <a:srgbClr val="202124"/>
                </a:solidFill>
                <a:latin typeface="NikoshBAN" panose="02000000000000000000" pitchFamily="2" charset="0"/>
                <a:cs typeface="NikoshBAN" panose="02000000000000000000" pitchFamily="2" charset="0"/>
              </a:rPr>
              <a:t>-  </a:t>
            </a:r>
            <a:r>
              <a:rPr lang="as-IN" sz="2800" b="1" dirty="0" smtClean="0">
                <a:solidFill>
                  <a:srgbClr val="202124"/>
                </a:solidFill>
                <a:latin typeface="NikoshBAN" panose="02000000000000000000" pitchFamily="2" charset="0"/>
                <a:cs typeface="NikoshBAN" panose="02000000000000000000" pitchFamily="2" charset="0"/>
              </a:rPr>
              <a:t>প্রাচীনকাল </a:t>
            </a:r>
            <a:r>
              <a:rPr lang="as-IN" sz="2800" b="1" dirty="0">
                <a:solidFill>
                  <a:srgbClr val="202124"/>
                </a:solidFill>
                <a:latin typeface="NikoshBAN" panose="02000000000000000000" pitchFamily="2" charset="0"/>
                <a:cs typeface="NikoshBAN" panose="02000000000000000000" pitchFamily="2" charset="0"/>
              </a:rPr>
              <a:t>থেকেই সভ্যতা বিকাশে নারীর ভূমিকা </a:t>
            </a:r>
            <a:r>
              <a:rPr lang="as-IN" sz="2800" b="1" dirty="0" smtClean="0">
                <a:solidFill>
                  <a:srgbClr val="202124"/>
                </a:solidFill>
                <a:latin typeface="NikoshBAN" panose="02000000000000000000" pitchFamily="2" charset="0"/>
                <a:cs typeface="NikoshBAN" panose="02000000000000000000" pitchFamily="2" charset="0"/>
              </a:rPr>
              <a:t>অপরিসীম</a:t>
            </a:r>
            <a:r>
              <a:rPr lang="en-US" sz="2800" b="1" dirty="0" smtClean="0">
                <a:solidFill>
                  <a:srgbClr val="202124"/>
                </a:solidFill>
                <a:latin typeface="NikoshBAN" panose="02000000000000000000" pitchFamily="2" charset="0"/>
                <a:cs typeface="NikoshBAN" panose="02000000000000000000" pitchFamily="2" charset="0"/>
              </a:rPr>
              <a:t> </a:t>
            </a:r>
            <a:r>
              <a:rPr lang="as-IN" sz="2800" b="1" dirty="0" smtClean="0">
                <a:solidFill>
                  <a:srgbClr val="202124"/>
                </a:solidFill>
                <a:latin typeface="NikoshBAN" panose="02000000000000000000" pitchFamily="2" charset="0"/>
                <a:cs typeface="NikoshBAN" panose="02000000000000000000" pitchFamily="2" charset="0"/>
              </a:rPr>
              <a:t>। </a:t>
            </a:r>
            <a:r>
              <a:rPr lang="as-IN" sz="2800" b="1" dirty="0">
                <a:solidFill>
                  <a:srgbClr val="202124"/>
                </a:solidFill>
                <a:latin typeface="NikoshBAN" panose="02000000000000000000" pitchFamily="2" charset="0"/>
                <a:cs typeface="NikoshBAN" panose="02000000000000000000" pitchFamily="2" charset="0"/>
              </a:rPr>
              <a:t>নারী কখনো নদী, কখনো প্রকৃতি, কখনো কোমলতার প্রতীক, কখনো </a:t>
            </a:r>
            <a:r>
              <a:rPr lang="as-IN" sz="2800" b="1" dirty="0" smtClean="0">
                <a:solidFill>
                  <a:srgbClr val="202124"/>
                </a:solidFill>
                <a:latin typeface="NikoshBAN" panose="02000000000000000000" pitchFamily="2" charset="0"/>
                <a:cs typeface="NikoshBAN" panose="02000000000000000000" pitchFamily="2" charset="0"/>
              </a:rPr>
              <a:t>সৌন্দর্যের</a:t>
            </a:r>
            <a:r>
              <a:rPr lang="en-US" sz="2800" b="1" dirty="0" smtClean="0">
                <a:solidFill>
                  <a:srgbClr val="202124"/>
                </a:solidFill>
                <a:latin typeface="NikoshBAN" panose="02000000000000000000" pitchFamily="2" charset="0"/>
                <a:cs typeface="NikoshBAN" panose="02000000000000000000" pitchFamily="2" charset="0"/>
              </a:rPr>
              <a:t> </a:t>
            </a:r>
            <a:r>
              <a:rPr lang="as-IN" sz="2800" b="1" dirty="0" smtClean="0">
                <a:solidFill>
                  <a:srgbClr val="202124"/>
                </a:solidFill>
                <a:latin typeface="NikoshBAN" panose="02000000000000000000" pitchFamily="2" charset="0"/>
                <a:cs typeface="NikoshBAN" panose="02000000000000000000" pitchFamily="2" charset="0"/>
              </a:rPr>
              <a:t>।</a:t>
            </a:r>
            <a:r>
              <a:rPr lang="as-IN" sz="2800" b="1" dirty="0">
                <a:solidFill>
                  <a:srgbClr val="202124"/>
                </a:solidFill>
                <a:latin typeface="NikoshBAN" panose="02000000000000000000" pitchFamily="2" charset="0"/>
                <a:cs typeface="NikoshBAN" panose="02000000000000000000" pitchFamily="2" charset="0"/>
              </a:rPr>
              <a:t> নারীর জন্য যুদ্ধবিগ্রহের ঘটনাও কম নেই পৃথিবীতে। নারীর জন্য বহু প্রাণহানি কিংবা সিংহাসনচ্যুত </a:t>
            </a:r>
            <a:r>
              <a:rPr lang="as-IN" sz="2800" b="1" dirty="0" smtClean="0">
                <a:solidFill>
                  <a:srgbClr val="202124"/>
                </a:solidFill>
                <a:latin typeface="NikoshBAN" panose="02000000000000000000" pitchFamily="2" charset="0"/>
                <a:cs typeface="NikoshBAN" panose="02000000000000000000" pitchFamily="2" charset="0"/>
              </a:rPr>
              <a:t>হও</a:t>
            </a:r>
            <a:r>
              <a:rPr lang="en-US" sz="2800" b="1" dirty="0" err="1" smtClean="0">
                <a:solidFill>
                  <a:srgbClr val="202124"/>
                </a:solidFill>
                <a:latin typeface="NikoshBAN" panose="02000000000000000000" pitchFamily="2" charset="0"/>
                <a:cs typeface="NikoshBAN" panose="02000000000000000000" pitchFamily="2" charset="0"/>
              </a:rPr>
              <a:t>য়া</a:t>
            </a:r>
            <a:r>
              <a:rPr lang="as-IN" sz="2800" b="1" dirty="0" smtClean="0">
                <a:solidFill>
                  <a:srgbClr val="202124"/>
                </a:solidFill>
                <a:latin typeface="NikoshBAN" panose="02000000000000000000" pitchFamily="2" charset="0"/>
                <a:cs typeface="NikoshBAN" panose="02000000000000000000" pitchFamily="2" charset="0"/>
              </a:rPr>
              <a:t>র </a:t>
            </a:r>
            <a:r>
              <a:rPr lang="as-IN" sz="2800" b="1" dirty="0">
                <a:solidFill>
                  <a:srgbClr val="202124"/>
                </a:solidFill>
                <a:latin typeface="NikoshBAN" panose="02000000000000000000" pitchFamily="2" charset="0"/>
                <a:cs typeface="NikoshBAN" panose="02000000000000000000" pitchFamily="2" charset="0"/>
              </a:rPr>
              <a:t>ঘটনাও </a:t>
            </a:r>
            <a:r>
              <a:rPr lang="as-IN" sz="2800" b="1" dirty="0" smtClean="0">
                <a:solidFill>
                  <a:srgbClr val="202124"/>
                </a:solidFill>
                <a:latin typeface="NikoshBAN" panose="02000000000000000000" pitchFamily="2" charset="0"/>
                <a:cs typeface="NikoshBAN" panose="02000000000000000000" pitchFamily="2" charset="0"/>
              </a:rPr>
              <a:t>আছে</a:t>
            </a:r>
            <a:r>
              <a:rPr lang="en-US" sz="2800" b="1" dirty="0" smtClean="0">
                <a:solidFill>
                  <a:srgbClr val="202124"/>
                </a:solidFill>
                <a:latin typeface="NikoshBAN" panose="02000000000000000000" pitchFamily="2" charset="0"/>
                <a:cs typeface="NikoshBAN" panose="02000000000000000000" pitchFamily="2" charset="0"/>
              </a:rPr>
              <a:t> </a:t>
            </a:r>
            <a:r>
              <a:rPr lang="as-IN" sz="2800" b="1" dirty="0" smtClean="0">
                <a:solidFill>
                  <a:srgbClr val="202124"/>
                </a:solidFill>
                <a:latin typeface="NikoshBAN" panose="02000000000000000000" pitchFamily="2" charset="0"/>
                <a:cs typeface="NikoshBAN" panose="02000000000000000000" pitchFamily="2" charset="0"/>
              </a:rPr>
              <a:t>।</a:t>
            </a:r>
            <a:endParaRPr lang="en-US" sz="2800" b="1" dirty="0">
              <a:latin typeface="NikoshBAN" panose="02000000000000000000" pitchFamily="2" charset="0"/>
              <a:cs typeface="NikoshBAN" panose="02000000000000000000" pitchFamily="2" charset="0"/>
            </a:endParaRPr>
          </a:p>
        </p:txBody>
      </p:sp>
      <p:sp>
        <p:nvSpPr>
          <p:cNvPr id="7" name="Rectangle 6"/>
          <p:cNvSpPr/>
          <p:nvPr/>
        </p:nvSpPr>
        <p:spPr>
          <a:xfrm>
            <a:off x="1312084" y="4700735"/>
            <a:ext cx="10934373" cy="1815882"/>
          </a:xfrm>
          <a:prstGeom prst="rect">
            <a:avLst/>
          </a:prstGeom>
        </p:spPr>
        <p:txBody>
          <a:bodyPr wrap="square">
            <a:spAutoFit/>
          </a:bodyPr>
          <a:lstStyle/>
          <a:p>
            <a:pPr algn="just"/>
            <a:r>
              <a:rPr lang="en-US" sz="2800" b="1" dirty="0" err="1" smtClean="0">
                <a:solidFill>
                  <a:srgbClr val="202124"/>
                </a:solidFill>
                <a:latin typeface="NikoshBAN" panose="02000000000000000000" pitchFamily="2" charset="0"/>
                <a:cs typeface="NikoshBAN" panose="02000000000000000000" pitchFamily="2" charset="0"/>
              </a:rPr>
              <a:t>উঃ</a:t>
            </a:r>
            <a:r>
              <a:rPr lang="en-US" sz="2800" b="1" dirty="0" smtClean="0">
                <a:solidFill>
                  <a:srgbClr val="202124"/>
                </a:solidFill>
                <a:latin typeface="NikoshBAN" panose="02000000000000000000" pitchFamily="2" charset="0"/>
                <a:cs typeface="NikoshBAN" panose="02000000000000000000" pitchFamily="2" charset="0"/>
              </a:rPr>
              <a:t>-                      </a:t>
            </a:r>
            <a:r>
              <a:rPr lang="as-IN" sz="2800" b="1" dirty="0" smtClean="0">
                <a:solidFill>
                  <a:srgbClr val="202124"/>
                </a:solidFill>
                <a:latin typeface="NikoshBAN" panose="02000000000000000000" pitchFamily="2" charset="0"/>
                <a:cs typeface="NikoshBAN" panose="02000000000000000000" pitchFamily="2" charset="0"/>
              </a:rPr>
              <a:t>কাজী </a:t>
            </a:r>
            <a:r>
              <a:rPr lang="as-IN" sz="2800" b="1" dirty="0">
                <a:solidFill>
                  <a:srgbClr val="202124"/>
                </a:solidFill>
                <a:latin typeface="NikoshBAN" panose="02000000000000000000" pitchFamily="2" charset="0"/>
                <a:cs typeface="NikoshBAN" panose="02000000000000000000" pitchFamily="2" charset="0"/>
              </a:rPr>
              <a:t>নজরুল ইসলামের লিখিত নারী কবিতার সারমর্ম ও মূলভাব:</a:t>
            </a:r>
          </a:p>
          <a:p>
            <a:pPr algn="just"/>
            <a:r>
              <a:rPr lang="en-US" sz="2800" b="1" dirty="0" smtClean="0">
                <a:solidFill>
                  <a:srgbClr val="202124"/>
                </a:solidFill>
                <a:latin typeface="NikoshBAN" panose="02000000000000000000" pitchFamily="2" charset="0"/>
                <a:cs typeface="NikoshBAN" panose="02000000000000000000" pitchFamily="2" charset="0"/>
              </a:rPr>
              <a:t>        </a:t>
            </a:r>
            <a:r>
              <a:rPr lang="as-IN" sz="2800" b="1" dirty="0" smtClean="0">
                <a:solidFill>
                  <a:srgbClr val="202124"/>
                </a:solidFill>
                <a:latin typeface="NikoshBAN" panose="02000000000000000000" pitchFamily="2" charset="0"/>
                <a:cs typeface="NikoshBAN" panose="02000000000000000000" pitchFamily="2" charset="0"/>
              </a:rPr>
              <a:t>খ্রিস্টি</a:t>
            </a:r>
            <a:r>
              <a:rPr lang="en-US" sz="2800" b="1" dirty="0" smtClean="0">
                <a:solidFill>
                  <a:srgbClr val="202124"/>
                </a:solidFill>
                <a:latin typeface="NikoshBAN" panose="02000000000000000000" pitchFamily="2" charset="0"/>
                <a:cs typeface="NikoshBAN" panose="02000000000000000000" pitchFamily="2" charset="0"/>
              </a:rPr>
              <a:t>য়</a:t>
            </a:r>
            <a:r>
              <a:rPr lang="as-IN" sz="2800" b="1" dirty="0" smtClean="0">
                <a:solidFill>
                  <a:srgbClr val="202124"/>
                </a:solidFill>
                <a:latin typeface="NikoshBAN" panose="02000000000000000000" pitchFamily="2" charset="0"/>
                <a:cs typeface="NikoshBAN" panose="02000000000000000000" pitchFamily="2" charset="0"/>
              </a:rPr>
              <a:t> </a:t>
            </a:r>
            <a:r>
              <a:rPr lang="as-IN" sz="2800" b="1" dirty="0">
                <a:solidFill>
                  <a:srgbClr val="202124"/>
                </a:solidFill>
                <a:latin typeface="NikoshBAN" panose="02000000000000000000" pitchFamily="2" charset="0"/>
                <a:cs typeface="NikoshBAN" panose="02000000000000000000" pitchFamily="2" charset="0"/>
              </a:rPr>
              <a:t>আদি পাপের পিছনে যে শয়তানের (</a:t>
            </a:r>
            <a:r>
              <a:rPr lang="en-US" sz="2800" b="1" dirty="0">
                <a:solidFill>
                  <a:srgbClr val="202124"/>
                </a:solidFill>
                <a:latin typeface="NikoshBAN" panose="02000000000000000000" pitchFamily="2" charset="0"/>
                <a:cs typeface="NikoshBAN" panose="02000000000000000000" pitchFamily="2" charset="0"/>
              </a:rPr>
              <a:t>Satan) </a:t>
            </a:r>
            <a:r>
              <a:rPr lang="as-IN" sz="2800" b="1" dirty="0">
                <a:solidFill>
                  <a:srgbClr val="202124"/>
                </a:solidFill>
                <a:latin typeface="NikoshBAN" panose="02000000000000000000" pitchFamily="2" charset="0"/>
                <a:cs typeface="NikoshBAN" panose="02000000000000000000" pitchFamily="2" charset="0"/>
              </a:rPr>
              <a:t>কথা ভাবা হয় সেই অমঙ্গলের শক্তি নারী পুরুষ উভয়ের মধ্যেই থাকা সম্ভব। তাই নারীকে এজন্য হেয় করা ঠিক </a:t>
            </a:r>
            <a:r>
              <a:rPr lang="as-IN" sz="2800" b="1" dirty="0" smtClean="0">
                <a:solidFill>
                  <a:srgbClr val="202124"/>
                </a:solidFill>
                <a:latin typeface="NikoshBAN" panose="02000000000000000000" pitchFamily="2" charset="0"/>
                <a:cs typeface="NikoshBAN" panose="02000000000000000000" pitchFamily="2" charset="0"/>
              </a:rPr>
              <a:t>ন</a:t>
            </a:r>
            <a:r>
              <a:rPr lang="en-US" sz="2800" b="1" dirty="0" smtClean="0">
                <a:solidFill>
                  <a:srgbClr val="202124"/>
                </a:solidFill>
                <a:latin typeface="NikoshBAN" panose="02000000000000000000" pitchFamily="2" charset="0"/>
                <a:cs typeface="NikoshBAN" panose="02000000000000000000" pitchFamily="2" charset="0"/>
              </a:rPr>
              <a:t>য় </a:t>
            </a:r>
            <a:r>
              <a:rPr lang="as-IN" sz="2800" b="1" dirty="0" smtClean="0">
                <a:solidFill>
                  <a:srgbClr val="202124"/>
                </a:solidFill>
                <a:latin typeface="NikoshBAN" panose="02000000000000000000" pitchFamily="2" charset="0"/>
                <a:cs typeface="NikoshBAN" panose="02000000000000000000" pitchFamily="2" charset="0"/>
              </a:rPr>
              <a:t>। </a:t>
            </a:r>
            <a:r>
              <a:rPr lang="as-IN" sz="2800" b="1" dirty="0">
                <a:solidFill>
                  <a:srgbClr val="202124"/>
                </a:solidFill>
                <a:latin typeface="NikoshBAN" panose="02000000000000000000" pitchFamily="2" charset="0"/>
                <a:cs typeface="NikoshBAN" panose="02000000000000000000" pitchFamily="2" charset="0"/>
              </a:rPr>
              <a:t>বরং পৃথিবীর যা কিছু </a:t>
            </a:r>
            <a:r>
              <a:rPr lang="as-IN" sz="2800" b="1" dirty="0" smtClean="0">
                <a:solidFill>
                  <a:srgbClr val="202124"/>
                </a:solidFill>
                <a:latin typeface="NikoshBAN" panose="02000000000000000000" pitchFamily="2" charset="0"/>
                <a:cs typeface="NikoshBAN" panose="02000000000000000000" pitchFamily="2" charset="0"/>
              </a:rPr>
              <a:t>ভা</a:t>
            </a:r>
            <a:r>
              <a:rPr lang="en-US" sz="2800" b="1" dirty="0" err="1" smtClean="0">
                <a:solidFill>
                  <a:srgbClr val="202124"/>
                </a:solidFill>
                <a:latin typeface="NikoshBAN" panose="02000000000000000000" pitchFamily="2" charset="0"/>
                <a:cs typeface="NikoshBAN" panose="02000000000000000000" pitchFamily="2" charset="0"/>
              </a:rPr>
              <a:t>লো</a:t>
            </a:r>
            <a:r>
              <a:rPr lang="as-IN" sz="2800" b="1" dirty="0" smtClean="0">
                <a:solidFill>
                  <a:srgbClr val="202124"/>
                </a:solidFill>
                <a:latin typeface="NikoshBAN" panose="02000000000000000000" pitchFamily="2" charset="0"/>
                <a:cs typeface="NikoshBAN" panose="02000000000000000000" pitchFamily="2" charset="0"/>
              </a:rPr>
              <a:t> </a:t>
            </a:r>
            <a:r>
              <a:rPr lang="as-IN" sz="2800" b="1" dirty="0">
                <a:solidFill>
                  <a:srgbClr val="202124"/>
                </a:solidFill>
                <a:latin typeface="NikoshBAN" panose="02000000000000000000" pitchFamily="2" charset="0"/>
                <a:cs typeface="NikoshBAN" panose="02000000000000000000" pitchFamily="2" charset="0"/>
              </a:rPr>
              <a:t>সেই সব সৃষ্টি—যা মঙ্গলময়-সম্পদ, জ্ঞান, গুণ সৌন্দর্য সমস্তেই নারীর অবদান আছে।</a:t>
            </a:r>
            <a:endParaRPr lang="en-US" sz="2800" b="1" dirty="0">
              <a:latin typeface="NikoshBAN" panose="02000000000000000000" pitchFamily="2" charset="0"/>
              <a:cs typeface="NikoshBAN" panose="02000000000000000000" pitchFamily="2" charset="0"/>
            </a:endParaRPr>
          </a:p>
        </p:txBody>
      </p:sp>
      <p:sp>
        <p:nvSpPr>
          <p:cNvPr id="8" name="Rectangle 7"/>
          <p:cNvSpPr/>
          <p:nvPr/>
        </p:nvSpPr>
        <p:spPr>
          <a:xfrm>
            <a:off x="1406048" y="3971301"/>
            <a:ext cx="7345281" cy="584775"/>
          </a:xfrm>
          <a:prstGeom prst="rect">
            <a:avLst/>
          </a:prstGeom>
        </p:spPr>
        <p:txBody>
          <a:bodyPr wrap="none">
            <a:spAutoFit/>
          </a:bodyPr>
          <a:lstStyle/>
          <a:p>
            <a:pPr algn="ct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2.    </a:t>
            </a:r>
            <a:r>
              <a:rPr lang="en-US" sz="32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কবিতাটির</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সারমর্ম</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বাড়ি</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আনবে</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p>
        </p:txBody>
      </p:sp>
      <p:sp>
        <p:nvSpPr>
          <p:cNvPr id="9" name="Rectangle 8"/>
          <p:cNvSpPr/>
          <p:nvPr/>
        </p:nvSpPr>
        <p:spPr>
          <a:xfrm>
            <a:off x="1342571" y="1472272"/>
            <a:ext cx="10221068" cy="584775"/>
          </a:xfrm>
          <a:prstGeom prst="rect">
            <a:avLst/>
          </a:prstGeom>
        </p:spPr>
        <p:txBody>
          <a:bodyPr wrap="none">
            <a:spAutoFit/>
          </a:bodyPr>
          <a:lstStyle/>
          <a:p>
            <a:pPr algn="ct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1.    </a:t>
            </a:r>
            <a:r>
              <a:rPr lang="en-US" sz="32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মানব</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সভ্যতায়</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নারীর</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অবদান</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পুরুষের</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চেয়ে</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কম</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নয়</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ব্যাখ্যা</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
        <p:nvSpPr>
          <p:cNvPr id="10" name="TextBox 1"/>
          <p:cNvSpPr>
            <a:spLocks noChangeArrowheads="1"/>
          </p:cNvSpPr>
          <p:nvPr/>
        </p:nvSpPr>
        <p:spPr bwMode="auto">
          <a:xfrm>
            <a:off x="4434625" y="662187"/>
            <a:ext cx="3506139" cy="548094"/>
          </a:xfrm>
          <a:prstGeom prst="roundRect">
            <a:avLst>
              <a:gd name="adj" fmla="val 16667"/>
            </a:avLst>
          </a:prstGeom>
          <a:solidFill>
            <a:srgbClr val="00B0F0"/>
          </a:solidFill>
          <a:ln w="57150" algn="ctr">
            <a:noFill/>
            <a:round/>
            <a:headEnd/>
            <a:tailEnd/>
          </a:ln>
          <a:effectLst>
            <a:glow rad="228600">
              <a:schemeClr val="accent4">
                <a:satMod val="175000"/>
                <a:alpha val="40000"/>
              </a:schemeClr>
            </a:glow>
          </a:effectLst>
        </p:spPr>
        <p:txBody>
          <a:bodyPr lIns="103733" tIns="51866" rIns="103733" bIns="51866" numCol="1">
            <a:prstTxWarp prst="textPlain">
              <a:avLst/>
            </a:prstTxWarp>
            <a:spAutoFit/>
          </a:bodyPr>
          <a:lstStyle/>
          <a:p>
            <a:pPr algn="ctr" fontAlgn="auto">
              <a:spcBef>
                <a:spcPts val="0"/>
              </a:spcBef>
              <a:spcAft>
                <a:spcPts val="0"/>
              </a:spcAft>
              <a:defRPr/>
            </a:pPr>
            <a:r>
              <a:rPr lang="bn-BD" sz="4500" dirty="0">
                <a:ln w="0"/>
                <a:effectLst>
                  <a:outerShdw blurRad="38100" dist="19050" dir="2700000" algn="tl" rotWithShape="0">
                    <a:schemeClr val="dk1">
                      <a:alpha val="40000"/>
                    </a:schemeClr>
                  </a:outerShdw>
                </a:effectLst>
                <a:latin typeface="NikoshBAN" pitchFamily="2" charset="0"/>
                <a:cs typeface="NikoshBAN" pitchFamily="2" charset="0"/>
              </a:rPr>
              <a:t>বাড়ির কাজ </a:t>
            </a:r>
            <a:endParaRPr lang="en-US" sz="45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313851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08" y="490871"/>
            <a:ext cx="12902084" cy="6901602"/>
          </a:xfrm>
          <a:prstGeom prst="rect">
            <a:avLst/>
          </a:prstGeom>
          <a:effectLst>
            <a:glow rad="228600">
              <a:schemeClr val="accent2">
                <a:satMod val="175000"/>
                <a:alpha val="40000"/>
              </a:schemeClr>
            </a:glow>
          </a:effectLst>
        </p:spPr>
      </p:pic>
      <p:sp>
        <p:nvSpPr>
          <p:cNvPr id="5" name="Round Single Corner Rectangle 4"/>
          <p:cNvSpPr/>
          <p:nvPr/>
        </p:nvSpPr>
        <p:spPr>
          <a:xfrm>
            <a:off x="1815922" y="5589432"/>
            <a:ext cx="9912482" cy="858208"/>
          </a:xfrm>
          <a:prstGeom prst="flowChartAlternateProcess">
            <a:avLst/>
          </a:prstGeom>
          <a:noFill/>
          <a:ln w="38100">
            <a:no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117564" tIns="58782" rIns="117564" bIns="58782" anchor="ctr">
            <a:prstTxWarp prst="textPlain">
              <a:avLst/>
            </a:prstTxWarp>
          </a:bodyPr>
          <a:lstStyle/>
          <a:p>
            <a:pPr algn="ctr">
              <a:defRPr/>
            </a:pP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ক্লাসের</a:t>
            </a:r>
            <a:r>
              <a:rPr lang="en-US" sz="40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a:t>
            </a: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সবাইকে</a:t>
            </a:r>
            <a:r>
              <a:rPr lang="en-US" sz="40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a:t>
            </a: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ধন্যবাদ</a:t>
            </a:r>
            <a:r>
              <a:rPr lang="en-US" sz="40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a:t>
            </a: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জানিয়ে</a:t>
            </a:r>
            <a:r>
              <a:rPr lang="en-US" sz="40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a:t>
            </a: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শেষ</a:t>
            </a:r>
            <a:r>
              <a:rPr lang="en-US" sz="40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a:t>
            </a: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করছি</a:t>
            </a:r>
            <a:endParaRPr lang="en-US" sz="4000" b="1" spc="50" dirty="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endParaRPr>
          </a:p>
        </p:txBody>
      </p:sp>
      <p:sp>
        <p:nvSpPr>
          <p:cNvPr id="6"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7"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Tree>
    <p:extLst>
      <p:ext uri="{BB962C8B-B14F-4D97-AF65-F5344CB8AC3E}">
        <p14:creationId xmlns:p14="http://schemas.microsoft.com/office/powerpoint/2010/main" val="270184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3493" y="682392"/>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3696" y="1451811"/>
            <a:ext cx="4987605" cy="2781549"/>
          </a:xfrm>
          <a:prstGeom prst="rect">
            <a:avLst/>
          </a:prstGeom>
          <a:ln>
            <a:noFill/>
          </a:ln>
          <a:effectLst>
            <a:softEdge rad="11250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5055" y="1451811"/>
            <a:ext cx="4982830" cy="2779538"/>
          </a:xfrm>
          <a:prstGeom prst="rect">
            <a:avLst/>
          </a:prstGeom>
          <a:ln>
            <a:noFill/>
          </a:ln>
          <a:effectLst>
            <a:softEdge rad="112500"/>
          </a:effectLst>
        </p:spPr>
      </p:pic>
      <p:sp>
        <p:nvSpPr>
          <p:cNvPr id="11" name="Rectangle 10"/>
          <p:cNvSpPr/>
          <p:nvPr/>
        </p:nvSpPr>
        <p:spPr>
          <a:xfrm>
            <a:off x="1792657" y="5902883"/>
            <a:ext cx="11097910" cy="646331"/>
          </a:xfrm>
          <a:prstGeom prst="rect">
            <a:avLst/>
          </a:prstGeom>
        </p:spPr>
        <p:txBody>
          <a:bodyPr wrap="none">
            <a:spAutoFit/>
          </a:bodyPr>
          <a:lstStyle/>
          <a:p>
            <a:pPr marL="571500" indent="-571500">
              <a:buFont typeface="Wingdings" panose="05000000000000000000" pitchFamily="2" charset="2"/>
              <a:buChar char="Ø"/>
            </a:pPr>
            <a:r>
              <a:rPr lang="as-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 কবিতায় কাজী নজরুল ইসলাম কার সঙ্গে নারীকে তুলনা </a:t>
            </a:r>
            <a:r>
              <a:rPr lang="as-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করেছেন</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dirty="0"/>
          </a:p>
        </p:txBody>
      </p:sp>
      <p:sp>
        <p:nvSpPr>
          <p:cNvPr id="15" name="Rectangle 14"/>
          <p:cNvSpPr/>
          <p:nvPr/>
        </p:nvSpPr>
        <p:spPr>
          <a:xfrm>
            <a:off x="1740750" y="4743950"/>
            <a:ext cx="10307135" cy="646331"/>
          </a:xfrm>
          <a:prstGeom prst="rect">
            <a:avLst/>
          </a:prstGeom>
          <a:solidFill>
            <a:srgbClr val="FFFF00"/>
          </a:solidFill>
        </p:spPr>
        <p:txBody>
          <a:bodyPr wrap="square">
            <a:spAutoFit/>
          </a:bodyPr>
          <a:lstStyle/>
          <a:p>
            <a:r>
              <a:rPr lang="as-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 কবিতায় কাজী নজরুল ইসলাম </a:t>
            </a:r>
            <a:r>
              <a:rPr lang="as-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নারীকে </a:t>
            </a:r>
            <a:r>
              <a:rPr lang="as-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নরের সঙ্গে </a:t>
            </a:r>
            <a:r>
              <a:rPr lang="as-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তুলনা করেছেন</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dirty="0"/>
          </a:p>
        </p:txBody>
      </p:sp>
    </p:spTree>
    <p:extLst>
      <p:ext uri="{BB962C8B-B14F-4D97-AF65-F5344CB8AC3E}">
        <p14:creationId xmlns:p14="http://schemas.microsoft.com/office/powerpoint/2010/main" val="114876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2000"/>
                                        <p:tgtEl>
                                          <p:spTgt spid="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 by="(-#ppt_w*2)" calcmode="lin" valueType="num">
                                      <p:cBhvr rctx="PPT">
                                        <p:cTn id="18" dur="250" autoRev="1" fill="hold">
                                          <p:stCondLst>
                                            <p:cond delay="0"/>
                                          </p:stCondLst>
                                        </p:cTn>
                                        <p:tgtEl>
                                          <p:spTgt spid="15"/>
                                        </p:tgtEl>
                                        <p:attrNameLst>
                                          <p:attrName>ppt_w</p:attrName>
                                        </p:attrNameLst>
                                      </p:cBhvr>
                                    </p:anim>
                                    <p:anim by="(#ppt_w*0.50)" calcmode="lin" valueType="num">
                                      <p:cBhvr>
                                        <p:cTn id="19" dur="250" decel="50000" autoRev="1" fill="hold">
                                          <p:stCondLst>
                                            <p:cond delay="0"/>
                                          </p:stCondLst>
                                        </p:cTn>
                                        <p:tgtEl>
                                          <p:spTgt spid="15"/>
                                        </p:tgtEl>
                                        <p:attrNameLst>
                                          <p:attrName>ppt_x</p:attrName>
                                        </p:attrNameLst>
                                      </p:cBhvr>
                                    </p:anim>
                                    <p:anim from="(-#ppt_h/2)" to="(#ppt_y)" calcmode="lin" valueType="num">
                                      <p:cBhvr>
                                        <p:cTn id="20" dur="500" fill="hold">
                                          <p:stCondLst>
                                            <p:cond delay="0"/>
                                          </p:stCondLst>
                                        </p:cTn>
                                        <p:tgtEl>
                                          <p:spTgt spid="15"/>
                                        </p:tgtEl>
                                        <p:attrNameLst>
                                          <p:attrName>ppt_y</p:attrName>
                                        </p:attrNameLst>
                                      </p:cBhvr>
                                    </p:anim>
                                    <p:animRot by="21600000">
                                      <p:cBhvr>
                                        <p:cTn id="21" dur="5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3493" y="682392"/>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pic>
        <p:nvPicPr>
          <p:cNvPr id="9" name="Picture 8" descr="Nari (8)"/>
          <p:cNvPicPr>
            <a:picLocks noChangeAspect="1" noChangeArrowheads="1"/>
          </p:cNvPicPr>
          <p:nvPr/>
        </p:nvPicPr>
        <p:blipFill>
          <a:blip r:embed="rId2"/>
          <a:srcRect/>
          <a:stretch>
            <a:fillRect/>
          </a:stretch>
        </p:blipFill>
        <p:spPr bwMode="auto">
          <a:xfrm>
            <a:off x="1467890" y="1451811"/>
            <a:ext cx="4935089" cy="2908202"/>
          </a:xfrm>
          <a:prstGeom prst="rect">
            <a:avLst/>
          </a:prstGeom>
          <a:ln>
            <a:noFill/>
          </a:ln>
          <a:effectLst>
            <a:softEdge rad="112500"/>
          </a:effectLst>
        </p:spPr>
      </p:pic>
      <p:pic>
        <p:nvPicPr>
          <p:cNvPr id="10" name="Picture 9" descr="ননস্সব্কব্ক্.jpg"/>
          <p:cNvPicPr>
            <a:picLocks noChangeAspect="1"/>
          </p:cNvPicPr>
          <p:nvPr/>
        </p:nvPicPr>
        <p:blipFill>
          <a:blip r:embed="rId3"/>
          <a:stretch>
            <a:fillRect/>
          </a:stretch>
        </p:blipFill>
        <p:spPr>
          <a:xfrm>
            <a:off x="7283555" y="1552228"/>
            <a:ext cx="4663606" cy="2755149"/>
          </a:xfrm>
          <a:prstGeom prst="rect">
            <a:avLst/>
          </a:prstGeom>
          <a:ln>
            <a:noFill/>
          </a:ln>
          <a:effectLst>
            <a:softEdge rad="112500"/>
          </a:effectLst>
        </p:spPr>
      </p:pic>
      <p:sp>
        <p:nvSpPr>
          <p:cNvPr id="2" name="Rectangle 1"/>
          <p:cNvSpPr/>
          <p:nvPr/>
        </p:nvSpPr>
        <p:spPr>
          <a:xfrm>
            <a:off x="3277179" y="5818839"/>
            <a:ext cx="7112845" cy="707886"/>
          </a:xfrm>
          <a:prstGeom prst="rect">
            <a:avLst/>
          </a:prstGeom>
        </p:spPr>
        <p:txBody>
          <a:bodyPr wrap="none">
            <a:spAutoFit/>
          </a:bodyPr>
          <a:lstStyle/>
          <a:p>
            <a:pPr marL="571500" indent="-571500">
              <a:buFont typeface="Wingdings" panose="05000000000000000000" pitchFamily="2" charset="2"/>
              <a:buChar char="Ø"/>
            </a:pPr>
            <a:r>
              <a:rPr lang="as-IN"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 কবিতার ভাবের প্রধান বাহন </a:t>
            </a:r>
            <a:r>
              <a:rPr lang="as-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p>
        </p:txBody>
      </p:sp>
      <p:sp>
        <p:nvSpPr>
          <p:cNvPr id="12" name="Rectangle 11"/>
          <p:cNvSpPr/>
          <p:nvPr/>
        </p:nvSpPr>
        <p:spPr>
          <a:xfrm>
            <a:off x="3277179" y="4766288"/>
            <a:ext cx="6482865" cy="707886"/>
          </a:xfrm>
          <a:prstGeom prst="rect">
            <a:avLst/>
          </a:prstGeom>
          <a:solidFill>
            <a:srgbClr val="FFFF00"/>
          </a:solidFill>
        </p:spPr>
        <p:txBody>
          <a:bodyPr wrap="none">
            <a:spAutoFit/>
          </a:bodyPr>
          <a:lstStyle/>
          <a:p>
            <a:r>
              <a:rPr lang="as-IN"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 কবিতার ভাবের প্রধান বাহন সাম্য</a:t>
            </a:r>
            <a:r>
              <a:rPr lang="as-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p>
        </p:txBody>
      </p:sp>
    </p:spTree>
    <p:extLst>
      <p:ext uri="{BB962C8B-B14F-4D97-AF65-F5344CB8AC3E}">
        <p14:creationId xmlns:p14="http://schemas.microsoft.com/office/powerpoint/2010/main" val="315047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2000"/>
                                        <p:tgtEl>
                                          <p:spTgt spid="9"/>
                                        </p:tgtEl>
                                      </p:cBhvr>
                                    </p:animEffect>
                                  </p:childTnLst>
                                </p:cTn>
                              </p:par>
                              <p:par>
                                <p:cTn id="11" presetID="4"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12"/>
                                        </p:tgtEl>
                                        <p:attrNameLst>
                                          <p:attrName>style.visibility</p:attrName>
                                        </p:attrNameLst>
                                      </p:cBhvr>
                                      <p:to>
                                        <p:strVal val="visible"/>
                                      </p:to>
                                    </p:set>
                                    <p:anim by="(-#ppt_w*2)" calcmode="lin" valueType="num">
                                      <p:cBhvr rctx="PPT">
                                        <p:cTn id="18" dur="250" autoRev="1" fill="hold">
                                          <p:stCondLst>
                                            <p:cond delay="0"/>
                                          </p:stCondLst>
                                        </p:cTn>
                                        <p:tgtEl>
                                          <p:spTgt spid="12"/>
                                        </p:tgtEl>
                                        <p:attrNameLst>
                                          <p:attrName>ppt_w</p:attrName>
                                        </p:attrNameLst>
                                      </p:cBhvr>
                                    </p:anim>
                                    <p:anim by="(#ppt_w*0.50)" calcmode="lin" valueType="num">
                                      <p:cBhvr>
                                        <p:cTn id="19" dur="250" decel="50000" autoRev="1" fill="hold">
                                          <p:stCondLst>
                                            <p:cond delay="0"/>
                                          </p:stCondLst>
                                        </p:cTn>
                                        <p:tgtEl>
                                          <p:spTgt spid="12"/>
                                        </p:tgtEl>
                                        <p:attrNameLst>
                                          <p:attrName>ppt_x</p:attrName>
                                        </p:attrNameLst>
                                      </p:cBhvr>
                                    </p:anim>
                                    <p:anim from="(-#ppt_h/2)" to="(#ppt_y)" calcmode="lin" valueType="num">
                                      <p:cBhvr>
                                        <p:cTn id="20" dur="500" fill="hold">
                                          <p:stCondLst>
                                            <p:cond delay="0"/>
                                          </p:stCondLst>
                                        </p:cTn>
                                        <p:tgtEl>
                                          <p:spTgt spid="12"/>
                                        </p:tgtEl>
                                        <p:attrNameLst>
                                          <p:attrName>ppt_y</p:attrName>
                                        </p:attrNameLst>
                                      </p:cBhvr>
                                    </p:anim>
                                    <p:animRot by="21600000">
                                      <p:cBhvr>
                                        <p:cTn id="21" dur="5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3493" y="682392"/>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811" y="1412603"/>
            <a:ext cx="5257800" cy="2924175"/>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2854" y="1428635"/>
            <a:ext cx="4873290" cy="2877825"/>
          </a:xfrm>
          <a:prstGeom prst="rect">
            <a:avLst/>
          </a:prstGeom>
          <a:ln>
            <a:noFill/>
          </a:ln>
          <a:effectLst>
            <a:softEdge rad="112500"/>
          </a:effectLst>
        </p:spPr>
      </p:pic>
      <p:sp>
        <p:nvSpPr>
          <p:cNvPr id="5" name="Rectangle 4"/>
          <p:cNvSpPr/>
          <p:nvPr/>
        </p:nvSpPr>
        <p:spPr>
          <a:xfrm>
            <a:off x="2096480" y="5724034"/>
            <a:ext cx="9639152" cy="646331"/>
          </a:xfrm>
          <a:prstGeom prst="rect">
            <a:avLst/>
          </a:prstGeom>
        </p:spPr>
        <p:txBody>
          <a:bodyPr wrap="square">
            <a:spAutoFit/>
          </a:bodyPr>
          <a:lstStyle/>
          <a:p>
            <a:pPr marL="571500" indent="-571500">
              <a:buFont typeface="Wingdings" panose="05000000000000000000" pitchFamily="2" charset="2"/>
              <a:buChar char="Ø"/>
            </a:pPr>
            <a:r>
              <a:rPr lang="as-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 কবিতায় কবি কীসের ডঙ্কা বেজে ওঠার কথা </a:t>
            </a:r>
            <a:r>
              <a:rPr lang="as-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বলেছেন</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p>
        </p:txBody>
      </p:sp>
      <p:sp>
        <p:nvSpPr>
          <p:cNvPr id="11" name="Rectangle 10"/>
          <p:cNvSpPr/>
          <p:nvPr/>
        </p:nvSpPr>
        <p:spPr>
          <a:xfrm>
            <a:off x="1757939" y="4642636"/>
            <a:ext cx="9521343" cy="584775"/>
          </a:xfrm>
          <a:prstGeom prst="rect">
            <a:avLst/>
          </a:prstGeom>
          <a:solidFill>
            <a:srgbClr val="FFFF00"/>
          </a:solidFill>
        </p:spPr>
        <p:txBody>
          <a:bodyPr wrap="square">
            <a:spAutoFit/>
          </a:bodyPr>
          <a:lstStyle/>
          <a:p>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 কবিতায় কবি নারী-পুরুষের </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সমতার</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ডঙ্কা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বেজে ওঠার কথা </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বলেছেন</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200" dirty="0"/>
          </a:p>
        </p:txBody>
      </p:sp>
    </p:spTree>
    <p:extLst>
      <p:ext uri="{BB962C8B-B14F-4D97-AF65-F5344CB8AC3E}">
        <p14:creationId xmlns:p14="http://schemas.microsoft.com/office/powerpoint/2010/main" val="415045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2000"/>
                                        <p:tgtEl>
                                          <p:spTgt spid="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11"/>
                                        </p:tgtEl>
                                        <p:attrNameLst>
                                          <p:attrName>style.visibility</p:attrName>
                                        </p:attrNameLst>
                                      </p:cBhvr>
                                      <p:to>
                                        <p:strVal val="visible"/>
                                      </p:to>
                                    </p:set>
                                    <p:anim by="(-#ppt_w*2)" calcmode="lin" valueType="num">
                                      <p:cBhvr rctx="PPT">
                                        <p:cTn id="18" dur="250" autoRev="1" fill="hold">
                                          <p:stCondLst>
                                            <p:cond delay="0"/>
                                          </p:stCondLst>
                                        </p:cTn>
                                        <p:tgtEl>
                                          <p:spTgt spid="11"/>
                                        </p:tgtEl>
                                        <p:attrNameLst>
                                          <p:attrName>ppt_w</p:attrName>
                                        </p:attrNameLst>
                                      </p:cBhvr>
                                    </p:anim>
                                    <p:anim by="(#ppt_w*0.50)" calcmode="lin" valueType="num">
                                      <p:cBhvr>
                                        <p:cTn id="19" dur="250" decel="50000" autoRev="1" fill="hold">
                                          <p:stCondLst>
                                            <p:cond delay="0"/>
                                          </p:stCondLst>
                                        </p:cTn>
                                        <p:tgtEl>
                                          <p:spTgt spid="11"/>
                                        </p:tgtEl>
                                        <p:attrNameLst>
                                          <p:attrName>ppt_x</p:attrName>
                                        </p:attrNameLst>
                                      </p:cBhvr>
                                    </p:anim>
                                    <p:anim from="(-#ppt_h/2)" to="(#ppt_y)" calcmode="lin" valueType="num">
                                      <p:cBhvr>
                                        <p:cTn id="20" dur="500" fill="hold">
                                          <p:stCondLst>
                                            <p:cond delay="0"/>
                                          </p:stCondLst>
                                        </p:cTn>
                                        <p:tgtEl>
                                          <p:spTgt spid="11"/>
                                        </p:tgtEl>
                                        <p:attrNameLst>
                                          <p:attrName>ppt_y</p:attrName>
                                        </p:attrNameLst>
                                      </p:cBhvr>
                                    </p:anim>
                                    <p:animRot by="21600000">
                                      <p:cBhvr>
                                        <p:cTn id="21" dur="5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3493" y="682392"/>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13"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14"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945" y="1615201"/>
            <a:ext cx="4938557" cy="2671985"/>
          </a:xfrm>
          <a:prstGeom prst="rect">
            <a:avLst/>
          </a:prstGeom>
          <a:ln>
            <a:noFill/>
          </a:ln>
          <a:effectLst>
            <a:softEdge rad="112500"/>
          </a:effectLst>
        </p:spPr>
      </p:pic>
      <p:pic>
        <p:nvPicPr>
          <p:cNvPr id="19" name="Picture 18" descr="ররেনেনেরনআবআ.jpg"/>
          <p:cNvPicPr>
            <a:picLocks noChangeAspect="1"/>
          </p:cNvPicPr>
          <p:nvPr/>
        </p:nvPicPr>
        <p:blipFill>
          <a:blip r:embed="rId3"/>
          <a:stretch>
            <a:fillRect/>
          </a:stretch>
        </p:blipFill>
        <p:spPr>
          <a:xfrm>
            <a:off x="7236865" y="1615202"/>
            <a:ext cx="4648660" cy="2671984"/>
          </a:xfrm>
          <a:prstGeom prst="rect">
            <a:avLst/>
          </a:prstGeom>
          <a:ln>
            <a:noFill/>
          </a:ln>
          <a:effectLst>
            <a:softEdge rad="112500"/>
          </a:effectLst>
        </p:spPr>
      </p:pic>
      <p:sp>
        <p:nvSpPr>
          <p:cNvPr id="2" name="Rectangle 1"/>
          <p:cNvSpPr/>
          <p:nvPr/>
        </p:nvSpPr>
        <p:spPr>
          <a:xfrm>
            <a:off x="3053493" y="6157160"/>
            <a:ext cx="8191879" cy="646331"/>
          </a:xfrm>
          <a:prstGeom prst="rect">
            <a:avLst/>
          </a:prstGeom>
        </p:spPr>
        <p:txBody>
          <a:bodyPr wrap="square">
            <a:spAutoFit/>
          </a:bodyPr>
          <a:lstStyle/>
          <a:p>
            <a:pPr marL="571500" indent="-571500">
              <a:buFont typeface="Wingdings" panose="05000000000000000000" pitchFamily="2" charset="2"/>
              <a:buChar char="Ø"/>
            </a:pPr>
            <a:r>
              <a:rPr lang="as-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 কবিতাটি কোন কাব্যগ্রন্থ থেকে </a:t>
            </a:r>
            <a:r>
              <a:rPr lang="as-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সংকলিত</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p>
        </p:txBody>
      </p:sp>
      <p:sp>
        <p:nvSpPr>
          <p:cNvPr id="9" name="Rectangle 8"/>
          <p:cNvSpPr/>
          <p:nvPr/>
        </p:nvSpPr>
        <p:spPr>
          <a:xfrm>
            <a:off x="3032855" y="4801000"/>
            <a:ext cx="7334973" cy="646331"/>
          </a:xfrm>
          <a:prstGeom prst="rect">
            <a:avLst/>
          </a:prstGeom>
          <a:solidFill>
            <a:srgbClr val="FFFF00"/>
          </a:solidFill>
        </p:spPr>
        <p:txBody>
          <a:bodyPr wrap="square">
            <a:spAutoFit/>
          </a:bodyPr>
          <a:lstStyle/>
          <a:p>
            <a:r>
              <a:rPr lang="as-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 কবিতাটি সাম্যবাদী</a:t>
            </a:r>
            <a:r>
              <a:rPr lang="as-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কাব্যগ্রন্থ থেকে </a:t>
            </a:r>
            <a:r>
              <a:rPr lang="as-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সংকলিত</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dirty="0"/>
          </a:p>
        </p:txBody>
      </p:sp>
    </p:spTree>
    <p:extLst>
      <p:ext uri="{BB962C8B-B14F-4D97-AF65-F5344CB8AC3E}">
        <p14:creationId xmlns:p14="http://schemas.microsoft.com/office/powerpoint/2010/main" val="87269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2000"/>
                                        <p:tgtEl>
                                          <p:spTgt spid="16"/>
                                        </p:tgtEl>
                                      </p:cBhvr>
                                    </p:animEffect>
                                  </p:childTnLst>
                                </p:cTn>
                              </p:par>
                              <p:par>
                                <p:cTn id="8" presetID="4"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ox(in)">
                                      <p:cBhvr>
                                        <p:cTn id="10" dur="2000"/>
                                        <p:tgtEl>
                                          <p:spTgt spid="1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9"/>
                                        </p:tgtEl>
                                        <p:attrNameLst>
                                          <p:attrName>style.visibility</p:attrName>
                                        </p:attrNameLst>
                                      </p:cBhvr>
                                      <p:to>
                                        <p:strVal val="visible"/>
                                      </p:to>
                                    </p:set>
                                    <p:anim by="(-#ppt_w*2)" calcmode="lin" valueType="num">
                                      <p:cBhvr rctx="PPT">
                                        <p:cTn id="18" dur="250" autoRev="1" fill="hold">
                                          <p:stCondLst>
                                            <p:cond delay="0"/>
                                          </p:stCondLst>
                                        </p:cTn>
                                        <p:tgtEl>
                                          <p:spTgt spid="9"/>
                                        </p:tgtEl>
                                        <p:attrNameLst>
                                          <p:attrName>ppt_w</p:attrName>
                                        </p:attrNameLst>
                                      </p:cBhvr>
                                    </p:anim>
                                    <p:anim by="(#ppt_w*0.50)" calcmode="lin" valueType="num">
                                      <p:cBhvr>
                                        <p:cTn id="19" dur="250" decel="50000" autoRev="1" fill="hold">
                                          <p:stCondLst>
                                            <p:cond delay="0"/>
                                          </p:stCondLst>
                                        </p:cTn>
                                        <p:tgtEl>
                                          <p:spTgt spid="9"/>
                                        </p:tgtEl>
                                        <p:attrNameLst>
                                          <p:attrName>ppt_x</p:attrName>
                                        </p:attrNameLst>
                                      </p:cBhvr>
                                    </p:anim>
                                    <p:anim from="(-#ppt_h/2)" to="(#ppt_y)" calcmode="lin" valueType="num">
                                      <p:cBhvr>
                                        <p:cTn id="20" dur="500" fill="hold">
                                          <p:stCondLst>
                                            <p:cond delay="0"/>
                                          </p:stCondLst>
                                        </p:cTn>
                                        <p:tgtEl>
                                          <p:spTgt spid="9"/>
                                        </p:tgtEl>
                                        <p:attrNameLst>
                                          <p:attrName>ppt_y</p:attrName>
                                        </p:attrNameLst>
                                      </p:cBhvr>
                                    </p:anim>
                                    <p:animRot by="21600000">
                                      <p:cBhvr>
                                        <p:cTn id="21" dur="5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6"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pic>
        <p:nvPicPr>
          <p:cNvPr id="7" name="Picture 11" descr="Nari (10)"/>
          <p:cNvPicPr>
            <a:picLocks noChangeAspect="1" noChangeArrowheads="1"/>
          </p:cNvPicPr>
          <p:nvPr/>
        </p:nvPicPr>
        <p:blipFill>
          <a:blip r:embed="rId2">
            <a:lum bright="20000"/>
          </a:blip>
          <a:srcRect/>
          <a:stretch>
            <a:fillRect/>
          </a:stretch>
        </p:blipFill>
        <p:spPr bwMode="auto">
          <a:xfrm>
            <a:off x="725633" y="445439"/>
            <a:ext cx="6010268" cy="5015424"/>
          </a:xfrm>
          <a:prstGeom prst="rect">
            <a:avLst/>
          </a:prstGeom>
          <a:ln>
            <a:noFill/>
          </a:ln>
          <a:effectLst>
            <a:softEdge rad="112500"/>
          </a:effectLst>
        </p:spPr>
      </p:pic>
      <p:sp>
        <p:nvSpPr>
          <p:cNvPr id="9" name="Flowchart: Alternate Process 8"/>
          <p:cNvSpPr/>
          <p:nvPr/>
        </p:nvSpPr>
        <p:spPr>
          <a:xfrm>
            <a:off x="1249582" y="6265140"/>
            <a:ext cx="10244217" cy="834267"/>
          </a:xfrm>
          <a:prstGeom prst="flowChartAlternateProcess">
            <a:avLst/>
          </a:prstGeom>
          <a:no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bn-BD" sz="9600" b="1" dirty="0" smtClean="0">
                <a:solidFill>
                  <a:schemeClr val="tx1"/>
                </a:solidFill>
                <a:latin typeface="NikoshBAN" pitchFamily="2" charset="0"/>
                <a:cs typeface="NikoshBAN" pitchFamily="2" charset="0"/>
              </a:rPr>
              <a:t>“ </a:t>
            </a:r>
            <a:r>
              <a:rPr lang="en-US" sz="9600" b="1" dirty="0" err="1" smtClean="0">
                <a:solidFill>
                  <a:schemeClr val="tx1"/>
                </a:solidFill>
                <a:latin typeface="NikoshBAN" pitchFamily="2" charset="0"/>
                <a:cs typeface="NikoshBAN" pitchFamily="2" charset="0"/>
              </a:rPr>
              <a:t>নারী</a:t>
            </a:r>
            <a:r>
              <a:rPr lang="bn-BD" sz="9600" b="1" dirty="0" smtClean="0">
                <a:solidFill>
                  <a:schemeClr val="tx1"/>
                </a:solidFill>
                <a:latin typeface="NikoshBAN" pitchFamily="2" charset="0"/>
                <a:cs typeface="NikoshBAN" pitchFamily="2" charset="0"/>
              </a:rPr>
              <a:t> ”</a:t>
            </a:r>
            <a:r>
              <a:rPr lang="en-US" sz="9600" b="1" dirty="0" smtClean="0">
                <a:solidFill>
                  <a:schemeClr val="tx1"/>
                </a:solidFill>
                <a:latin typeface="NikoshBAN" pitchFamily="2" charset="0"/>
                <a:cs typeface="NikoshBAN" pitchFamily="2" charset="0"/>
              </a:rPr>
              <a:t>  </a:t>
            </a:r>
            <a:r>
              <a:rPr lang="en-US" sz="6600" b="1" dirty="0" smtClean="0">
                <a:solidFill>
                  <a:schemeClr val="tx1"/>
                </a:solidFill>
                <a:latin typeface="NikoshBAN" pitchFamily="2" charset="0"/>
                <a:cs typeface="NikoshBAN" pitchFamily="2" charset="0"/>
              </a:rPr>
              <a:t>- </a:t>
            </a:r>
            <a:r>
              <a:rPr lang="bn-BD" sz="4800" b="1" dirty="0" smtClean="0">
                <a:solidFill>
                  <a:schemeClr val="tx1"/>
                </a:solidFill>
                <a:latin typeface="NikoshBAN" pitchFamily="2" charset="0"/>
                <a:cs typeface="NikoshBAN" pitchFamily="2" charset="0"/>
              </a:rPr>
              <a:t>কাজী নজরুল ইসলাম</a:t>
            </a:r>
            <a:endParaRPr lang="en-US" sz="6600" b="1" dirty="0">
              <a:solidFill>
                <a:schemeClr val="tx1"/>
              </a:solidFill>
              <a:latin typeface="NikoshBAN" pitchFamily="2" charset="0"/>
              <a:cs typeface="NikoshBAN" pitchFamily="2" charset="0"/>
            </a:endParaRPr>
          </a:p>
        </p:txBody>
      </p:sp>
      <p:sp>
        <p:nvSpPr>
          <p:cNvPr id="10" name="Rectangle 9"/>
          <p:cNvSpPr/>
          <p:nvPr/>
        </p:nvSpPr>
        <p:spPr>
          <a:xfrm>
            <a:off x="5249102" y="5778485"/>
            <a:ext cx="2700026" cy="486655"/>
          </a:xfrm>
          <a:prstGeom prst="rect">
            <a:avLst/>
          </a:prstGeom>
        </p:spPr>
        <p:txBody>
          <a:bodyPr wrap="none">
            <a:prstTxWarp prst="textPlain">
              <a:avLst/>
            </a:prstTxWarp>
            <a:spAutoFit/>
          </a:bodyPr>
          <a:lstStyle/>
          <a:p>
            <a:pPr algn="ctr"/>
            <a:r>
              <a:rPr lang="en-US" sz="4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আজকের</a:t>
            </a:r>
            <a:r>
              <a:rPr lang="en-US" sz="4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পাঠ</a:t>
            </a:r>
            <a:endParaRPr lang="en-US" sz="4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2675" y="435599"/>
            <a:ext cx="6012721" cy="4977561"/>
          </a:xfrm>
          <a:prstGeom prst="rect">
            <a:avLst/>
          </a:prstGeom>
          <a:ln>
            <a:noFill/>
          </a:ln>
          <a:effectLst>
            <a:softEdge rad="112500"/>
          </a:effectLst>
        </p:spPr>
      </p:pic>
      <p:pic>
        <p:nvPicPr>
          <p:cNvPr id="11" name="Picture 10" descr="Nari (8)"/>
          <p:cNvPicPr>
            <a:picLocks noChangeAspect="1" noChangeArrowheads="1"/>
          </p:cNvPicPr>
          <p:nvPr/>
        </p:nvPicPr>
        <p:blipFill>
          <a:blip r:embed="rId4"/>
          <a:srcRect/>
          <a:stretch>
            <a:fillRect/>
          </a:stretch>
        </p:blipFill>
        <p:spPr bwMode="auto">
          <a:xfrm>
            <a:off x="4818728" y="3013023"/>
            <a:ext cx="3560774" cy="2672061"/>
          </a:xfrm>
          <a:prstGeom prst="ellipse">
            <a:avLst/>
          </a:prstGeom>
          <a:ln>
            <a:noFill/>
          </a:ln>
          <a:effectLst>
            <a:softEdge rad="112500"/>
          </a:effectLst>
        </p:spPr>
      </p:pic>
    </p:spTree>
    <p:extLst>
      <p:ext uri="{BB962C8B-B14F-4D97-AF65-F5344CB8AC3E}">
        <p14:creationId xmlns:p14="http://schemas.microsoft.com/office/powerpoint/2010/main" val="251689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pic>
        <p:nvPicPr>
          <p:cNvPr id="9" name="Picture 2" descr="F:\New Upload Image\unnamed5.png"/>
          <p:cNvPicPr>
            <a:picLocks noChangeAspect="1" noChangeArrowheads="1"/>
          </p:cNvPicPr>
          <p:nvPr/>
        </p:nvPicPr>
        <p:blipFill>
          <a:blip r:embed="rId2">
            <a:lum/>
          </a:blip>
          <a:srcRect/>
          <a:stretch>
            <a:fillRect/>
          </a:stretch>
        </p:blipFill>
        <p:spPr bwMode="auto">
          <a:xfrm>
            <a:off x="558799" y="333828"/>
            <a:ext cx="12721772" cy="7068458"/>
          </a:xfrm>
          <a:prstGeom prst="rect">
            <a:avLst/>
          </a:prstGeom>
          <a:ln>
            <a:noFill/>
          </a:ln>
          <a:effectLst>
            <a:glow rad="228600">
              <a:schemeClr val="accent2">
                <a:satMod val="175000"/>
                <a:alpha val="40000"/>
              </a:schemeClr>
            </a:glow>
            <a:softEdge rad="112500"/>
          </a:effectLst>
        </p:spPr>
      </p:pic>
      <p:sp>
        <p:nvSpPr>
          <p:cNvPr id="10" name="Flowchart: Alternate Process 9"/>
          <p:cNvSpPr/>
          <p:nvPr/>
        </p:nvSpPr>
        <p:spPr>
          <a:xfrm>
            <a:off x="4521198" y="577928"/>
            <a:ext cx="3565337" cy="845142"/>
          </a:xfrm>
          <a:prstGeom prst="flowChartAlternateProcess">
            <a:avLst/>
          </a:prstGeom>
          <a:no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17554" tIns="58776" rIns="117554" bIns="58776" rtlCol="0" anchor="ctr">
            <a:prstTxWarp prst="textPlain">
              <a:avLst/>
            </a:prstTxWarp>
          </a:bodyPr>
          <a:lstStyle/>
          <a:p>
            <a:pPr algn="ctr"/>
            <a:r>
              <a:rPr lang="en-US" sz="60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শিখনফল</a:t>
            </a:r>
            <a:endParaRPr lang="en-US" sz="6000" dirty="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1092198" y="2249948"/>
            <a:ext cx="5888460" cy="830997"/>
          </a:xfrm>
          <a:prstGeom prst="rect">
            <a:avLst/>
          </a:prstGeom>
          <a:noFill/>
          <a:effectLst>
            <a:glow rad="228600">
              <a:schemeClr val="accent2">
                <a:satMod val="175000"/>
                <a:alpha val="40000"/>
              </a:schemeClr>
            </a:glow>
          </a:effectLst>
        </p:spPr>
        <p:txBody>
          <a:bodyPr wrap="square" rtlCol="0">
            <a:spAutoFit/>
          </a:bodyPr>
          <a:lstStyle/>
          <a:p>
            <a:r>
              <a:rPr lang="bn-BD"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এই পাঠ শেষে শিক্ষার্থীরা</a:t>
            </a:r>
            <a:endParaRPr lang="en-US"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12" name="TextBox 11"/>
          <p:cNvSpPr txBox="1"/>
          <p:nvPr/>
        </p:nvSpPr>
        <p:spPr>
          <a:xfrm>
            <a:off x="1015999" y="3364607"/>
            <a:ext cx="10527053" cy="707886"/>
          </a:xfrm>
          <a:prstGeom prst="rect">
            <a:avLst/>
          </a:prstGeom>
          <a:noFill/>
          <a:effectLst>
            <a:glow rad="228600">
              <a:schemeClr val="accent2">
                <a:satMod val="175000"/>
                <a:alpha val="40000"/>
              </a:schemeClr>
            </a:glow>
          </a:effectLst>
        </p:spPr>
        <p:txBody>
          <a:bodyPr wrap="square" rtlCol="0">
            <a:spAutoFit/>
          </a:bodyPr>
          <a:lstStyle/>
          <a:p>
            <a:r>
              <a:rPr lang="en-US" sz="4000" b="1" dirty="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1 । </a:t>
            </a:r>
            <a:r>
              <a:rPr lang="en-US" sz="4000" b="1" dirty="0" err="1" smtClean="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কবি</a:t>
            </a:r>
            <a:r>
              <a:rPr lang="en-US" sz="4000" b="1" dirty="0" smtClean="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000" b="1" dirty="0" err="1" smtClean="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কাজী</a:t>
            </a:r>
            <a:r>
              <a:rPr lang="en-US" sz="4000" b="1" dirty="0" smtClean="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000" b="1" dirty="0" err="1" smtClean="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নজরুল</a:t>
            </a:r>
            <a:r>
              <a:rPr lang="en-US" sz="4000" b="1" dirty="0" smtClean="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000" b="1" dirty="0" err="1" smtClean="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ইসলামের</a:t>
            </a:r>
            <a:r>
              <a:rPr lang="en-US" sz="4000" b="1" dirty="0" smtClean="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000" b="1" dirty="0" err="1" smtClean="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পরিচয়</a:t>
            </a:r>
            <a:r>
              <a:rPr lang="en-US" sz="4000" b="1" dirty="0" smtClean="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000" b="1" dirty="0" err="1" smtClean="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বলতে</a:t>
            </a:r>
            <a:r>
              <a:rPr lang="en-US" sz="4000" b="1" dirty="0" smtClean="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000" b="1" dirty="0" err="1" smtClean="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পারবে</a:t>
            </a:r>
            <a:r>
              <a:rPr lang="en-US" sz="4000" b="1" dirty="0" smtClean="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endParaRPr lang="en-US" sz="4000" b="1" dirty="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
        <p:nvSpPr>
          <p:cNvPr id="13" name="TextBox 12"/>
          <p:cNvSpPr txBox="1"/>
          <p:nvPr/>
        </p:nvSpPr>
        <p:spPr>
          <a:xfrm>
            <a:off x="1092198" y="5043400"/>
            <a:ext cx="11379618" cy="707886"/>
          </a:xfrm>
          <a:prstGeom prst="rect">
            <a:avLst/>
          </a:prstGeom>
          <a:noFill/>
          <a:effectLst>
            <a:glow rad="228600">
              <a:schemeClr val="accent2">
                <a:satMod val="175000"/>
                <a:alpha val="40000"/>
              </a:schemeClr>
            </a:glow>
          </a:effectLst>
        </p:spPr>
        <p:txBody>
          <a:bodyPr wrap="square" rtlCol="0">
            <a:spAutoFit/>
          </a:bodyPr>
          <a:lstStyle/>
          <a:p>
            <a:r>
              <a:rPr lang="en-US" sz="4000" b="1" dirty="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3</a:t>
            </a:r>
            <a:r>
              <a:rPr lang="en-US" sz="4000" b="1" dirty="0" smtClean="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4000" b="1" dirty="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‘নারী’ </a:t>
            </a:r>
            <a:r>
              <a:rPr lang="as-IN" sz="4000" b="1" dirty="0" smtClean="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কবিতা</a:t>
            </a:r>
            <a:r>
              <a:rPr lang="en-US" sz="4000" b="1" dirty="0" smtClean="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য়</a:t>
            </a:r>
            <a:r>
              <a:rPr lang="as-IN" sz="4000" b="1" dirty="0" smtClean="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4000" b="1" dirty="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যে দিকটি উদ্ভাসিত হয়েছে </a:t>
            </a:r>
            <a:r>
              <a:rPr lang="as-IN" sz="4000" b="1" dirty="0" smtClean="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তা</a:t>
            </a:r>
            <a:r>
              <a:rPr lang="en-US" sz="4000" b="1" dirty="0" smtClean="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smtClean="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ব্যাখ্যা</a:t>
            </a:r>
            <a:r>
              <a:rPr lang="en-US" sz="4000" b="1" dirty="0" smtClean="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000" b="1" dirty="0" err="1" smtClean="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করতে</a:t>
            </a:r>
            <a:r>
              <a:rPr lang="en-US" sz="4000" b="1" dirty="0" smtClean="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000" b="1" dirty="0" err="1" smtClean="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পারবে</a:t>
            </a:r>
            <a:r>
              <a:rPr lang="en-US" sz="4000" b="1" dirty="0" smtClean="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endParaRPr lang="en-US" sz="4000" b="1" dirty="0">
              <a:ln w="10160">
                <a:solidFill>
                  <a:srgbClr val="FFFF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
        <p:nvSpPr>
          <p:cNvPr id="14" name="TextBox 13"/>
          <p:cNvSpPr txBox="1"/>
          <p:nvPr/>
        </p:nvSpPr>
        <p:spPr>
          <a:xfrm>
            <a:off x="1092198" y="4205200"/>
            <a:ext cx="8022009" cy="707886"/>
          </a:xfrm>
          <a:prstGeom prst="rect">
            <a:avLst/>
          </a:prstGeom>
          <a:noFill/>
          <a:effectLst>
            <a:glow rad="228600">
              <a:schemeClr val="accent2">
                <a:satMod val="175000"/>
                <a:alpha val="40000"/>
              </a:schemeClr>
            </a:glow>
          </a:effectLst>
        </p:spPr>
        <p:txBody>
          <a:bodyPr wrap="square" rtlCol="0">
            <a:spAutoFit/>
          </a:bodyPr>
          <a:lstStyle/>
          <a:p>
            <a:pPr marL="342900" indent="-342900"/>
            <a:r>
              <a:rPr lang="en-US" sz="4000" dirty="0">
                <a:ln w="18415" cmpd="sng">
                  <a:solidFill>
                    <a:srgbClr val="FFFFFF"/>
                  </a:solidFill>
                  <a:prstDash val="solid"/>
                </a:ln>
                <a:solidFill>
                  <a:srgbClr val="FFFF00"/>
                </a:solidFill>
                <a:effectLst>
                  <a:glow rad="228600">
                    <a:schemeClr val="accent1">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2</a:t>
            </a:r>
            <a:r>
              <a:rPr lang="en-US" sz="4000" dirty="0" smtClean="0">
                <a:ln w="18415" cmpd="sng">
                  <a:solidFill>
                    <a:srgbClr val="FFFFFF"/>
                  </a:solidFill>
                  <a:prstDash val="solid"/>
                </a:ln>
                <a:solidFill>
                  <a:srgbClr val="FFFF00"/>
                </a:solidFill>
                <a:effectLst>
                  <a:glow rad="228600">
                    <a:schemeClr val="accent1">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bn-BD" sz="4000" dirty="0" smtClean="0">
                <a:ln w="18415" cmpd="sng">
                  <a:solidFill>
                    <a:srgbClr val="FFFFFF"/>
                  </a:solidFill>
                  <a:prstDash val="solid"/>
                </a:ln>
                <a:solidFill>
                  <a:srgbClr val="FFFF00"/>
                </a:solidFill>
                <a:effectLst>
                  <a:glow rad="228600">
                    <a:schemeClr val="accent1">
                      <a:satMod val="175000"/>
                      <a:alpha val="40000"/>
                    </a:schemeClr>
                  </a:glow>
                  <a:outerShdw blurRad="63500" dir="3600000" algn="tl" rotWithShape="0">
                    <a:srgbClr val="000000">
                      <a:alpha val="70000"/>
                    </a:srgbClr>
                  </a:outerShdw>
                </a:effectLst>
                <a:latin typeface="NikoshBAN" pitchFamily="2" charset="0"/>
                <a:cs typeface="NikoshBAN" pitchFamily="2" charset="0"/>
              </a:rPr>
              <a:t>নারী</a:t>
            </a:r>
            <a:r>
              <a:rPr lang="en-US" sz="4000" dirty="0" smtClean="0">
                <a:ln w="18415" cmpd="sng">
                  <a:solidFill>
                    <a:srgbClr val="FFFFFF"/>
                  </a:solidFill>
                  <a:prstDash val="solid"/>
                </a:ln>
                <a:solidFill>
                  <a:srgbClr val="FFFF00"/>
                </a:solidFill>
                <a:effectLst>
                  <a:glow rad="228600">
                    <a:schemeClr val="accent1">
                      <a:satMod val="175000"/>
                      <a:alpha val="40000"/>
                    </a:schemeClr>
                  </a:glow>
                  <a:outerShdw blurRad="63500" dir="3600000" algn="tl" rotWithShape="0">
                    <a:srgbClr val="000000">
                      <a:alpha val="70000"/>
                    </a:srgbClr>
                  </a:outerShdw>
                </a:effectLst>
                <a:latin typeface="NikoshBAN" pitchFamily="2" charset="0"/>
                <a:cs typeface="NikoshBAN" pitchFamily="2" charset="0"/>
              </a:rPr>
              <a:t>র</a:t>
            </a:r>
            <a:r>
              <a:rPr lang="bn-BD" sz="4000" dirty="0" smtClean="0">
                <a:ln w="18415" cmpd="sng">
                  <a:solidFill>
                    <a:srgbClr val="FFFFFF"/>
                  </a:solidFill>
                  <a:prstDash val="solid"/>
                </a:ln>
                <a:solidFill>
                  <a:srgbClr val="FFFF00"/>
                </a:solidFill>
                <a:effectLst>
                  <a:glow rad="228600">
                    <a:schemeClr val="accent1">
                      <a:satMod val="175000"/>
                      <a:alpha val="40000"/>
                    </a:schemeClr>
                  </a:glow>
                  <a:outerShdw blurRad="63500" dir="3600000" algn="tl" rotWithShape="0">
                    <a:srgbClr val="000000">
                      <a:alpha val="70000"/>
                    </a:srgbClr>
                  </a:outerShdw>
                </a:effectLst>
                <a:latin typeface="NikoshBAN" pitchFamily="2" charset="0"/>
                <a:cs typeface="NikoshBAN" pitchFamily="2" charset="0"/>
              </a:rPr>
              <a:t> অবদান ব্যাখ্যা করতে পারবে ।</a:t>
            </a:r>
            <a:endParaRPr lang="bn-BD" sz="4000" dirty="0">
              <a:ln w="18415" cmpd="sng">
                <a:solidFill>
                  <a:srgbClr val="FFFFFF"/>
                </a:solidFill>
                <a:prstDash val="solid"/>
              </a:ln>
              <a:solidFill>
                <a:srgbClr val="FFFF00"/>
              </a:solidFill>
              <a:effectLst>
                <a:glow rad="228600">
                  <a:schemeClr val="accent1">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59398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0.70"/>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strVal val="#ppt_w*0.70"/>
                                          </p:val>
                                        </p:tav>
                                        <p:tav tm="100000">
                                          <p:val>
                                            <p:strVal val="#ppt_w"/>
                                          </p:val>
                                        </p:tav>
                                      </p:tavLst>
                                    </p:anim>
                                    <p:anim calcmode="lin" valueType="num">
                                      <p:cBhvr>
                                        <p:cTn id="23" dur="1000" fill="hold"/>
                                        <p:tgtEl>
                                          <p:spTgt spid="13"/>
                                        </p:tgtEl>
                                        <p:attrNameLst>
                                          <p:attrName>ppt_h</p:attrName>
                                        </p:attrNameLst>
                                      </p:cBhvr>
                                      <p:tavLst>
                                        <p:tav tm="0">
                                          <p:val>
                                            <p:strVal val="#ppt_h"/>
                                          </p:val>
                                        </p:tav>
                                        <p:tav tm="100000">
                                          <p:val>
                                            <p:strVal val="#ppt_h"/>
                                          </p:val>
                                        </p:tav>
                                      </p:tavLst>
                                    </p:anim>
                                    <p:animEffect transition="in" filter="fade">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6" name="Rounded Rectangle 5"/>
          <p:cNvSpPr/>
          <p:nvPr/>
        </p:nvSpPr>
        <p:spPr>
          <a:xfrm>
            <a:off x="1103684" y="4231870"/>
            <a:ext cx="4209358" cy="2676869"/>
          </a:xfrm>
          <a:prstGeom prst="roundRect">
            <a:avLst>
              <a:gd name="adj" fmla="val 19303"/>
            </a:avLst>
          </a:prstGeom>
          <a:noFill/>
          <a:ln>
            <a:noFill/>
          </a:ln>
          <a:effectLst/>
        </p:spPr>
        <p:style>
          <a:lnRef idx="1">
            <a:schemeClr val="accent4"/>
          </a:lnRef>
          <a:fillRef idx="2">
            <a:schemeClr val="accent4"/>
          </a:fillRef>
          <a:effectRef idx="1">
            <a:schemeClr val="accent4"/>
          </a:effectRef>
          <a:fontRef idx="minor">
            <a:schemeClr val="dk1"/>
          </a:fontRef>
        </p:style>
        <p:txBody>
          <a:bodyPr lIns="117564" tIns="58782" rIns="117564" bIns="58782" rtlCol="0" anchor="ctr"/>
          <a:lstStyle/>
          <a:p>
            <a:r>
              <a:rPr lang="en-US" sz="3100" dirty="0" err="1" smtClean="0">
                <a:latin typeface="NikoshBAN" panose="02000000000000000000" pitchFamily="2" charset="0"/>
                <a:cs typeface="NikoshBAN" panose="02000000000000000000" pitchFamily="2" charset="0"/>
              </a:rPr>
              <a:t>গ্রামের</a:t>
            </a:r>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মক্তব</a:t>
            </a:r>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থেকে</a:t>
            </a:r>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প্রাথমিক</a:t>
            </a:r>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শিক্ষা</a:t>
            </a:r>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মাধ্যমিক</a:t>
            </a:r>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শিক্ষা</a:t>
            </a:r>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প্রথমে</a:t>
            </a:r>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রাণিগঞ্জের</a:t>
            </a:r>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সিয়ারসোল</a:t>
            </a:r>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স্কুল</a:t>
            </a:r>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এবং</a:t>
            </a:r>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সর্বশেষ</a:t>
            </a:r>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ময়মনসিং</a:t>
            </a:r>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জেলার</a:t>
            </a:r>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ত্রিশালের</a:t>
            </a:r>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দরিরামপুর</a:t>
            </a:r>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স্কুলে</a:t>
            </a:r>
            <a:r>
              <a:rPr lang="en-US" sz="3100" dirty="0">
                <a:latin typeface="NikoshBAN" panose="02000000000000000000" pitchFamily="2" charset="0"/>
                <a:cs typeface="NikoshBAN" panose="02000000000000000000" pitchFamily="2" charset="0"/>
              </a:rPr>
              <a:t>।</a:t>
            </a:r>
            <a:r>
              <a:rPr lang="en-US" sz="3100" dirty="0" smtClean="0">
                <a:latin typeface="NikoshBAN" panose="02000000000000000000" pitchFamily="2" charset="0"/>
                <a:cs typeface="NikoshBAN" panose="02000000000000000000" pitchFamily="2" charset="0"/>
              </a:rPr>
              <a:t> </a:t>
            </a:r>
          </a:p>
        </p:txBody>
      </p:sp>
      <p:sp>
        <p:nvSpPr>
          <p:cNvPr id="7" name="Freeform 6"/>
          <p:cNvSpPr/>
          <p:nvPr/>
        </p:nvSpPr>
        <p:spPr>
          <a:xfrm>
            <a:off x="9231667" y="2789653"/>
            <a:ext cx="3337333" cy="2302226"/>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no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194" tIns="265194" rIns="265194" bIns="265194" numCol="1" spcCol="1633" anchor="ctr" anchorCtr="0">
            <a:noAutofit/>
          </a:bodyPr>
          <a:lstStyle/>
          <a:p>
            <a:pPr algn="ctr" defTabSz="1200137">
              <a:lnSpc>
                <a:spcPct val="90000"/>
              </a:lnSpc>
              <a:spcBef>
                <a:spcPct val="0"/>
              </a:spcBef>
              <a:spcAft>
                <a:spcPct val="35000"/>
              </a:spcAft>
            </a:pPr>
            <a:r>
              <a:rPr lang="en-US" sz="3100" dirty="0" err="1" smtClean="0">
                <a:solidFill>
                  <a:schemeClr val="tx1"/>
                </a:solidFill>
                <a:latin typeface="NikoshBAN" panose="02000000000000000000" pitchFamily="2" charset="0"/>
                <a:cs typeface="NikoshBAN" panose="02000000000000000000" pitchFamily="2" charset="0"/>
              </a:rPr>
              <a:t>বর্ধমান</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জেলার</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আসানসোল</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মহকুমার</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চুরুলিয়া</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গ্রামে</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জন্ম</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গ্রহন</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করেন</a:t>
            </a:r>
            <a:endParaRPr lang="en-US" sz="3100" dirty="0">
              <a:solidFill>
                <a:schemeClr val="tx1"/>
              </a:solidFill>
              <a:latin typeface="NikoshBAN" panose="02000000000000000000" pitchFamily="2" charset="0"/>
              <a:cs typeface="NikoshBAN" panose="02000000000000000000" pitchFamily="2" charset="0"/>
            </a:endParaRPr>
          </a:p>
        </p:txBody>
      </p:sp>
      <p:sp>
        <p:nvSpPr>
          <p:cNvPr id="8" name="Freeform 7"/>
          <p:cNvSpPr/>
          <p:nvPr/>
        </p:nvSpPr>
        <p:spPr>
          <a:xfrm rot="20876711">
            <a:off x="7212917" y="5848545"/>
            <a:ext cx="3917530" cy="1408321"/>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no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194" tIns="265194" rIns="265194" bIns="265194" numCol="1" spcCol="1633" anchor="ctr" anchorCtr="0">
            <a:noAutofit/>
          </a:bodyPr>
          <a:lstStyle/>
          <a:p>
            <a:pPr algn="ctr" defTabSz="1200137">
              <a:lnSpc>
                <a:spcPct val="90000"/>
              </a:lnSpc>
              <a:spcBef>
                <a:spcPct val="0"/>
              </a:spcBef>
              <a:spcAft>
                <a:spcPct val="35000"/>
              </a:spcAft>
            </a:pPr>
            <a:r>
              <a:rPr lang="en-US" sz="3100" dirty="0" err="1" smtClean="0">
                <a:solidFill>
                  <a:schemeClr val="tx1"/>
                </a:solidFill>
                <a:latin typeface="NikoshBAN" panose="02000000000000000000" pitchFamily="2" charset="0"/>
                <a:cs typeface="NikoshBAN" panose="02000000000000000000" pitchFamily="2" charset="0"/>
              </a:rPr>
              <a:t>পিতা</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কাজী</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ফকির</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আহমদ</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মাতা</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জাহেদা</a:t>
            </a:r>
            <a:r>
              <a:rPr lang="en-US" sz="3100" dirty="0" smtClean="0">
                <a:solidFill>
                  <a:schemeClr val="tx1"/>
                </a:solidFill>
                <a:latin typeface="NikoshBAN" panose="02000000000000000000" pitchFamily="2" charset="0"/>
                <a:cs typeface="NikoshBAN" panose="02000000000000000000" pitchFamily="2" charset="0"/>
              </a:rPr>
              <a:t> </a:t>
            </a:r>
            <a:r>
              <a:rPr lang="en-US" sz="3100" dirty="0" err="1" smtClean="0">
                <a:solidFill>
                  <a:schemeClr val="tx1"/>
                </a:solidFill>
                <a:latin typeface="NikoshBAN" panose="02000000000000000000" pitchFamily="2" charset="0"/>
                <a:cs typeface="NikoshBAN" panose="02000000000000000000" pitchFamily="2" charset="0"/>
              </a:rPr>
              <a:t>খাতুন</a:t>
            </a:r>
            <a:r>
              <a:rPr lang="en-US" sz="3100" dirty="0" smtClean="0">
                <a:solidFill>
                  <a:schemeClr val="tx1"/>
                </a:solidFill>
                <a:latin typeface="NikoshBAN" panose="02000000000000000000" pitchFamily="2" charset="0"/>
                <a:cs typeface="NikoshBAN" panose="02000000000000000000" pitchFamily="2" charset="0"/>
              </a:rPr>
              <a:t> ।</a:t>
            </a:r>
            <a:endParaRPr lang="en-US" sz="3100" dirty="0">
              <a:solidFill>
                <a:schemeClr val="tx1"/>
              </a:solidFill>
              <a:latin typeface="NikoshBAN" panose="02000000000000000000" pitchFamily="2" charset="0"/>
              <a:cs typeface="NikoshBAN" panose="02000000000000000000" pitchFamily="2" charset="0"/>
            </a:endParaRPr>
          </a:p>
        </p:txBody>
      </p:sp>
      <p:sp>
        <p:nvSpPr>
          <p:cNvPr id="9" name="Oval 8"/>
          <p:cNvSpPr/>
          <p:nvPr/>
        </p:nvSpPr>
        <p:spPr>
          <a:xfrm rot="733526">
            <a:off x="8542738" y="999492"/>
            <a:ext cx="3521911" cy="1381238"/>
          </a:xfrm>
          <a:prstGeom prst="ellipse">
            <a:avLst/>
          </a:prstGeom>
          <a:noFill/>
          <a:ln>
            <a:noFill/>
          </a:ln>
          <a:effectLst/>
        </p:spPr>
        <p:style>
          <a:lnRef idx="2">
            <a:schemeClr val="accent4">
              <a:shade val="50000"/>
            </a:schemeClr>
          </a:lnRef>
          <a:fillRef idx="1">
            <a:schemeClr val="accent4"/>
          </a:fillRef>
          <a:effectRef idx="0">
            <a:schemeClr val="accent4"/>
          </a:effectRef>
          <a:fontRef idx="minor">
            <a:schemeClr val="lt1"/>
          </a:fontRef>
        </p:style>
        <p:txBody>
          <a:bodyPr lIns="117564" tIns="58782" rIns="117564" bIns="58782" rtlCol="0" anchor="ctr"/>
          <a:lstStyle/>
          <a:p>
            <a:pPr algn="ctr"/>
            <a:r>
              <a:rPr lang="en-US" sz="2600" dirty="0" smtClean="0">
                <a:solidFill>
                  <a:schemeClr val="tx1"/>
                </a:solidFill>
                <a:latin typeface="NikoshBAN" panose="02000000000000000000" pitchFamily="2" charset="0"/>
                <a:cs typeface="NikoshBAN" panose="02000000000000000000" pitchFamily="2" charset="0"/>
              </a:rPr>
              <a:t>২৪শে </a:t>
            </a:r>
            <a:r>
              <a:rPr lang="en-US" sz="2600" dirty="0" err="1" smtClean="0">
                <a:solidFill>
                  <a:schemeClr val="tx1"/>
                </a:solidFill>
                <a:latin typeface="NikoshBAN" panose="02000000000000000000" pitchFamily="2" charset="0"/>
                <a:cs typeface="NikoshBAN" panose="02000000000000000000" pitchFamily="2" charset="0"/>
              </a:rPr>
              <a:t>মে</a:t>
            </a:r>
            <a:r>
              <a:rPr lang="en-US" sz="2600" dirty="0" smtClean="0">
                <a:solidFill>
                  <a:schemeClr val="tx1"/>
                </a:solidFill>
                <a:latin typeface="NikoshBAN" panose="02000000000000000000" pitchFamily="2" charset="0"/>
                <a:cs typeface="NikoshBAN" panose="02000000000000000000" pitchFamily="2" charset="0"/>
              </a:rPr>
              <a:t>, ১৮৯৯ </a:t>
            </a:r>
            <a:r>
              <a:rPr lang="en-US" sz="2600" dirty="0" err="1" smtClean="0">
                <a:solidFill>
                  <a:schemeClr val="tx1"/>
                </a:solidFill>
                <a:latin typeface="NikoshBAN" panose="02000000000000000000" pitchFamily="2" charset="0"/>
                <a:cs typeface="NikoshBAN" panose="02000000000000000000" pitchFamily="2" charset="0"/>
              </a:rPr>
              <a:t>খ্রিষ্টাব্দে</a:t>
            </a:r>
            <a:r>
              <a:rPr lang="en-US" sz="2600" dirty="0" smtClean="0">
                <a:solidFill>
                  <a:schemeClr val="tx1"/>
                </a:solidFill>
                <a:latin typeface="NikoshBAN" panose="02000000000000000000" pitchFamily="2" charset="0"/>
                <a:cs typeface="NikoshBAN" panose="02000000000000000000" pitchFamily="2" charset="0"/>
              </a:rPr>
              <a:t> (১১  </a:t>
            </a:r>
            <a:r>
              <a:rPr lang="en-US" sz="2600" dirty="0" err="1" smtClean="0">
                <a:solidFill>
                  <a:schemeClr val="tx1"/>
                </a:solidFill>
                <a:latin typeface="NikoshBAN" panose="02000000000000000000" pitchFamily="2" charset="0"/>
                <a:cs typeface="NikoshBAN" panose="02000000000000000000" pitchFamily="2" charset="0"/>
              </a:rPr>
              <a:t>জ্যৈষ্ঠ</a:t>
            </a:r>
            <a:r>
              <a:rPr lang="en-US" sz="2600" dirty="0" smtClean="0">
                <a:solidFill>
                  <a:schemeClr val="tx1"/>
                </a:solidFill>
                <a:latin typeface="NikoshBAN" panose="02000000000000000000" pitchFamily="2" charset="0"/>
                <a:cs typeface="NikoshBAN" panose="02000000000000000000" pitchFamily="2" charset="0"/>
              </a:rPr>
              <a:t>, ১৩০৬ </a:t>
            </a:r>
            <a:r>
              <a:rPr lang="en-US" sz="2600" dirty="0" err="1" smtClean="0">
                <a:solidFill>
                  <a:schemeClr val="tx1"/>
                </a:solidFill>
                <a:latin typeface="NikoshBAN" panose="02000000000000000000" pitchFamily="2" charset="0"/>
                <a:cs typeface="NikoshBAN" panose="02000000000000000000" pitchFamily="2" charset="0"/>
              </a:rPr>
              <a:t>বঙ্গাব্দে</a:t>
            </a:r>
            <a:r>
              <a:rPr lang="en-US" sz="2600" dirty="0" smtClean="0">
                <a:solidFill>
                  <a:schemeClr val="tx1"/>
                </a:solidFill>
                <a:latin typeface="NikoshBAN" panose="02000000000000000000" pitchFamily="2" charset="0"/>
                <a:cs typeface="NikoshBAN" panose="02000000000000000000" pitchFamily="2" charset="0"/>
              </a:rPr>
              <a:t>)।</a:t>
            </a:r>
            <a:endParaRPr lang="en-US" sz="2600" dirty="0">
              <a:solidFill>
                <a:schemeClr val="tx1"/>
              </a:solidFill>
              <a:latin typeface="NikoshBAN" panose="02000000000000000000" pitchFamily="2" charset="0"/>
              <a:cs typeface="NikoshBAN" panose="02000000000000000000" pitchFamily="2" charset="0"/>
            </a:endParaRPr>
          </a:p>
        </p:txBody>
      </p:sp>
      <p:sp>
        <p:nvSpPr>
          <p:cNvPr id="10" name="Rounded Rectangle 9"/>
          <p:cNvSpPr/>
          <p:nvPr/>
        </p:nvSpPr>
        <p:spPr>
          <a:xfrm>
            <a:off x="5554577" y="5111678"/>
            <a:ext cx="3708225" cy="572321"/>
          </a:xfrm>
          <a:prstGeom prst="roundRect">
            <a:avLst/>
          </a:prstGeom>
          <a:noFill/>
          <a:ln>
            <a:noFill/>
          </a:ln>
          <a:effectLst/>
        </p:spPr>
        <p:style>
          <a:lnRef idx="1">
            <a:schemeClr val="accent5"/>
          </a:lnRef>
          <a:fillRef idx="2">
            <a:schemeClr val="accent5"/>
          </a:fillRef>
          <a:effectRef idx="1">
            <a:schemeClr val="accent5"/>
          </a:effectRef>
          <a:fontRef idx="minor">
            <a:schemeClr val="dk1"/>
          </a:fontRef>
        </p:style>
        <p:txBody>
          <a:bodyPr lIns="117564" tIns="58782" rIns="117564" bIns="58782" rtlCol="0" anchor="ctr"/>
          <a:lstStyle/>
          <a:p>
            <a:pPr algn="ctr"/>
            <a:r>
              <a:rPr lang="en-US" sz="3600" dirty="0" err="1" smtClean="0">
                <a:latin typeface="NikoshBAN" panose="02000000000000000000" pitchFamily="2" charset="0"/>
                <a:cs typeface="NikoshBAN" panose="02000000000000000000" pitchFamily="2" charset="0"/>
              </a:rPr>
              <a:t>কাজী</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নজরুল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ইসলাম</a:t>
            </a:r>
            <a:endParaRPr lang="en-US" sz="3600"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0977" y="1778087"/>
            <a:ext cx="4116384" cy="3178362"/>
          </a:xfrm>
          <a:prstGeom prst="ellipse">
            <a:avLst/>
          </a:prstGeom>
          <a:ln w="63500" cap="rnd">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2" name="Rectangle 11"/>
          <p:cNvSpPr/>
          <p:nvPr/>
        </p:nvSpPr>
        <p:spPr>
          <a:xfrm>
            <a:off x="1121229" y="870857"/>
            <a:ext cx="3733800" cy="2246769"/>
          </a:xfrm>
          <a:prstGeom prst="rect">
            <a:avLst/>
          </a:prstGeom>
        </p:spPr>
        <p:txBody>
          <a:bodyPr wrap="square">
            <a:spAutoFit/>
          </a:bodyPr>
          <a:lstStyle/>
          <a:p>
            <a:r>
              <a:rPr lang="en-US" sz="2800" dirty="0" err="1" smtClean="0">
                <a:latin typeface="NikoshBAN" panose="02000000000000000000" pitchFamily="2" charset="0"/>
                <a:cs typeface="NikoshBAN" panose="02000000000000000000" pitchFamily="2" charset="0"/>
              </a:rPr>
              <a:t>জীবিকার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তাগিদে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রুটির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দোকানে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সেনাবাহিনীতে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যোগদান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করেছিলেন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পরবর্তীতে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পত্রিকা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সম্পাদনা</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সাহিত্য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সাধনা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করেন</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13" name="Rectangle 12"/>
          <p:cNvSpPr/>
          <p:nvPr/>
        </p:nvSpPr>
        <p:spPr>
          <a:xfrm>
            <a:off x="5617029" y="642257"/>
            <a:ext cx="2209800" cy="675620"/>
          </a:xfrm>
          <a:prstGeom prst="rect">
            <a:avLst/>
          </a:prstGeom>
        </p:spPr>
        <p:txBody>
          <a:bodyPr wrap="square">
            <a:prstTxWarp prst="textPlain">
              <a:avLst/>
            </a:prstTxWarp>
            <a:spAutoFit/>
          </a:bodyPr>
          <a:lstStyle/>
          <a:p>
            <a:pPr algn="ctr"/>
            <a:r>
              <a:rPr lang="en-US" sz="28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কবি</a:t>
            </a:r>
            <a:r>
              <a:rPr lang="en-US" sz="28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28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পরিচিতি</a:t>
            </a:r>
            <a:endParaRPr lang="en-US" sz="28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5369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394</TotalTime>
  <Words>978</Words>
  <Application>Microsoft Office PowerPoint</Application>
  <PresentationFormat>Custom</PresentationFormat>
  <Paragraphs>131</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NCC  NCC</dc:creator>
  <cp:lastModifiedBy>HarunNCC</cp:lastModifiedBy>
  <cp:revision>72</cp:revision>
  <dcterms:created xsi:type="dcterms:W3CDTF">2021-09-12T12:50:30Z</dcterms:created>
  <dcterms:modified xsi:type="dcterms:W3CDTF">2022-04-03T19:06:37Z</dcterms:modified>
</cp:coreProperties>
</file>