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6"/>
  </p:notesMasterIdLst>
  <p:sldIdLst>
    <p:sldId id="328" r:id="rId2"/>
    <p:sldId id="329" r:id="rId3"/>
    <p:sldId id="270" r:id="rId4"/>
    <p:sldId id="264" r:id="rId5"/>
    <p:sldId id="288" r:id="rId6"/>
    <p:sldId id="289" r:id="rId7"/>
    <p:sldId id="330" r:id="rId8"/>
    <p:sldId id="331" r:id="rId9"/>
    <p:sldId id="274" r:id="rId10"/>
    <p:sldId id="273" r:id="rId11"/>
    <p:sldId id="290" r:id="rId12"/>
    <p:sldId id="291" r:id="rId13"/>
    <p:sldId id="332" r:id="rId14"/>
    <p:sldId id="333" r:id="rId15"/>
    <p:sldId id="334" r:id="rId16"/>
    <p:sldId id="335" r:id="rId17"/>
    <p:sldId id="336" r:id="rId18"/>
    <p:sldId id="285" r:id="rId19"/>
    <p:sldId id="281" r:id="rId20"/>
    <p:sldId id="280" r:id="rId21"/>
    <p:sldId id="261" r:id="rId22"/>
    <p:sldId id="284" r:id="rId23"/>
    <p:sldId id="262" r:id="rId24"/>
    <p:sldId id="26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9AFA"/>
    <a:srgbClr val="ED1F24"/>
    <a:srgbClr val="6599FF"/>
    <a:srgbClr val="FEFEFE"/>
    <a:srgbClr val="00FFFF"/>
    <a:srgbClr val="000000"/>
    <a:srgbClr val="F31F5B"/>
    <a:srgbClr val="E6E6E6"/>
    <a:srgbClr val="37494D"/>
    <a:srgbClr val="B1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74" autoAdjust="0"/>
    <p:restoredTop sz="94374" autoAdjust="0"/>
  </p:normalViewPr>
  <p:slideViewPr>
    <p:cSldViewPr>
      <p:cViewPr>
        <p:scale>
          <a:sx n="57" d="100"/>
          <a:sy n="57" d="100"/>
        </p:scale>
        <p:origin x="972" y="3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2F372-B3D2-4D9F-BD08-5FA3E613082A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1867B-4533-4D53-9CBF-3DA69FA35D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4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আবু হাসান, সহকারি শিক্ষক, বিজবাগ সরকারি প্রাথমিক বিদ্যালয়।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75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ধন্যবাদ</a:t>
            </a:r>
            <a:r>
              <a:rPr lang="bn-IN" baseline="0" dirty="0"/>
              <a:t> দ্বারা শ্রেণীর কার্যক্রম সমাপ্ত করা যেতে পারে।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3A8-80DC-42D0-B919-6586464BBE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54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8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3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0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08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67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3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4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14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1pPr>
            <a:lvl2pPr marL="358419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2pPr>
            <a:lvl3pPr marL="716839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3pPr>
            <a:lvl4pPr marL="107525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43367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79209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21505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508935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86735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3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7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5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5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4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5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483428" y="6387353"/>
            <a:ext cx="5588000" cy="165472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00400" y="6677161"/>
            <a:ext cx="56823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7168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chemeClr val="tx2"/>
                </a:solidFill>
              </a:rPr>
              <a:t>Md.</a:t>
            </a:r>
            <a:r>
              <a:rPr lang="en-US" sz="1050" baseline="0" dirty="0">
                <a:solidFill>
                  <a:schemeClr val="tx2"/>
                </a:solidFill>
              </a:rPr>
              <a:t> Abu Hasan, Assistant Teacher, Bijbag Govt. Primary School. Senbag, Noakhali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8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2500"/>
            </a:lvl1pPr>
            <a:lvl2pPr>
              <a:defRPr sz="2214"/>
            </a:lvl2pPr>
            <a:lvl3pPr>
              <a:defRPr sz="1857"/>
            </a:lvl3pPr>
            <a:lvl4pPr>
              <a:defRPr sz="1571"/>
            </a:lvl4pPr>
            <a:lvl5pPr>
              <a:defRPr sz="1571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6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500"/>
            </a:lvl1pPr>
            <a:lvl2pPr marL="358419" indent="0">
              <a:buNone/>
              <a:defRPr sz="2214"/>
            </a:lvl2pPr>
            <a:lvl3pPr marL="716839" indent="0">
              <a:buNone/>
              <a:defRPr sz="1857"/>
            </a:lvl3pPr>
            <a:lvl4pPr marL="1075258" indent="0">
              <a:buNone/>
              <a:defRPr sz="1571"/>
            </a:lvl4pPr>
            <a:lvl5pPr marL="1433677" indent="0">
              <a:buNone/>
              <a:defRPr sz="1571"/>
            </a:lvl5pPr>
            <a:lvl6pPr marL="1792097" indent="0">
              <a:buNone/>
              <a:defRPr sz="1571"/>
            </a:lvl6pPr>
            <a:lvl7pPr marL="2150516" indent="0">
              <a:buNone/>
              <a:defRPr sz="1571"/>
            </a:lvl7pPr>
            <a:lvl8pPr marL="2508935" indent="0">
              <a:buNone/>
              <a:defRPr sz="1571"/>
            </a:lvl8pPr>
            <a:lvl9pPr marL="2867354" indent="0">
              <a:buNone/>
              <a:defRPr sz="157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6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0355" tIns="50178" rIns="100355" bIns="5017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100355" tIns="50178" rIns="100355" bIns="501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l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4/4/2022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ct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0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716839" rtl="0" eaLnBrk="1" latinLnBrk="0" hangingPunct="1">
        <a:spcBef>
          <a:spcPct val="0"/>
        </a:spcBef>
        <a:buNone/>
        <a:defRPr sz="3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815" indent="-268815" algn="l" defTabSz="71683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2432" indent="-224012" algn="l" defTabSz="716839" rtl="0" eaLnBrk="1" latinLnBrk="0" hangingPunct="1">
        <a:spcBef>
          <a:spcPct val="20000"/>
        </a:spcBef>
        <a:buFont typeface="Arial" pitchFamily="34" charset="0"/>
        <a:buChar char="–"/>
        <a:defRPr sz="2214" kern="1200">
          <a:solidFill>
            <a:schemeClr val="tx1"/>
          </a:solidFill>
          <a:latin typeface="+mn-lt"/>
          <a:ea typeface="+mn-ea"/>
          <a:cs typeface="+mn-cs"/>
        </a:defRPr>
      </a:lvl2pPr>
      <a:lvl3pPr marL="896049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857" kern="1200">
          <a:solidFill>
            <a:schemeClr val="tx1"/>
          </a:solidFill>
          <a:latin typeface="+mn-lt"/>
          <a:ea typeface="+mn-ea"/>
          <a:cs typeface="+mn-cs"/>
        </a:defRPr>
      </a:lvl3pPr>
      <a:lvl4pPr marL="1254468" indent="-179210" algn="l" defTabSz="716839" rtl="0" eaLnBrk="1" latinLnBrk="0" hangingPunct="1">
        <a:spcBef>
          <a:spcPct val="20000"/>
        </a:spcBef>
        <a:buFont typeface="Arial" pitchFamily="34" charset="0"/>
        <a:buChar char="–"/>
        <a:defRPr sz="1571" kern="1200">
          <a:solidFill>
            <a:schemeClr val="tx1"/>
          </a:solidFill>
          <a:latin typeface="+mn-lt"/>
          <a:ea typeface="+mn-ea"/>
          <a:cs typeface="+mn-cs"/>
        </a:defRPr>
      </a:lvl4pPr>
      <a:lvl5pPr marL="1612887" indent="-179210" algn="l" defTabSz="716839" rtl="0" eaLnBrk="1" latinLnBrk="0" hangingPunct="1">
        <a:spcBef>
          <a:spcPct val="20000"/>
        </a:spcBef>
        <a:buFont typeface="Arial" pitchFamily="34" charset="0"/>
        <a:buChar char="»"/>
        <a:defRPr sz="1571" kern="1200">
          <a:solidFill>
            <a:schemeClr val="tx1"/>
          </a:solidFill>
          <a:latin typeface="+mn-lt"/>
          <a:ea typeface="+mn-ea"/>
          <a:cs typeface="+mn-cs"/>
        </a:defRPr>
      </a:lvl5pPr>
      <a:lvl6pPr marL="1971307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6pPr>
      <a:lvl7pPr marL="2329726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7pPr>
      <a:lvl8pPr marL="268814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8pPr>
      <a:lvl9pPr marL="304656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1pPr>
      <a:lvl2pPr marL="35841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2pPr>
      <a:lvl3pPr marL="71683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3pPr>
      <a:lvl4pPr marL="1075258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4pPr>
      <a:lvl5pPr marL="143367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5pPr>
      <a:lvl6pPr marL="179209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50516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508935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867354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972732" y="1359977"/>
            <a:ext cx="4246536" cy="4138047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71720" y="1636766"/>
            <a:ext cx="3648560" cy="358446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163667" y="1369585"/>
            <a:ext cx="18825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46625" y="1342048"/>
            <a:ext cx="18825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46625" y="1387514"/>
            <a:ext cx="18825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98842" y="1281693"/>
            <a:ext cx="18825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75281" y="1263764"/>
            <a:ext cx="18825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2799" y="2147853"/>
            <a:ext cx="947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96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96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1C94BD-B2EB-4739-A3FB-9C7C2F462DF5}"/>
              </a:ext>
            </a:extLst>
          </p:cNvPr>
          <p:cNvSpPr txBox="1"/>
          <p:nvPr/>
        </p:nvSpPr>
        <p:spPr>
          <a:xfrm>
            <a:off x="-134089" y="2802647"/>
            <a:ext cx="7238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0" b="1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055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51BDBC00-902C-43B2-9211-D5D373D311D6}"/>
              </a:ext>
            </a:extLst>
          </p:cNvPr>
          <p:cNvSpPr/>
          <p:nvPr/>
        </p:nvSpPr>
        <p:spPr>
          <a:xfrm rot="439804">
            <a:off x="5215821" y="2053557"/>
            <a:ext cx="3545017" cy="934816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1828800" y="1785080"/>
            <a:ext cx="3452552" cy="1123905"/>
            <a:chOff x="5413659" y="1364860"/>
            <a:chExt cx="3914383" cy="1226821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1"/>
              <a:chOff x="3119461" y="2798299"/>
              <a:chExt cx="3914383" cy="1226821"/>
            </a:xfrm>
          </p:grpSpPr>
          <p:sp>
            <p:nvSpPr>
              <p:cNvPr id="77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00921" y="3192198"/>
                <a:ext cx="1213344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860052" y="1496318"/>
              <a:ext cx="2878761" cy="1007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5400" dirty="0">
                <a:solidFill>
                  <a:srgbClr val="23A6E8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1694417" y="1685210"/>
            <a:ext cx="3656245" cy="1303935"/>
            <a:chOff x="1543242" y="699188"/>
            <a:chExt cx="4145323" cy="1589648"/>
          </a:xfrm>
        </p:grpSpPr>
        <p:sp>
          <p:nvSpPr>
            <p:cNvPr id="80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82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73714" y="3563682"/>
            <a:ext cx="8972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২৪.5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 ওজন পরিমাপের একক কিলোগ্রাম বলতে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E3BCE5-FEFE-495B-AD98-16F049122DD4}"/>
              </a:ext>
            </a:extLst>
          </p:cNvPr>
          <p:cNvSpPr/>
          <p:nvPr/>
        </p:nvSpPr>
        <p:spPr>
          <a:xfrm>
            <a:off x="1828800" y="4191000"/>
            <a:ext cx="9076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২৪.5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2 মেট্রিক পদ্ধতির ওজনের বাটখারা গুলো চিনবে ও বলতে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92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1.48148E-6 L 0.24583 -0.00023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9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2" grpId="0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1.48148E-6 L 0.24583 -0.00023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9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2" grpId="0"/>
          <p:bldP spid="3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2AED1C5-C90E-461C-B010-23048A275E05}"/>
              </a:ext>
            </a:extLst>
          </p:cNvPr>
          <p:cNvSpPr/>
          <p:nvPr/>
        </p:nvSpPr>
        <p:spPr>
          <a:xfrm>
            <a:off x="171450" y="152400"/>
            <a:ext cx="118491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54C555-2A46-47A5-ADA1-8B6960C97022}"/>
              </a:ext>
            </a:extLst>
          </p:cNvPr>
          <p:cNvSpPr/>
          <p:nvPr/>
        </p:nvSpPr>
        <p:spPr>
          <a:xfrm>
            <a:off x="3076357" y="688601"/>
            <a:ext cx="60392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সবচেয়ে বড় ও ভারি হল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তরমুজ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C7B707-9B80-43DF-B48A-A1E94C70247F}"/>
              </a:ext>
            </a:extLst>
          </p:cNvPr>
          <p:cNvSpPr txBox="1"/>
          <p:nvPr/>
        </p:nvSpPr>
        <p:spPr>
          <a:xfrm>
            <a:off x="6291563" y="2743200"/>
            <a:ext cx="21214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এই ফলটি কিভাবে ওজন করব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2824FC-FD1A-4E8E-A848-F78317A47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8" y="1396487"/>
            <a:ext cx="4915049" cy="49150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3C9C69-6EB3-4932-AA89-23A5551D7B1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644" y="2144440"/>
            <a:ext cx="2107936" cy="3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9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591DBFF-2CF4-4E9C-B6E1-94466AAC44F1}"/>
              </a:ext>
            </a:extLst>
          </p:cNvPr>
          <p:cNvSpPr/>
          <p:nvPr/>
        </p:nvSpPr>
        <p:spPr>
          <a:xfrm>
            <a:off x="171450" y="152400"/>
            <a:ext cx="118491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65BE1F46-E129-4782-B181-BDE62DDBAB6A}"/>
              </a:ext>
            </a:extLst>
          </p:cNvPr>
          <p:cNvSpPr/>
          <p:nvPr/>
        </p:nvSpPr>
        <p:spPr>
          <a:xfrm>
            <a:off x="5657759" y="407226"/>
            <a:ext cx="4570419" cy="1632276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রেজা ও মিনার ভাবনা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824054-8530-40C6-9519-48A4389B9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16" y="1630655"/>
            <a:ext cx="2919839" cy="24827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521CB6-7ABE-46B9-82C9-5A1D56B75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689" y="3836908"/>
            <a:ext cx="3150861" cy="2667000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34E00FF-EAA5-4279-9E0F-ECB186C85A0F}"/>
              </a:ext>
            </a:extLst>
          </p:cNvPr>
          <p:cNvSpPr/>
          <p:nvPr/>
        </p:nvSpPr>
        <p:spPr>
          <a:xfrm rot="21277775">
            <a:off x="2765794" y="1563348"/>
            <a:ext cx="2791112" cy="2286000"/>
          </a:xfrm>
          <a:prstGeom prst="wedgeEllipseCallout">
            <a:avLst>
              <a:gd name="adj1" fmla="val -74452"/>
              <a:gd name="adj2" fmla="val 605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DA31DB-E22D-4BC8-BBFA-DF418EE27271}"/>
              </a:ext>
            </a:extLst>
          </p:cNvPr>
          <p:cNvSpPr/>
          <p:nvPr/>
        </p:nvSpPr>
        <p:spPr>
          <a:xfrm>
            <a:off x="3129976" y="2051103"/>
            <a:ext cx="18301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spc="-300" dirty="0">
                <a:latin typeface="NikoshBAN" panose="02000000000000000000" pitchFamily="2" charset="0"/>
                <a:cs typeface="NikoshBAN" panose="02000000000000000000" pitchFamily="2" charset="0"/>
              </a:rPr>
              <a:t>ফলটি খুব বড়।</a:t>
            </a:r>
            <a:endParaRPr lang="en-US" sz="4800" b="1" spc="-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CB0F1BF-C15B-46FA-9913-F15A65CA3ABF}"/>
              </a:ext>
            </a:extLst>
          </p:cNvPr>
          <p:cNvSpPr/>
          <p:nvPr/>
        </p:nvSpPr>
        <p:spPr>
          <a:xfrm>
            <a:off x="5440013" y="3459403"/>
            <a:ext cx="3509502" cy="1863049"/>
          </a:xfrm>
          <a:prstGeom prst="wedgeRoundRectCallout">
            <a:avLst>
              <a:gd name="adj1" fmla="val 69570"/>
              <a:gd name="adj2" fmla="val 3052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28CD86-7337-48CD-88DD-FDE6373D0EB7}"/>
              </a:ext>
            </a:extLst>
          </p:cNvPr>
          <p:cNvSpPr/>
          <p:nvPr/>
        </p:nvSpPr>
        <p:spPr>
          <a:xfrm>
            <a:off x="5530491" y="3737492"/>
            <a:ext cx="33607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২য় শ্রেণীতে কিভাবে কোন বস্তু ওজন  করতে হয় তা শিখেছি।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4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 animBg="1"/>
      <p:bldP spid="7" grpId="0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591DBFF-2CF4-4E9C-B6E1-94466AAC44F1}"/>
              </a:ext>
            </a:extLst>
          </p:cNvPr>
          <p:cNvSpPr/>
          <p:nvPr/>
        </p:nvSpPr>
        <p:spPr>
          <a:xfrm>
            <a:off x="171450" y="152400"/>
            <a:ext cx="118491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5264FB-726A-4220-8B61-88DD9540395E}"/>
              </a:ext>
            </a:extLst>
          </p:cNvPr>
          <p:cNvSpPr txBox="1"/>
          <p:nvPr/>
        </p:nvSpPr>
        <p:spPr>
          <a:xfrm>
            <a:off x="1051626" y="2286000"/>
            <a:ext cx="10972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ওজন পরিমাপে আমরা </a:t>
            </a: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দাঁড়িপাল্লা বা ওজন মেশিন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করি।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9B005C-32D8-41F6-B480-388EAE5DA584}"/>
              </a:ext>
            </a:extLst>
          </p:cNvPr>
          <p:cNvSpPr txBox="1"/>
          <p:nvPr/>
        </p:nvSpPr>
        <p:spPr>
          <a:xfrm>
            <a:off x="1051626" y="2985491"/>
            <a:ext cx="1074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ছোট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পরিমাপে আমরা </a:t>
            </a: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একক ব্যবহার করি।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E8E948-AFB4-4CD9-859D-6AD18A47D287}"/>
              </a:ext>
            </a:extLst>
          </p:cNvPr>
          <p:cNvSpPr txBox="1"/>
          <p:nvPr/>
        </p:nvSpPr>
        <p:spPr>
          <a:xfrm>
            <a:off x="1051626" y="3684982"/>
            <a:ext cx="10572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পরিমাপে আমরা 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কিলো</a:t>
            </a: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গ্রাম</a:t>
            </a: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ব্যবহার করি।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D05F50D-5B32-479C-8B74-393B1F89199D}"/>
              </a:ext>
            </a:extLst>
          </p:cNvPr>
          <p:cNvGrpSpPr/>
          <p:nvPr/>
        </p:nvGrpSpPr>
        <p:grpSpPr>
          <a:xfrm>
            <a:off x="4032697" y="436520"/>
            <a:ext cx="4126606" cy="762681"/>
            <a:chOff x="1981199" y="4182012"/>
            <a:chExt cx="8411030" cy="1380588"/>
          </a:xfrm>
        </p:grpSpPr>
        <p:sp>
          <p:nvSpPr>
            <p:cNvPr id="10" name="Rounded Rectangle 16">
              <a:extLst>
                <a:ext uri="{FF2B5EF4-FFF2-40B4-BE49-F238E27FC236}">
                  <a16:creationId xmlns:a16="http://schemas.microsoft.com/office/drawing/2014/main" id="{0F8E7DDD-6809-42BD-B074-65833B190E93}"/>
                </a:ext>
              </a:extLst>
            </p:cNvPr>
            <p:cNvSpPr/>
            <p:nvPr/>
          </p:nvSpPr>
          <p:spPr>
            <a:xfrm>
              <a:off x="1981199" y="4210050"/>
              <a:ext cx="8411029" cy="1352550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chemeClr val="bg1">
                    <a:lumMod val="100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7">
              <a:extLst>
                <a:ext uri="{FF2B5EF4-FFF2-40B4-BE49-F238E27FC236}">
                  <a16:creationId xmlns:a16="http://schemas.microsoft.com/office/drawing/2014/main" id="{442E3F8D-D9DA-4882-A3AD-906CAA2E1814}"/>
                </a:ext>
              </a:extLst>
            </p:cNvPr>
            <p:cNvSpPr/>
            <p:nvPr/>
          </p:nvSpPr>
          <p:spPr>
            <a:xfrm>
              <a:off x="1981200" y="4182012"/>
              <a:ext cx="8411029" cy="1352550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innerShdw blurRad="254000" dist="190500" dir="13500000">
                <a:schemeClr val="bg1">
                  <a:lumMod val="7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50F6FD2-9C37-4F93-8E06-FFEC95641298}"/>
              </a:ext>
            </a:extLst>
          </p:cNvPr>
          <p:cNvSpPr txBox="1"/>
          <p:nvPr/>
        </p:nvSpPr>
        <p:spPr>
          <a:xfrm>
            <a:off x="5104805" y="531313"/>
            <a:ext cx="1982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ED1F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ED1F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b="1" dirty="0">
                <a:solidFill>
                  <a:srgbClr val="ED1F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ED1F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4000" b="1" dirty="0">
              <a:solidFill>
                <a:srgbClr val="ED1F2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20099C-FECF-4907-AFD3-0B8777071EA6}"/>
              </a:ext>
            </a:extLst>
          </p:cNvPr>
          <p:cNvGrpSpPr/>
          <p:nvPr/>
        </p:nvGrpSpPr>
        <p:grpSpPr>
          <a:xfrm>
            <a:off x="4032696" y="479214"/>
            <a:ext cx="717012" cy="717012"/>
            <a:chOff x="10518139" y="984471"/>
            <a:chExt cx="807186" cy="80718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6B0B07-C2DC-4FAF-B317-C3CCD8147021}"/>
                </a:ext>
              </a:extLst>
            </p:cNvPr>
            <p:cNvSpPr/>
            <p:nvPr/>
          </p:nvSpPr>
          <p:spPr>
            <a:xfrm>
              <a:off x="10518139" y="984471"/>
              <a:ext cx="807186" cy="807186"/>
            </a:xfrm>
            <a:prstGeom prst="ellipse">
              <a:avLst/>
            </a:prstGeom>
            <a:solidFill>
              <a:srgbClr val="EBECF0"/>
            </a:solidFill>
            <a:ln>
              <a:noFill/>
            </a:ln>
            <a:effectLst>
              <a:outerShdw blurRad="254000" dist="190500" dir="13500000" algn="br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C6BDEA1-66BA-43E3-BAB6-87A1969E282B}"/>
                </a:ext>
              </a:extLst>
            </p:cNvPr>
            <p:cNvSpPr/>
            <p:nvPr/>
          </p:nvSpPr>
          <p:spPr>
            <a:xfrm>
              <a:off x="10518139" y="984471"/>
              <a:ext cx="807186" cy="807186"/>
            </a:xfrm>
            <a:prstGeom prst="ellipse">
              <a:avLst/>
            </a:prstGeom>
            <a:solidFill>
              <a:srgbClr val="EBECF0"/>
            </a:solidFill>
            <a:ln>
              <a:noFill/>
            </a:ln>
            <a:effectLst>
              <a:outerShdw blurRad="254000" dist="190500" dir="2700000" algn="tl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4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0.27682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41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591DBFF-2CF4-4E9C-B6E1-94466AAC44F1}"/>
              </a:ext>
            </a:extLst>
          </p:cNvPr>
          <p:cNvSpPr/>
          <p:nvPr/>
        </p:nvSpPr>
        <p:spPr>
          <a:xfrm>
            <a:off x="171450" y="152400"/>
            <a:ext cx="118491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70DF54-DB5D-4077-8BBB-838475648E7D}"/>
              </a:ext>
            </a:extLst>
          </p:cNvPr>
          <p:cNvSpPr/>
          <p:nvPr/>
        </p:nvSpPr>
        <p:spPr>
          <a:xfrm>
            <a:off x="3120450" y="406192"/>
            <a:ext cx="55386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ওজন পরিমাপের যন্ত্রগুলো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2EF246-B771-404A-A831-0AE653AC78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92" y="3846379"/>
            <a:ext cx="3048006" cy="24140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0CE420-DF31-4943-A63F-C8B5E729C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198" y="2506644"/>
            <a:ext cx="3753756" cy="37537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47D4E6-4EC0-4B68-AFE0-602AB0160B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398" y="2317050"/>
            <a:ext cx="48768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2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591DBFF-2CF4-4E9C-B6E1-94466AAC44F1}"/>
              </a:ext>
            </a:extLst>
          </p:cNvPr>
          <p:cNvSpPr/>
          <p:nvPr/>
        </p:nvSpPr>
        <p:spPr>
          <a:xfrm>
            <a:off x="171450" y="152400"/>
            <a:ext cx="118491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175F9-942B-47E3-B022-AB7918FA6F09}"/>
              </a:ext>
            </a:extLst>
          </p:cNvPr>
          <p:cNvSpPr txBox="1"/>
          <p:nvPr/>
        </p:nvSpPr>
        <p:spPr>
          <a:xfrm>
            <a:off x="2886679" y="418877"/>
            <a:ext cx="6417532" cy="70788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দাড়িপাল্লায়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ওজন মাপার উপায়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7997AE-F68F-4418-B9BD-5E9EF7BE3E38}"/>
              </a:ext>
            </a:extLst>
          </p:cNvPr>
          <p:cNvSpPr txBox="1"/>
          <p:nvPr/>
        </p:nvSpPr>
        <p:spPr>
          <a:xfrm>
            <a:off x="1119950" y="1457110"/>
            <a:ext cx="10460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দাড়িপাল্লার একদিকে বস্তু আর অন্যদিকে বাটখারা বসিয়ে।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26E6BC5-6D3A-46D9-AC12-898CE2CD8BF5}"/>
              </a:ext>
            </a:extLst>
          </p:cNvPr>
          <p:cNvGrpSpPr/>
          <p:nvPr/>
        </p:nvGrpSpPr>
        <p:grpSpPr>
          <a:xfrm>
            <a:off x="1141286" y="3965479"/>
            <a:ext cx="3439542" cy="1191491"/>
            <a:chOff x="1170712" y="4509653"/>
            <a:chExt cx="3439542" cy="119149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6E8D3FE-09D7-4809-8B73-DB0E49B3D9D6}"/>
                </a:ext>
              </a:extLst>
            </p:cNvPr>
            <p:cNvSpPr/>
            <p:nvPr/>
          </p:nvSpPr>
          <p:spPr>
            <a:xfrm>
              <a:off x="1170712" y="4509653"/>
              <a:ext cx="1856509" cy="119149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bn-IN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স্তু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7" name="Connector: Elbow 6">
              <a:extLst>
                <a:ext uri="{FF2B5EF4-FFF2-40B4-BE49-F238E27FC236}">
                  <a16:creationId xmlns:a16="http://schemas.microsoft.com/office/drawing/2014/main" id="{4A46CAAE-242D-45AC-9228-7F86D818C3B7}"/>
                </a:ext>
              </a:extLst>
            </p:cNvPr>
            <p:cNvCxnSpPr/>
            <p:nvPr/>
          </p:nvCxnSpPr>
          <p:spPr>
            <a:xfrm>
              <a:off x="2979936" y="5105398"/>
              <a:ext cx="1630318" cy="339437"/>
            </a:xfrm>
            <a:prstGeom prst="bentConnector3">
              <a:avLst/>
            </a:prstGeom>
            <a:ln w="698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6ED09B0-D9B2-421E-952C-E531672B152B}"/>
              </a:ext>
            </a:extLst>
          </p:cNvPr>
          <p:cNvGrpSpPr/>
          <p:nvPr/>
        </p:nvGrpSpPr>
        <p:grpSpPr>
          <a:xfrm>
            <a:off x="7537004" y="3875423"/>
            <a:ext cx="3189637" cy="1371600"/>
            <a:chOff x="7536450" y="4419597"/>
            <a:chExt cx="3189637" cy="13716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52EEBB0-B39F-4EF8-A2EA-DC62559886F0}"/>
                </a:ext>
              </a:extLst>
            </p:cNvPr>
            <p:cNvSpPr/>
            <p:nvPr/>
          </p:nvSpPr>
          <p:spPr>
            <a:xfrm>
              <a:off x="8905703" y="4419597"/>
              <a:ext cx="1820384" cy="1371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বাটখারা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9E15146F-79C6-4E71-B252-E310FC1922E1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7536450" y="5105397"/>
              <a:ext cx="1371599" cy="339438"/>
            </a:xfrm>
            <a:prstGeom prst="bentConnector3">
              <a:avLst>
                <a:gd name="adj1" fmla="val 50000"/>
              </a:avLst>
            </a:prstGeom>
            <a:ln w="73025">
              <a:solidFill>
                <a:srgbClr val="0070C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6861C72-687E-4CD2-977F-B683EE7FE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077" y="2495343"/>
            <a:ext cx="4257845" cy="344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8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591DBFF-2CF4-4E9C-B6E1-94466AAC44F1}"/>
              </a:ext>
            </a:extLst>
          </p:cNvPr>
          <p:cNvSpPr/>
          <p:nvPr/>
        </p:nvSpPr>
        <p:spPr>
          <a:xfrm>
            <a:off x="171450" y="152400"/>
            <a:ext cx="118491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E1BE6DB-A271-4C84-9C98-AD55583774F2}"/>
              </a:ext>
            </a:extLst>
          </p:cNvPr>
          <p:cNvGrpSpPr/>
          <p:nvPr/>
        </p:nvGrpSpPr>
        <p:grpSpPr>
          <a:xfrm>
            <a:off x="4897418" y="2732039"/>
            <a:ext cx="749045" cy="630007"/>
            <a:chOff x="7749602" y="1828800"/>
            <a:chExt cx="1984948" cy="1905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7720824-AE73-4BB4-BE2D-7114CBB04AF3}"/>
                </a:ext>
              </a:extLst>
            </p:cNvPr>
            <p:cNvSpPr/>
            <p:nvPr/>
          </p:nvSpPr>
          <p:spPr>
            <a:xfrm>
              <a:off x="7749602" y="1828800"/>
              <a:ext cx="1984948" cy="1905000"/>
            </a:xfrm>
            <a:prstGeom prst="rect">
              <a:avLst/>
            </a:prstGeom>
            <a:ln>
              <a:noFill/>
            </a:ln>
            <a:scene3d>
              <a:camera prst="isometricOffAxis1Top"/>
              <a:lightRig rig="threePt" dir="t"/>
            </a:scene3d>
            <a:sp3d extrusionH="311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0FE6956-C3A8-4EE4-BDAC-29716464AA76}"/>
                </a:ext>
              </a:extLst>
            </p:cNvPr>
            <p:cNvSpPr/>
            <p:nvPr/>
          </p:nvSpPr>
          <p:spPr>
            <a:xfrm>
              <a:off x="7898901" y="2019032"/>
              <a:ext cx="1657351" cy="15023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114300">
                <a:prstClr val="black">
                  <a:alpha val="33000"/>
                </a:prstClr>
              </a:innerShdw>
            </a:effectLst>
            <a:scene3d>
              <a:camera prst="isometricOffAxis1Top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6EF4A56-A6FA-45C2-92DD-B636A6C81242}"/>
              </a:ext>
            </a:extLst>
          </p:cNvPr>
          <p:cNvGrpSpPr/>
          <p:nvPr/>
        </p:nvGrpSpPr>
        <p:grpSpPr>
          <a:xfrm>
            <a:off x="3592128" y="2732039"/>
            <a:ext cx="730542" cy="630007"/>
            <a:chOff x="7749602" y="1828800"/>
            <a:chExt cx="1984948" cy="1905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DF336B9-0786-47AD-B5DE-0FB4A9E95245}"/>
                </a:ext>
              </a:extLst>
            </p:cNvPr>
            <p:cNvSpPr/>
            <p:nvPr/>
          </p:nvSpPr>
          <p:spPr>
            <a:xfrm>
              <a:off x="7749602" y="1828800"/>
              <a:ext cx="1984948" cy="1905000"/>
            </a:xfrm>
            <a:prstGeom prst="rect">
              <a:avLst/>
            </a:prstGeom>
            <a:ln>
              <a:noFill/>
            </a:ln>
            <a:scene3d>
              <a:camera prst="isometricOffAxis1Top"/>
              <a:lightRig rig="threePt" dir="t"/>
            </a:scene3d>
            <a:sp3d extrusionH="279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1A8C04C-4E44-47C5-A23F-035B7629230D}"/>
                </a:ext>
              </a:extLst>
            </p:cNvPr>
            <p:cNvSpPr/>
            <p:nvPr/>
          </p:nvSpPr>
          <p:spPr>
            <a:xfrm>
              <a:off x="7898900" y="2019032"/>
              <a:ext cx="1657350" cy="15023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114300">
                <a:prstClr val="black">
                  <a:alpha val="33000"/>
                </a:prstClr>
              </a:innerShdw>
            </a:effectLst>
            <a:scene3d>
              <a:camera prst="isometricOffAxis1Top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31E082B-97EB-420B-AB99-12693B302368}"/>
              </a:ext>
            </a:extLst>
          </p:cNvPr>
          <p:cNvGrpSpPr/>
          <p:nvPr/>
        </p:nvGrpSpPr>
        <p:grpSpPr>
          <a:xfrm>
            <a:off x="1511800" y="3462223"/>
            <a:ext cx="1984948" cy="1905000"/>
            <a:chOff x="7749602" y="1828800"/>
            <a:chExt cx="1984948" cy="1905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9F3B557-D172-4666-9D5D-4474E1F7ECDC}"/>
                </a:ext>
              </a:extLst>
            </p:cNvPr>
            <p:cNvSpPr/>
            <p:nvPr/>
          </p:nvSpPr>
          <p:spPr>
            <a:xfrm>
              <a:off x="7749602" y="1828800"/>
              <a:ext cx="1984948" cy="1905000"/>
            </a:xfrm>
            <a:prstGeom prst="rect">
              <a:avLst/>
            </a:prstGeom>
            <a:ln>
              <a:noFill/>
            </a:ln>
            <a:scene3d>
              <a:camera prst="isometricOffAxis1Top"/>
              <a:lightRig rig="threePt" dir="t"/>
            </a:scene3d>
            <a:sp3d extrusionH="5905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6382EAE-DC4B-4911-A142-B762B6E69895}"/>
                </a:ext>
              </a:extLst>
            </p:cNvPr>
            <p:cNvSpPr/>
            <p:nvPr/>
          </p:nvSpPr>
          <p:spPr>
            <a:xfrm>
              <a:off x="7898900" y="2019032"/>
              <a:ext cx="1657350" cy="15023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114300">
                <a:prstClr val="black">
                  <a:alpha val="33000"/>
                </a:prstClr>
              </a:innerShdw>
            </a:effectLst>
            <a:scene3d>
              <a:camera prst="isometricOffAxis1Top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E31AA20-9855-4021-BA89-E5CE33D3F86C}"/>
              </a:ext>
            </a:extLst>
          </p:cNvPr>
          <p:cNvGrpSpPr/>
          <p:nvPr/>
        </p:nvGrpSpPr>
        <p:grpSpPr>
          <a:xfrm>
            <a:off x="9207573" y="1990446"/>
            <a:ext cx="1545414" cy="1371600"/>
            <a:chOff x="7749602" y="1828800"/>
            <a:chExt cx="1984948" cy="1905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16AE6D5-9E10-4247-A1D6-696B235752B8}"/>
                </a:ext>
              </a:extLst>
            </p:cNvPr>
            <p:cNvSpPr/>
            <p:nvPr/>
          </p:nvSpPr>
          <p:spPr>
            <a:xfrm>
              <a:off x="7749602" y="1828800"/>
              <a:ext cx="1984948" cy="1905000"/>
            </a:xfrm>
            <a:prstGeom prst="rect">
              <a:avLst/>
            </a:prstGeom>
            <a:ln>
              <a:noFill/>
            </a:ln>
            <a:scene3d>
              <a:camera prst="isometricOffAxis1Top"/>
              <a:lightRig rig="threePt" dir="t"/>
            </a:scene3d>
            <a:sp3d extrusionH="4889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C87790A-03C9-49A5-A6BB-017FBA702741}"/>
                </a:ext>
              </a:extLst>
            </p:cNvPr>
            <p:cNvSpPr/>
            <p:nvPr/>
          </p:nvSpPr>
          <p:spPr>
            <a:xfrm>
              <a:off x="7898900" y="2019032"/>
              <a:ext cx="1657350" cy="15023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114300">
                <a:prstClr val="black">
                  <a:alpha val="33000"/>
                </a:prstClr>
              </a:innerShdw>
            </a:effectLst>
            <a:scene3d>
              <a:camera prst="isometricOffAxis1Top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16DABCA-9BDA-4049-A645-EA7CEB4E2781}"/>
              </a:ext>
            </a:extLst>
          </p:cNvPr>
          <p:cNvGrpSpPr/>
          <p:nvPr/>
        </p:nvGrpSpPr>
        <p:grpSpPr>
          <a:xfrm>
            <a:off x="6221211" y="2523845"/>
            <a:ext cx="792003" cy="838201"/>
            <a:chOff x="7749602" y="1828800"/>
            <a:chExt cx="1984948" cy="19050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FA1DFDF-69B7-4B5A-A073-9ADC222C6995}"/>
                </a:ext>
              </a:extLst>
            </p:cNvPr>
            <p:cNvSpPr/>
            <p:nvPr/>
          </p:nvSpPr>
          <p:spPr>
            <a:xfrm>
              <a:off x="7749602" y="1828800"/>
              <a:ext cx="1984948" cy="1905000"/>
            </a:xfrm>
            <a:prstGeom prst="rect">
              <a:avLst/>
            </a:prstGeom>
            <a:ln>
              <a:noFill/>
            </a:ln>
            <a:scene3d>
              <a:camera prst="isometricOffAxis1Top"/>
              <a:lightRig rig="threePt" dir="t"/>
            </a:scene3d>
            <a:sp3d extrusionH="3683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3479EE6-9C63-47D4-BE19-55C7256643AA}"/>
                </a:ext>
              </a:extLst>
            </p:cNvPr>
            <p:cNvSpPr/>
            <p:nvPr/>
          </p:nvSpPr>
          <p:spPr>
            <a:xfrm>
              <a:off x="7898900" y="2019032"/>
              <a:ext cx="1657350" cy="15023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114300">
                <a:prstClr val="black">
                  <a:alpha val="33000"/>
                </a:prstClr>
              </a:innerShdw>
            </a:effectLst>
            <a:scene3d>
              <a:camera prst="isometricOffAxis1Top"/>
              <a:lightRig rig="threePt" dir="t"/>
            </a:scene3d>
            <a:sp3d extrusionH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7344CFC-E564-412F-BD0F-BD9E8B694CA6}"/>
              </a:ext>
            </a:extLst>
          </p:cNvPr>
          <p:cNvGrpSpPr/>
          <p:nvPr/>
        </p:nvGrpSpPr>
        <p:grpSpPr>
          <a:xfrm>
            <a:off x="2477130" y="2772732"/>
            <a:ext cx="540250" cy="589314"/>
            <a:chOff x="7749602" y="1828800"/>
            <a:chExt cx="1984948" cy="1905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21122AE-D66A-43C9-B1E2-049999210C8D}"/>
                </a:ext>
              </a:extLst>
            </p:cNvPr>
            <p:cNvSpPr/>
            <p:nvPr/>
          </p:nvSpPr>
          <p:spPr>
            <a:xfrm>
              <a:off x="7749602" y="1828800"/>
              <a:ext cx="1984948" cy="1905000"/>
            </a:xfrm>
            <a:prstGeom prst="rect">
              <a:avLst/>
            </a:prstGeom>
            <a:ln>
              <a:noFill/>
            </a:ln>
            <a:scene3d>
              <a:camera prst="isometricOffAxis1Top"/>
              <a:lightRig rig="threePt" dir="t"/>
            </a:scene3d>
            <a:sp3d extrusionH="203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FE5A7A1-F118-42DB-A7A9-5DFBCE6F3802}"/>
                </a:ext>
              </a:extLst>
            </p:cNvPr>
            <p:cNvSpPr/>
            <p:nvPr/>
          </p:nvSpPr>
          <p:spPr>
            <a:xfrm>
              <a:off x="7898900" y="2019032"/>
              <a:ext cx="1657350" cy="15023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114300">
                <a:prstClr val="black">
                  <a:alpha val="33000"/>
                </a:prstClr>
              </a:innerShdw>
            </a:effectLst>
            <a:scene3d>
              <a:camera prst="isometricOffAxis1Top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E94A8D3-7E36-4C64-B712-1FBBC4A12089}"/>
              </a:ext>
            </a:extLst>
          </p:cNvPr>
          <p:cNvGrpSpPr/>
          <p:nvPr/>
        </p:nvGrpSpPr>
        <p:grpSpPr>
          <a:xfrm>
            <a:off x="7587962" y="2322836"/>
            <a:ext cx="1044862" cy="1039210"/>
            <a:chOff x="7749602" y="1828800"/>
            <a:chExt cx="1984948" cy="19050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CAEFF34-859A-4B8C-BD77-A9D63C89E3B3}"/>
                </a:ext>
              </a:extLst>
            </p:cNvPr>
            <p:cNvSpPr/>
            <p:nvPr/>
          </p:nvSpPr>
          <p:spPr>
            <a:xfrm>
              <a:off x="7749602" y="1828800"/>
              <a:ext cx="1984948" cy="1905000"/>
            </a:xfrm>
            <a:prstGeom prst="rect">
              <a:avLst/>
            </a:prstGeom>
            <a:ln>
              <a:noFill/>
            </a:ln>
            <a:scene3d>
              <a:camera prst="isometricOffAxis1Top"/>
              <a:lightRig rig="threePt" dir="t"/>
            </a:scene3d>
            <a:sp3d extrusionH="3683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C905004-6A9F-46C0-9D9C-0C077982EDCF}"/>
                </a:ext>
              </a:extLst>
            </p:cNvPr>
            <p:cNvSpPr/>
            <p:nvPr/>
          </p:nvSpPr>
          <p:spPr>
            <a:xfrm>
              <a:off x="7898900" y="2019032"/>
              <a:ext cx="1657350" cy="15023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114300">
                <a:prstClr val="black">
                  <a:alpha val="33000"/>
                </a:prstClr>
              </a:innerShdw>
            </a:effectLst>
            <a:scene3d>
              <a:camera prst="isometricOffAxis1Top"/>
              <a:lightRig rig="threePt" dir="t"/>
            </a:scene3d>
            <a:sp3d extrusionH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49E5242-3CCC-4224-BF41-A795AA0FC8B3}"/>
              </a:ext>
            </a:extLst>
          </p:cNvPr>
          <p:cNvSpPr txBox="1"/>
          <p:nvPr/>
        </p:nvSpPr>
        <p:spPr>
          <a:xfrm>
            <a:off x="3927841" y="262049"/>
            <a:ext cx="36102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6D44881-6A2A-41A4-83CC-0318D8FC45BE}"/>
              </a:ext>
            </a:extLst>
          </p:cNvPr>
          <p:cNvSpPr txBox="1"/>
          <p:nvPr/>
        </p:nvSpPr>
        <p:spPr>
          <a:xfrm>
            <a:off x="1284933" y="2417922"/>
            <a:ext cx="894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5D9AA0A-DD81-4CA1-B360-96BD3101F460}"/>
              </a:ext>
            </a:extLst>
          </p:cNvPr>
          <p:cNvSpPr txBox="1"/>
          <p:nvPr/>
        </p:nvSpPr>
        <p:spPr>
          <a:xfrm>
            <a:off x="2369906" y="2329443"/>
            <a:ext cx="1031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5D7AFD2-894A-4483-8FEC-FCEA2141618D}"/>
              </a:ext>
            </a:extLst>
          </p:cNvPr>
          <p:cNvSpPr txBox="1"/>
          <p:nvPr/>
        </p:nvSpPr>
        <p:spPr>
          <a:xfrm>
            <a:off x="3461068" y="2329443"/>
            <a:ext cx="105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39B7E62-E5B7-4086-BF94-837831A664A7}"/>
              </a:ext>
            </a:extLst>
          </p:cNvPr>
          <p:cNvSpPr txBox="1"/>
          <p:nvPr/>
        </p:nvSpPr>
        <p:spPr>
          <a:xfrm>
            <a:off x="4629138" y="2311850"/>
            <a:ext cx="1057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1708412-2D83-4DB0-B816-A924E77EB126}"/>
              </a:ext>
            </a:extLst>
          </p:cNvPr>
          <p:cNvSpPr txBox="1"/>
          <p:nvPr/>
        </p:nvSpPr>
        <p:spPr>
          <a:xfrm>
            <a:off x="5834953" y="2283233"/>
            <a:ext cx="1150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AD30B48-4F8C-43F6-A3A0-77676BCD3E74}"/>
              </a:ext>
            </a:extLst>
          </p:cNvPr>
          <p:cNvSpPr txBox="1"/>
          <p:nvPr/>
        </p:nvSpPr>
        <p:spPr>
          <a:xfrm>
            <a:off x="7310128" y="2197054"/>
            <a:ext cx="1213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75B198A-B40A-4DB7-9C61-16B80306F6DA}"/>
              </a:ext>
            </a:extLst>
          </p:cNvPr>
          <p:cNvSpPr txBox="1"/>
          <p:nvPr/>
        </p:nvSpPr>
        <p:spPr>
          <a:xfrm>
            <a:off x="9532216" y="1828097"/>
            <a:ext cx="122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D7CE062-D343-48C5-B888-9776C42AFE42}"/>
              </a:ext>
            </a:extLst>
          </p:cNvPr>
          <p:cNvSpPr txBox="1"/>
          <p:nvPr/>
        </p:nvSpPr>
        <p:spPr>
          <a:xfrm>
            <a:off x="3952170" y="4477776"/>
            <a:ext cx="1515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659596C-502E-47A0-B790-12C0E555CE82}"/>
              </a:ext>
            </a:extLst>
          </p:cNvPr>
          <p:cNvGrpSpPr/>
          <p:nvPr/>
        </p:nvGrpSpPr>
        <p:grpSpPr>
          <a:xfrm>
            <a:off x="9621694" y="3834118"/>
            <a:ext cx="1984948" cy="2731947"/>
            <a:chOff x="9838608" y="3687392"/>
            <a:chExt cx="1984948" cy="2731947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4E6F70D-9331-4014-B142-DAE68DABD934}"/>
                </a:ext>
              </a:extLst>
            </p:cNvPr>
            <p:cNvGrpSpPr/>
            <p:nvPr/>
          </p:nvGrpSpPr>
          <p:grpSpPr>
            <a:xfrm>
              <a:off x="9838608" y="4514339"/>
              <a:ext cx="1984948" cy="1905000"/>
              <a:chOff x="7749602" y="1828800"/>
              <a:chExt cx="1984948" cy="1905000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3AFA740-5FF4-4F62-A332-A08A50FD41C4}"/>
                  </a:ext>
                </a:extLst>
              </p:cNvPr>
              <p:cNvSpPr/>
              <p:nvPr/>
            </p:nvSpPr>
            <p:spPr>
              <a:xfrm>
                <a:off x="7749602" y="1828800"/>
                <a:ext cx="1984948" cy="1905000"/>
              </a:xfrm>
              <a:prstGeom prst="rect">
                <a:avLst/>
              </a:prstGeom>
              <a:ln>
                <a:noFill/>
              </a:ln>
              <a:scene3d>
                <a:camera prst="isometricOffAxis1Top"/>
                <a:lightRig rig="threePt" dir="t"/>
              </a:scene3d>
              <a:sp3d extrusionH="5905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D6BBDF5-3372-4E34-8CC3-6A4D613AF3C9}"/>
                  </a:ext>
                </a:extLst>
              </p:cNvPr>
              <p:cNvSpPr/>
              <p:nvPr/>
            </p:nvSpPr>
            <p:spPr>
              <a:xfrm>
                <a:off x="7898900" y="2019032"/>
                <a:ext cx="1657350" cy="15023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114300">
                  <a:prstClr val="black">
                    <a:alpha val="33000"/>
                  </a:prstClr>
                </a:innerShdw>
              </a:effectLst>
              <a:scene3d>
                <a:camera prst="isometricOffAxis1Top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F471978-FE91-4EA1-BB1A-645C1720949B}"/>
                </a:ext>
              </a:extLst>
            </p:cNvPr>
            <p:cNvGrpSpPr/>
            <p:nvPr/>
          </p:nvGrpSpPr>
          <p:grpSpPr>
            <a:xfrm>
              <a:off x="10043874" y="4338012"/>
              <a:ext cx="1545414" cy="1371600"/>
              <a:chOff x="7749602" y="1828800"/>
              <a:chExt cx="1984948" cy="1905000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2891166-0F8C-4B15-9801-2EE390390830}"/>
                  </a:ext>
                </a:extLst>
              </p:cNvPr>
              <p:cNvSpPr/>
              <p:nvPr/>
            </p:nvSpPr>
            <p:spPr>
              <a:xfrm>
                <a:off x="7749602" y="1828800"/>
                <a:ext cx="1984948" cy="1905000"/>
              </a:xfrm>
              <a:prstGeom prst="rect">
                <a:avLst/>
              </a:prstGeom>
              <a:ln>
                <a:noFill/>
              </a:ln>
              <a:scene3d>
                <a:camera prst="isometricOffAxis1Top"/>
                <a:lightRig rig="threePt" dir="t"/>
              </a:scene3d>
              <a:sp3d extrusionH="4889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22AF53A-38E6-4174-959A-C461EA79479A}"/>
                  </a:ext>
                </a:extLst>
              </p:cNvPr>
              <p:cNvSpPr/>
              <p:nvPr/>
            </p:nvSpPr>
            <p:spPr>
              <a:xfrm>
                <a:off x="7898900" y="2019032"/>
                <a:ext cx="1657350" cy="15023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114300">
                  <a:prstClr val="black">
                    <a:alpha val="33000"/>
                  </a:prstClr>
                </a:innerShdw>
              </a:effectLst>
              <a:scene3d>
                <a:camera prst="isometricOffAxis1Top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F728305-1BAB-4300-BCCE-F2DFCF2700E4}"/>
                </a:ext>
              </a:extLst>
            </p:cNvPr>
            <p:cNvGrpSpPr/>
            <p:nvPr/>
          </p:nvGrpSpPr>
          <p:grpSpPr>
            <a:xfrm>
              <a:off x="10265786" y="4165286"/>
              <a:ext cx="1044862" cy="1039210"/>
              <a:chOff x="7749602" y="1828800"/>
              <a:chExt cx="1984948" cy="1905000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055EAFA-9B96-4102-B015-46726B00F01E}"/>
                  </a:ext>
                </a:extLst>
              </p:cNvPr>
              <p:cNvSpPr/>
              <p:nvPr/>
            </p:nvSpPr>
            <p:spPr>
              <a:xfrm>
                <a:off x="7749602" y="1828800"/>
                <a:ext cx="1984948" cy="1905000"/>
              </a:xfrm>
              <a:prstGeom prst="rect">
                <a:avLst/>
              </a:prstGeom>
              <a:ln>
                <a:noFill/>
              </a:ln>
              <a:scene3d>
                <a:camera prst="isometricOffAxis1Top"/>
                <a:lightRig rig="threePt" dir="t"/>
              </a:scene3d>
              <a:sp3d extrusionH="3683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961C8176-06C7-4577-AD35-EFDA964F5E35}"/>
                  </a:ext>
                </a:extLst>
              </p:cNvPr>
              <p:cNvSpPr/>
              <p:nvPr/>
            </p:nvSpPr>
            <p:spPr>
              <a:xfrm>
                <a:off x="7898900" y="2019032"/>
                <a:ext cx="1657350" cy="15023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114300">
                  <a:prstClr val="black">
                    <a:alpha val="33000"/>
                  </a:prstClr>
                </a:innerShdw>
              </a:effectLst>
              <a:scene3d>
                <a:camera prst="isometricOffAxis1Top"/>
                <a:lightRig rig="threePt" dir="t"/>
              </a:scene3d>
              <a:sp3d extrusionH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16331C74-41FC-4E63-9379-D1D4E5A1C7FA}"/>
                </a:ext>
              </a:extLst>
            </p:cNvPr>
            <p:cNvGrpSpPr/>
            <p:nvPr/>
          </p:nvGrpSpPr>
          <p:grpSpPr>
            <a:xfrm>
              <a:off x="10452651" y="3886417"/>
              <a:ext cx="671131" cy="863830"/>
              <a:chOff x="7749602" y="1828800"/>
              <a:chExt cx="1984948" cy="190500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771A090-739D-4333-95CD-102FE91F472C}"/>
                  </a:ext>
                </a:extLst>
              </p:cNvPr>
              <p:cNvSpPr/>
              <p:nvPr/>
            </p:nvSpPr>
            <p:spPr>
              <a:xfrm>
                <a:off x="7749602" y="1828800"/>
                <a:ext cx="1984948" cy="1905000"/>
              </a:xfrm>
              <a:prstGeom prst="rect">
                <a:avLst/>
              </a:prstGeom>
              <a:ln>
                <a:noFill/>
              </a:ln>
              <a:scene3d>
                <a:camera prst="isometricOffAxis1Top"/>
                <a:lightRig rig="threePt" dir="t"/>
              </a:scene3d>
              <a:sp3d extrusionH="3683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9FD31E55-A6AC-4452-A831-BCD2D09C3B55}"/>
                  </a:ext>
                </a:extLst>
              </p:cNvPr>
              <p:cNvSpPr/>
              <p:nvPr/>
            </p:nvSpPr>
            <p:spPr>
              <a:xfrm>
                <a:off x="7898900" y="2019032"/>
                <a:ext cx="1657350" cy="15023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114300">
                  <a:prstClr val="black">
                    <a:alpha val="33000"/>
                  </a:prstClr>
                </a:innerShdw>
              </a:effectLst>
              <a:scene3d>
                <a:camera prst="isometricOffAxis1Top"/>
                <a:lightRig rig="threePt" dir="t"/>
              </a:scene3d>
              <a:sp3d extrusionH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EAC24BB-BDC9-4FEE-863C-DE8B8DC37867}"/>
                </a:ext>
              </a:extLst>
            </p:cNvPr>
            <p:cNvGrpSpPr/>
            <p:nvPr/>
          </p:nvGrpSpPr>
          <p:grpSpPr>
            <a:xfrm>
              <a:off x="10503130" y="3778984"/>
              <a:ext cx="540250" cy="589314"/>
              <a:chOff x="7749602" y="1828800"/>
              <a:chExt cx="1984948" cy="190500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9BCA53A-03A4-4C26-86E6-6477B63C20D7}"/>
                  </a:ext>
                </a:extLst>
              </p:cNvPr>
              <p:cNvSpPr/>
              <p:nvPr/>
            </p:nvSpPr>
            <p:spPr>
              <a:xfrm>
                <a:off x="7749602" y="1828800"/>
                <a:ext cx="1984948" cy="1905000"/>
              </a:xfrm>
              <a:prstGeom prst="rect">
                <a:avLst/>
              </a:prstGeom>
              <a:ln>
                <a:noFill/>
              </a:ln>
              <a:scene3d>
                <a:camera prst="isometricOffAxis1Top"/>
                <a:lightRig rig="threePt" dir="t"/>
              </a:scene3d>
              <a:sp3d extrusionH="203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7B23A23-B80D-46D6-B453-6EC35D32E78C}"/>
                  </a:ext>
                </a:extLst>
              </p:cNvPr>
              <p:cNvSpPr/>
              <p:nvPr/>
            </p:nvSpPr>
            <p:spPr>
              <a:xfrm>
                <a:off x="7898900" y="2019032"/>
                <a:ext cx="1657350" cy="15023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114300">
                  <a:prstClr val="black">
                    <a:alpha val="33000"/>
                  </a:prstClr>
                </a:innerShdw>
              </a:effectLst>
              <a:scene3d>
                <a:camera prst="isometricOffAxis1Top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797B6A1-59E1-4B25-B949-2394136FEF5E}"/>
                </a:ext>
              </a:extLst>
            </p:cNvPr>
            <p:cNvGrpSpPr/>
            <p:nvPr/>
          </p:nvGrpSpPr>
          <p:grpSpPr>
            <a:xfrm>
              <a:off x="10562341" y="3687392"/>
              <a:ext cx="381000" cy="342632"/>
              <a:chOff x="7749602" y="1828800"/>
              <a:chExt cx="1984948" cy="190500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285826D-73AF-4BAE-B40A-E5EA34784E28}"/>
                  </a:ext>
                </a:extLst>
              </p:cNvPr>
              <p:cNvSpPr/>
              <p:nvPr/>
            </p:nvSpPr>
            <p:spPr>
              <a:xfrm>
                <a:off x="7749602" y="1828800"/>
                <a:ext cx="1984948" cy="1905000"/>
              </a:xfrm>
              <a:prstGeom prst="rect">
                <a:avLst/>
              </a:prstGeom>
              <a:ln>
                <a:noFill/>
              </a:ln>
              <a:scene3d>
                <a:camera prst="isometricOffAxis1Top"/>
                <a:lightRig rig="threePt" dir="t"/>
              </a:scene3d>
              <a:sp3d extrusionH="190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64070A2-04C2-48D6-9F48-7AD5D18FC1AB}"/>
                  </a:ext>
                </a:extLst>
              </p:cNvPr>
              <p:cNvSpPr/>
              <p:nvPr/>
            </p:nvSpPr>
            <p:spPr>
              <a:xfrm>
                <a:off x="7898900" y="2019032"/>
                <a:ext cx="1657350" cy="15023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114300">
                  <a:prstClr val="black">
                    <a:alpha val="33000"/>
                  </a:prstClr>
                </a:innerShdw>
              </a:effectLst>
              <a:scene3d>
                <a:camera prst="isometricOffAxis1Top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69D1CC31-6C46-409D-B45A-E0AE99D67E58}"/>
              </a:ext>
            </a:extLst>
          </p:cNvPr>
          <p:cNvSpPr/>
          <p:nvPr/>
        </p:nvSpPr>
        <p:spPr>
          <a:xfrm>
            <a:off x="7065843" y="5533172"/>
            <a:ext cx="2056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৮ টি বাটখারা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B9819C8-0C60-482F-95BA-327B307CDB62}"/>
              </a:ext>
            </a:extLst>
          </p:cNvPr>
          <p:cNvGrpSpPr/>
          <p:nvPr/>
        </p:nvGrpSpPr>
        <p:grpSpPr>
          <a:xfrm>
            <a:off x="1573661" y="2893686"/>
            <a:ext cx="343668" cy="374879"/>
            <a:chOff x="7749602" y="1828800"/>
            <a:chExt cx="1984948" cy="190500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19A6C9-EF32-4F3F-AA6A-B34231AC50A1}"/>
                </a:ext>
              </a:extLst>
            </p:cNvPr>
            <p:cNvSpPr/>
            <p:nvPr/>
          </p:nvSpPr>
          <p:spPr>
            <a:xfrm>
              <a:off x="7749602" y="1828800"/>
              <a:ext cx="1984948" cy="1905000"/>
            </a:xfrm>
            <a:prstGeom prst="rect">
              <a:avLst/>
            </a:prstGeom>
            <a:ln>
              <a:noFill/>
            </a:ln>
            <a:scene3d>
              <a:camera prst="isometricOffAxis1Top"/>
              <a:lightRig rig="threePt" dir="t"/>
            </a:scene3d>
            <a:sp3d extrusionH="203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748E4BD-CF82-4C6C-9FE7-F255FD960163}"/>
                </a:ext>
              </a:extLst>
            </p:cNvPr>
            <p:cNvSpPr/>
            <p:nvPr/>
          </p:nvSpPr>
          <p:spPr>
            <a:xfrm>
              <a:off x="7898900" y="2019032"/>
              <a:ext cx="1657350" cy="15023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114300">
                <a:prstClr val="black">
                  <a:alpha val="33000"/>
                </a:prstClr>
              </a:innerShdw>
            </a:effectLst>
            <a:scene3d>
              <a:camera prst="isometricOffAxis1Top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856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591DBFF-2CF4-4E9C-B6E1-94466AAC44F1}"/>
              </a:ext>
            </a:extLst>
          </p:cNvPr>
          <p:cNvSpPr/>
          <p:nvPr/>
        </p:nvSpPr>
        <p:spPr>
          <a:xfrm>
            <a:off x="171450" y="152400"/>
            <a:ext cx="118491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9C59EEF-8D20-447F-ABE4-1A0CE41F7C48}"/>
              </a:ext>
            </a:extLst>
          </p:cNvPr>
          <p:cNvGrpSpPr/>
          <p:nvPr/>
        </p:nvGrpSpPr>
        <p:grpSpPr>
          <a:xfrm>
            <a:off x="3657600" y="415930"/>
            <a:ext cx="5158188" cy="634815"/>
            <a:chOff x="3516906" y="409354"/>
            <a:chExt cx="5158188" cy="63481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B9EDE95-86F5-413D-90E3-843131C73B74}"/>
                </a:ext>
              </a:extLst>
            </p:cNvPr>
            <p:cNvGrpSpPr/>
            <p:nvPr/>
          </p:nvGrpSpPr>
          <p:grpSpPr>
            <a:xfrm>
              <a:off x="3516906" y="409354"/>
              <a:ext cx="5158188" cy="609598"/>
              <a:chOff x="1981198" y="4182012"/>
              <a:chExt cx="8411031" cy="1380583"/>
            </a:xfrm>
          </p:grpSpPr>
          <p:sp>
            <p:nvSpPr>
              <p:cNvPr id="11" name="Rounded Rectangle 112">
                <a:extLst>
                  <a:ext uri="{FF2B5EF4-FFF2-40B4-BE49-F238E27FC236}">
                    <a16:creationId xmlns:a16="http://schemas.microsoft.com/office/drawing/2014/main" id="{4556819C-6ACD-4D3D-8170-60B61C75307D}"/>
                  </a:ext>
                </a:extLst>
              </p:cNvPr>
              <p:cNvSpPr/>
              <p:nvPr/>
            </p:nvSpPr>
            <p:spPr>
              <a:xfrm>
                <a:off x="1981198" y="4210045"/>
                <a:ext cx="8411029" cy="13525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50000">
                    <a:schemeClr val="bg1">
                      <a:lumMod val="100000"/>
                    </a:schemeClr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ounded Rectangle 113">
                <a:extLst>
                  <a:ext uri="{FF2B5EF4-FFF2-40B4-BE49-F238E27FC236}">
                    <a16:creationId xmlns:a16="http://schemas.microsoft.com/office/drawing/2014/main" id="{158EBC1B-4807-4BF0-AE10-824C41A09F40}"/>
                  </a:ext>
                </a:extLst>
              </p:cNvPr>
              <p:cNvSpPr/>
              <p:nvPr/>
            </p:nvSpPr>
            <p:spPr>
              <a:xfrm>
                <a:off x="1981200" y="4182012"/>
                <a:ext cx="8411029" cy="13525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254000" dist="190500" dir="13500000">
                  <a:schemeClr val="bg1">
                    <a:lumMod val="7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87468A-0895-48E4-BC5D-04B2FF4596F5}"/>
                </a:ext>
              </a:extLst>
            </p:cNvPr>
            <p:cNvSpPr/>
            <p:nvPr/>
          </p:nvSpPr>
          <p:spPr>
            <a:xfrm>
              <a:off x="4046399" y="459394"/>
              <a:ext cx="409920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32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কিলোগ্রাম ও গ্রামের সম্পর্ক</a:t>
              </a:r>
              <a:endParaRPr lang="en-US" sz="3200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6948785-BAB1-48C7-8863-67CF27570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759" y="3867943"/>
            <a:ext cx="3359791" cy="2843846"/>
          </a:xfrm>
          <a:prstGeom prst="rect">
            <a:avLst/>
          </a:prstGeom>
        </p:spPr>
      </p:pic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06AB552D-D2B2-48BB-86BD-A9D84932FC22}"/>
              </a:ext>
            </a:extLst>
          </p:cNvPr>
          <p:cNvSpPr/>
          <p:nvPr/>
        </p:nvSpPr>
        <p:spPr>
          <a:xfrm>
            <a:off x="3050628" y="1929446"/>
            <a:ext cx="5158187" cy="3048000"/>
          </a:xfrm>
          <a:prstGeom prst="wedgeEllipseCallout">
            <a:avLst>
              <a:gd name="adj1" fmla="val 75014"/>
              <a:gd name="adj2" fmla="val 53347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8F57FF-D9A0-490F-8F04-9E09949492F4}"/>
              </a:ext>
            </a:extLst>
          </p:cNvPr>
          <p:cNvSpPr/>
          <p:nvPr/>
        </p:nvSpPr>
        <p:spPr>
          <a:xfrm>
            <a:off x="2564759" y="2827791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 কিলোগ্রাম = ১০০০ গ্রাম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১০০০ গ্রাম = ১ কিলোগ্রাম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46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B08AD7E-1C99-49A9-BF11-D48262842FFC}"/>
              </a:ext>
            </a:extLst>
          </p:cNvPr>
          <p:cNvGrpSpPr/>
          <p:nvPr/>
        </p:nvGrpSpPr>
        <p:grpSpPr>
          <a:xfrm>
            <a:off x="1947438" y="811149"/>
            <a:ext cx="4126606" cy="762681"/>
            <a:chOff x="1981199" y="4182012"/>
            <a:chExt cx="8411030" cy="1380588"/>
          </a:xfrm>
        </p:grpSpPr>
        <p:sp>
          <p:nvSpPr>
            <p:cNvPr id="8" name="Rounded Rectangle 16">
              <a:extLst>
                <a:ext uri="{FF2B5EF4-FFF2-40B4-BE49-F238E27FC236}">
                  <a16:creationId xmlns:a16="http://schemas.microsoft.com/office/drawing/2014/main" id="{6F72CE9A-838B-46A9-9A7A-A0ED37CFE344}"/>
                </a:ext>
              </a:extLst>
            </p:cNvPr>
            <p:cNvSpPr/>
            <p:nvPr/>
          </p:nvSpPr>
          <p:spPr>
            <a:xfrm>
              <a:off x="1981199" y="4210050"/>
              <a:ext cx="8411029" cy="1352550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chemeClr val="bg1">
                    <a:lumMod val="100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17">
              <a:extLst>
                <a:ext uri="{FF2B5EF4-FFF2-40B4-BE49-F238E27FC236}">
                  <a16:creationId xmlns:a16="http://schemas.microsoft.com/office/drawing/2014/main" id="{B18F2B9E-3D92-4CD6-8EFE-CBDA6C5824FB}"/>
                </a:ext>
              </a:extLst>
            </p:cNvPr>
            <p:cNvSpPr/>
            <p:nvPr/>
          </p:nvSpPr>
          <p:spPr>
            <a:xfrm>
              <a:off x="1981200" y="4182012"/>
              <a:ext cx="8411029" cy="1352550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innerShdw blurRad="254000" dist="190500" dir="13500000">
                <a:schemeClr val="bg1">
                  <a:lumMod val="7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08B9F3F-E145-4F6C-B764-C2B0AB9FDB52}"/>
              </a:ext>
            </a:extLst>
          </p:cNvPr>
          <p:cNvSpPr txBox="1"/>
          <p:nvPr/>
        </p:nvSpPr>
        <p:spPr>
          <a:xfrm>
            <a:off x="3019546" y="905942"/>
            <a:ext cx="1982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ED1F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>
                <a:solidFill>
                  <a:srgbClr val="ED1F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E3A38A6-E791-4868-BA2C-B84DEF69D1D8}"/>
              </a:ext>
            </a:extLst>
          </p:cNvPr>
          <p:cNvGrpSpPr/>
          <p:nvPr/>
        </p:nvGrpSpPr>
        <p:grpSpPr>
          <a:xfrm>
            <a:off x="1947437" y="853843"/>
            <a:ext cx="717012" cy="717012"/>
            <a:chOff x="10518139" y="984471"/>
            <a:chExt cx="807186" cy="80718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18C7DA0-C279-4050-99C3-C169A24A4F47}"/>
                </a:ext>
              </a:extLst>
            </p:cNvPr>
            <p:cNvSpPr/>
            <p:nvPr/>
          </p:nvSpPr>
          <p:spPr>
            <a:xfrm>
              <a:off x="10518139" y="984471"/>
              <a:ext cx="807186" cy="807186"/>
            </a:xfrm>
            <a:prstGeom prst="ellipse">
              <a:avLst/>
            </a:prstGeom>
            <a:solidFill>
              <a:srgbClr val="EBECF0"/>
            </a:solidFill>
            <a:ln>
              <a:noFill/>
            </a:ln>
            <a:effectLst>
              <a:outerShdw blurRad="254000" dist="190500" dir="13500000" algn="br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8DCB104-DFA9-40B0-82AF-C292FF28E528}"/>
                </a:ext>
              </a:extLst>
            </p:cNvPr>
            <p:cNvSpPr/>
            <p:nvPr/>
          </p:nvSpPr>
          <p:spPr>
            <a:xfrm>
              <a:off x="10518139" y="984471"/>
              <a:ext cx="807186" cy="807186"/>
            </a:xfrm>
            <a:prstGeom prst="ellipse">
              <a:avLst/>
            </a:prstGeom>
            <a:solidFill>
              <a:srgbClr val="EBECF0"/>
            </a:solidFill>
            <a:ln>
              <a:noFill/>
            </a:ln>
            <a:effectLst>
              <a:outerShdw blurRad="254000" dist="190500" dir="2700000" algn="tl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2FAADD0-5E80-4EC6-9BC6-E9D9486CC805}"/>
              </a:ext>
            </a:extLst>
          </p:cNvPr>
          <p:cNvSpPr txBox="1"/>
          <p:nvPr/>
        </p:nvSpPr>
        <p:spPr>
          <a:xfrm>
            <a:off x="1981200" y="3581400"/>
            <a:ext cx="7086600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যদি আমরা আদর্শ বাটখারা ব্যবহার করে </a:t>
            </a:r>
            <a:r>
              <a:rPr lang="bn-IN" sz="32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৭৫৫ গ্রাম 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ওজন আছে এমন জিনিস ওজন করি,তবে আমরা কোন আদর্শ বাটখারাগুলো ব্যবহার করব?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10A152-64F2-4BF3-A91E-D0313C71E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448" y="2007969"/>
            <a:ext cx="1724023" cy="31468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039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2"/>
    </mc:Choice>
    <mc:Fallback xmlns="">
      <p:transition spd="slow" advTm="11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27683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41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67" y="318699"/>
            <a:ext cx="2993035" cy="199419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773210" y="457200"/>
            <a:ext cx="4645580" cy="858598"/>
            <a:chOff x="1981199" y="4182012"/>
            <a:chExt cx="8411030" cy="1380588"/>
          </a:xfrm>
        </p:grpSpPr>
        <p:sp>
          <p:nvSpPr>
            <p:cNvPr id="17" name="Rounded Rectangle 16"/>
            <p:cNvSpPr/>
            <p:nvPr/>
          </p:nvSpPr>
          <p:spPr>
            <a:xfrm>
              <a:off x="1981199" y="4210050"/>
              <a:ext cx="8411029" cy="1352550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chemeClr val="bg1">
                    <a:lumMod val="100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981200" y="4182012"/>
              <a:ext cx="8411029" cy="1352550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innerShdw blurRad="254000" dist="190500" dir="13500000">
                <a:schemeClr val="bg1">
                  <a:lumMod val="7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969102" y="549544"/>
            <a:ext cx="2339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6640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773209" y="499894"/>
            <a:ext cx="807186" cy="807186"/>
            <a:chOff x="10518139" y="984471"/>
            <a:chExt cx="807186" cy="807186"/>
          </a:xfrm>
        </p:grpSpPr>
        <p:sp>
          <p:nvSpPr>
            <p:cNvPr id="20" name="Oval 19"/>
            <p:cNvSpPr/>
            <p:nvPr/>
          </p:nvSpPr>
          <p:spPr>
            <a:xfrm>
              <a:off x="10518139" y="984471"/>
              <a:ext cx="807186" cy="807186"/>
            </a:xfrm>
            <a:prstGeom prst="ellipse">
              <a:avLst/>
            </a:prstGeom>
            <a:solidFill>
              <a:srgbClr val="EBECF0"/>
            </a:solidFill>
            <a:ln>
              <a:noFill/>
            </a:ln>
            <a:effectLst>
              <a:outerShdw blurRad="254000" dist="190500" dir="13500000" algn="br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0518139" y="984471"/>
              <a:ext cx="807186" cy="807186"/>
            </a:xfrm>
            <a:prstGeom prst="ellipse">
              <a:avLst/>
            </a:prstGeom>
            <a:solidFill>
              <a:srgbClr val="EBECF0"/>
            </a:solidFill>
            <a:ln>
              <a:noFill/>
            </a:ln>
            <a:effectLst>
              <a:outerShdw blurRad="254000" dist="190500" dir="2700000" algn="tl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AF86F1F-D34E-48A8-97A3-7BC4712750CD}"/>
              </a:ext>
            </a:extLst>
          </p:cNvPr>
          <p:cNvSpPr txBox="1"/>
          <p:nvPr/>
        </p:nvSpPr>
        <p:spPr>
          <a:xfrm>
            <a:off x="3016586" y="1760797"/>
            <a:ext cx="7403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চিন্তা করি আদর্শ বাটখারা দিয়ে কিভাবে ২ কিলোগ্রাম ৩৭৫ গ্রাম ওজন করা যায়।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D6694DF-1ECE-4C4C-90F4-53011C561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268" y="3276345"/>
            <a:ext cx="2930834" cy="28385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B30F45-85FF-4A07-9D40-D4738E06D3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70" y="3276345"/>
            <a:ext cx="3401114" cy="28385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1323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31445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735948" y="1386322"/>
            <a:ext cx="7227452" cy="3382168"/>
            <a:chOff x="6405283" y="2114150"/>
            <a:chExt cx="5819407" cy="280933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5792448-1F1F-4101-8C4C-F2F2CC1AE509}"/>
                </a:ext>
              </a:extLst>
            </p:cNvPr>
            <p:cNvSpPr txBox="1"/>
            <p:nvPr/>
          </p:nvSpPr>
          <p:spPr>
            <a:xfrm>
              <a:off x="7423062" y="2114150"/>
              <a:ext cx="3999977" cy="1201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solidFill>
                    <a:srgbClr val="FF3300"/>
                  </a:solidFill>
                  <a:latin typeface="SutonnyMJ" pitchFamily="2" charset="0"/>
                </a:rPr>
                <a:t>আবু হাসান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7C0E855-0EAF-429A-AB66-864371A3DA0B}"/>
                </a:ext>
              </a:extLst>
            </p:cNvPr>
            <p:cNvSpPr txBox="1"/>
            <p:nvPr/>
          </p:nvSpPr>
          <p:spPr>
            <a:xfrm>
              <a:off x="7921659" y="3082814"/>
              <a:ext cx="3756074" cy="690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CC00CC"/>
                  </a:solidFill>
                  <a:latin typeface="SutonnyMJ" pitchFamily="2" charset="0"/>
                </a:rPr>
                <a:t>সহকারি শিক্ষক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488E4FF-904B-4192-9814-1D5CEB21E033}"/>
                </a:ext>
              </a:extLst>
            </p:cNvPr>
            <p:cNvSpPr txBox="1"/>
            <p:nvPr/>
          </p:nvSpPr>
          <p:spPr>
            <a:xfrm>
              <a:off x="6405283" y="3636697"/>
              <a:ext cx="5819407" cy="71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b="1" dirty="0">
                  <a:solidFill>
                    <a:srgbClr val="00CC99"/>
                  </a:solidFill>
                  <a:latin typeface="SutonnyMJ" pitchFamily="2" charset="0"/>
                </a:rPr>
                <a:t>বিজবাগ সরকারি প্রাথমিক </a:t>
              </a:r>
              <a:r>
                <a:rPr lang="en-US" sz="5000" b="1" dirty="0">
                  <a:solidFill>
                    <a:srgbClr val="00CC99"/>
                  </a:solidFill>
                  <a:latin typeface="+mj-lt"/>
                </a:rPr>
                <a:t>বিদ্যালয়।</a:t>
              </a:r>
              <a:endParaRPr lang="en-US" sz="5000" b="1" dirty="0">
                <a:solidFill>
                  <a:srgbClr val="00CC99"/>
                </a:solidFill>
                <a:latin typeface="SutonnyMJ" pitchFamily="2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045F73B-C64E-4C23-8404-AD2E8ED1CE60}"/>
                </a:ext>
              </a:extLst>
            </p:cNvPr>
            <p:cNvSpPr txBox="1"/>
            <p:nvPr/>
          </p:nvSpPr>
          <p:spPr>
            <a:xfrm>
              <a:off x="7807145" y="4284365"/>
              <a:ext cx="4150887" cy="639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0099CC"/>
                  </a:solidFill>
                  <a:latin typeface="SutonnyMJ" pitchFamily="2" charset="0"/>
                </a:rPr>
                <a:t>সেনবাগ, নোয়াখালী।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0495" y="1160688"/>
            <a:ext cx="4360089" cy="4979038"/>
            <a:chOff x="156298" y="1193162"/>
            <a:chExt cx="4360089" cy="497903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EF4FE46-24F0-4F9E-878D-EA10179068E3}"/>
                </a:ext>
              </a:extLst>
            </p:cNvPr>
            <p:cNvSpPr/>
            <p:nvPr/>
          </p:nvSpPr>
          <p:spPr>
            <a:xfrm>
              <a:off x="156298" y="1193162"/>
              <a:ext cx="4360089" cy="4360089"/>
            </a:xfrm>
            <a:prstGeom prst="ellipse">
              <a:avLst/>
            </a:prstGeom>
            <a:solidFill>
              <a:srgbClr val="383A46"/>
            </a:solidFill>
            <a:ln>
              <a:noFill/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ircle: Hollow 6">
              <a:extLst>
                <a:ext uri="{FF2B5EF4-FFF2-40B4-BE49-F238E27FC236}">
                  <a16:creationId xmlns:a16="http://schemas.microsoft.com/office/drawing/2014/main" id="{499FC8D8-16E8-42AC-8C28-E0F852FDAB2E}"/>
                </a:ext>
              </a:extLst>
            </p:cNvPr>
            <p:cNvSpPr/>
            <p:nvPr/>
          </p:nvSpPr>
          <p:spPr>
            <a:xfrm>
              <a:off x="392272" y="1465668"/>
              <a:ext cx="3815078" cy="3815078"/>
            </a:xfrm>
            <a:prstGeom prst="donut">
              <a:avLst>
                <a:gd name="adj" fmla="val 10987"/>
              </a:avLst>
            </a:prstGeom>
            <a:solidFill>
              <a:srgbClr val="585A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12" y="1465668"/>
              <a:ext cx="3233477" cy="4706532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95263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819870"/>
            <a:ext cx="6057900" cy="42551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DEAF15-267F-43B3-8D13-B682BCDC8181}"/>
              </a:ext>
            </a:extLst>
          </p:cNvPr>
          <p:cNvSpPr txBox="1"/>
          <p:nvPr/>
        </p:nvSpPr>
        <p:spPr>
          <a:xfrm>
            <a:off x="792462" y="646837"/>
            <a:ext cx="10607076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0" normalizeH="0" baseline="0" noProof="0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পাঠ্য বইয়ের </a:t>
            </a:r>
            <a:r>
              <a:rPr kumimoji="0" lang="en-US" sz="4800" b="1" i="0" u="none" strike="noStrike" kern="0" normalizeH="0" baseline="0" noProof="0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৯৮ </a:t>
            </a:r>
            <a:r>
              <a:rPr kumimoji="0" lang="bn-BD" sz="4800" b="1" i="0" u="none" strike="noStrike" kern="0" normalizeH="0" baseline="0" noProof="0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নং</a:t>
            </a:r>
            <a:r>
              <a:rPr kumimoji="0" lang="bn-IN" sz="4800" b="1" i="0" u="none" strike="noStrike" kern="0" normalizeH="0" baseline="0" noProof="0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800" b="1" i="0" u="none" strike="noStrike" kern="0" normalizeH="0" baseline="0" noProof="0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পৃষ্ঠা দেখ এবং নিরবে পড়</a:t>
            </a:r>
            <a:endParaRPr kumimoji="0" lang="en-US" sz="4800" b="1" i="0" u="none" strike="noStrike" kern="0" normalizeH="0" baseline="0" noProof="0" dirty="0">
              <a:ln w="11430">
                <a:noFill/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04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1450" y="266700"/>
            <a:ext cx="11849100" cy="63246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F81484-A07E-4C52-94B7-AF9EF620F678}"/>
              </a:ext>
            </a:extLst>
          </p:cNvPr>
          <p:cNvSpPr txBox="1"/>
          <p:nvPr/>
        </p:nvSpPr>
        <p:spPr>
          <a:xfrm>
            <a:off x="5054991" y="333949"/>
            <a:ext cx="2082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63" y="398763"/>
            <a:ext cx="2517603" cy="14154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399C94-3B6A-4F02-9820-A4534AC1E36A}"/>
              </a:ext>
            </a:extLst>
          </p:cNvPr>
          <p:cNvSpPr txBox="1"/>
          <p:nvPr/>
        </p:nvSpPr>
        <p:spPr>
          <a:xfrm>
            <a:off x="2286000" y="2438400"/>
            <a:ext cx="6668200" cy="156966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করে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২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কিলোগ্রাম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৮৫০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বাটখারা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78F7833-E4A8-4251-8510-32ED9B2A22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922" y="2934665"/>
            <a:ext cx="2517603" cy="141545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4598418-79C3-403C-970A-AE7814FAC3F2}"/>
              </a:ext>
            </a:extLst>
          </p:cNvPr>
          <p:cNvGrpSpPr/>
          <p:nvPr/>
        </p:nvGrpSpPr>
        <p:grpSpPr>
          <a:xfrm>
            <a:off x="838200" y="3429000"/>
            <a:ext cx="1713996" cy="2297577"/>
            <a:chOff x="876804" y="3657600"/>
            <a:chExt cx="1713996" cy="229757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DB0A928-489B-472F-A298-15FDF2EA9770}"/>
                </a:ext>
              </a:extLst>
            </p:cNvPr>
            <p:cNvGrpSpPr/>
            <p:nvPr/>
          </p:nvGrpSpPr>
          <p:grpSpPr>
            <a:xfrm>
              <a:off x="876804" y="4353065"/>
              <a:ext cx="1713996" cy="1602112"/>
              <a:chOff x="7749602" y="1828800"/>
              <a:chExt cx="1984948" cy="1905000"/>
            </a:xfrm>
            <a:solidFill>
              <a:schemeClr val="bg1">
                <a:lumMod val="6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33B4337-0355-4030-A65D-8D23CA63E0ED}"/>
                  </a:ext>
                </a:extLst>
              </p:cNvPr>
              <p:cNvSpPr/>
              <p:nvPr/>
            </p:nvSpPr>
            <p:spPr>
              <a:xfrm>
                <a:off x="7749602" y="1828800"/>
                <a:ext cx="1984948" cy="1905000"/>
              </a:xfrm>
              <a:prstGeom prst="rect">
                <a:avLst/>
              </a:prstGeom>
              <a:grpFill/>
              <a:ln>
                <a:noFill/>
              </a:ln>
              <a:scene3d>
                <a:camera prst="isometricOffAxis1Top"/>
                <a:lightRig rig="threePt" dir="t"/>
              </a:scene3d>
              <a:sp3d extrusionH="5905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EE94A73-4412-4DA6-8F5A-A75E068A5590}"/>
                  </a:ext>
                </a:extLst>
              </p:cNvPr>
              <p:cNvSpPr/>
              <p:nvPr/>
            </p:nvSpPr>
            <p:spPr>
              <a:xfrm>
                <a:off x="7898900" y="2019032"/>
                <a:ext cx="1657350" cy="1502312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14300">
                  <a:prstClr val="black">
                    <a:alpha val="33000"/>
                  </a:prstClr>
                </a:innerShdw>
              </a:effectLst>
              <a:scene3d>
                <a:camera prst="isometricOffAxis1Top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7D44834-4F3D-4B83-88D0-059DEE798BDA}"/>
                </a:ext>
              </a:extLst>
            </p:cNvPr>
            <p:cNvGrpSpPr/>
            <p:nvPr/>
          </p:nvGrpSpPr>
          <p:grpSpPr>
            <a:xfrm>
              <a:off x="1066572" y="4204774"/>
              <a:ext cx="1334460" cy="1153520"/>
              <a:chOff x="7749602" y="1828800"/>
              <a:chExt cx="1984948" cy="1905000"/>
            </a:xfrm>
            <a:solidFill>
              <a:schemeClr val="bg1">
                <a:lumMod val="6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FAC21EA-AFAC-4859-BDCE-7BE05E41F669}"/>
                  </a:ext>
                </a:extLst>
              </p:cNvPr>
              <p:cNvSpPr/>
              <p:nvPr/>
            </p:nvSpPr>
            <p:spPr>
              <a:xfrm>
                <a:off x="7749602" y="1828800"/>
                <a:ext cx="1984948" cy="1905000"/>
              </a:xfrm>
              <a:prstGeom prst="rect">
                <a:avLst/>
              </a:prstGeom>
              <a:grpFill/>
              <a:ln>
                <a:noFill/>
              </a:ln>
              <a:scene3d>
                <a:camera prst="isometricOffAxis1Top"/>
                <a:lightRig rig="threePt" dir="t"/>
              </a:scene3d>
              <a:sp3d extrusionH="4889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DDB803B-D520-4D37-8587-E3B4D0937562}"/>
                  </a:ext>
                </a:extLst>
              </p:cNvPr>
              <p:cNvSpPr/>
              <p:nvPr/>
            </p:nvSpPr>
            <p:spPr>
              <a:xfrm>
                <a:off x="7898900" y="2019032"/>
                <a:ext cx="1657350" cy="1502312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14300">
                  <a:prstClr val="black">
                    <a:alpha val="33000"/>
                  </a:prstClr>
                </a:innerShdw>
              </a:effectLst>
              <a:scene3d>
                <a:camera prst="isometricOffAxis1Top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DD98E71-433E-4BA6-8F13-881DC60ABB3C}"/>
                </a:ext>
              </a:extLst>
            </p:cNvPr>
            <p:cNvGrpSpPr/>
            <p:nvPr/>
          </p:nvGrpSpPr>
          <p:grpSpPr>
            <a:xfrm>
              <a:off x="1282685" y="4059511"/>
              <a:ext cx="902235" cy="873979"/>
              <a:chOff x="7749602" y="1828800"/>
              <a:chExt cx="1984948" cy="1905000"/>
            </a:xfrm>
            <a:solidFill>
              <a:schemeClr val="bg1">
                <a:lumMod val="6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98C4C7E-33C6-4828-9DCC-26108831B455}"/>
                  </a:ext>
                </a:extLst>
              </p:cNvPr>
              <p:cNvSpPr/>
              <p:nvPr/>
            </p:nvSpPr>
            <p:spPr>
              <a:xfrm>
                <a:off x="7749602" y="1828800"/>
                <a:ext cx="1984948" cy="1905000"/>
              </a:xfrm>
              <a:prstGeom prst="rect">
                <a:avLst/>
              </a:prstGeom>
              <a:grpFill/>
              <a:ln>
                <a:noFill/>
              </a:ln>
              <a:scene3d>
                <a:camera prst="isometricOffAxis1Top"/>
                <a:lightRig rig="threePt" dir="t"/>
              </a:scene3d>
              <a:sp3d extrusionH="3683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0AB1168-A44C-468E-B387-B3EC8EDB8252}"/>
                  </a:ext>
                </a:extLst>
              </p:cNvPr>
              <p:cNvSpPr/>
              <p:nvPr/>
            </p:nvSpPr>
            <p:spPr>
              <a:xfrm>
                <a:off x="7898900" y="2019032"/>
                <a:ext cx="1657350" cy="1502312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14300">
                  <a:prstClr val="black">
                    <a:alpha val="33000"/>
                  </a:prstClr>
                </a:innerShdw>
              </a:effectLst>
              <a:scene3d>
                <a:camera prst="isometricOffAxis1Top"/>
                <a:lightRig rig="threePt" dir="t"/>
              </a:scene3d>
              <a:sp3d extrusionH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95B2402-0F38-4209-9C3D-806BF5469976}"/>
                </a:ext>
              </a:extLst>
            </p:cNvPr>
            <p:cNvGrpSpPr/>
            <p:nvPr/>
          </p:nvGrpSpPr>
          <p:grpSpPr>
            <a:xfrm>
              <a:off x="1444043" y="3824981"/>
              <a:ext cx="579519" cy="726484"/>
              <a:chOff x="7749602" y="1828800"/>
              <a:chExt cx="1984948" cy="1905000"/>
            </a:xfrm>
            <a:solidFill>
              <a:schemeClr val="bg1">
                <a:lumMod val="6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6B4C23B-7547-49C5-85BA-29E6EBC50E4E}"/>
                  </a:ext>
                </a:extLst>
              </p:cNvPr>
              <p:cNvSpPr/>
              <p:nvPr/>
            </p:nvSpPr>
            <p:spPr>
              <a:xfrm>
                <a:off x="7749602" y="1828800"/>
                <a:ext cx="1984948" cy="1905000"/>
              </a:xfrm>
              <a:prstGeom prst="rect">
                <a:avLst/>
              </a:prstGeom>
              <a:grpFill/>
              <a:ln>
                <a:noFill/>
              </a:ln>
              <a:scene3d>
                <a:camera prst="isometricOffAxis1Top"/>
                <a:lightRig rig="threePt" dir="t"/>
              </a:scene3d>
              <a:sp3d extrusionH="3683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C690307-BD84-4AF5-B6E9-85FF746A245A}"/>
                  </a:ext>
                </a:extLst>
              </p:cNvPr>
              <p:cNvSpPr/>
              <p:nvPr/>
            </p:nvSpPr>
            <p:spPr>
              <a:xfrm>
                <a:off x="7898900" y="2019032"/>
                <a:ext cx="1657350" cy="1502312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14300">
                  <a:prstClr val="black">
                    <a:alpha val="33000"/>
                  </a:prstClr>
                </a:innerShdw>
              </a:effectLst>
              <a:scene3d>
                <a:camera prst="isometricOffAxis1Top"/>
                <a:lightRig rig="threePt" dir="t"/>
              </a:scene3d>
              <a:sp3d extrusionH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3BC10FB-8AF8-499C-B18A-818AC39CB639}"/>
                </a:ext>
              </a:extLst>
            </p:cNvPr>
            <p:cNvGrpSpPr/>
            <p:nvPr/>
          </p:nvGrpSpPr>
          <p:grpSpPr>
            <a:xfrm>
              <a:off x="1500550" y="3734629"/>
              <a:ext cx="466504" cy="495615"/>
              <a:chOff x="7749602" y="1828800"/>
              <a:chExt cx="1984948" cy="1905000"/>
            </a:xfrm>
            <a:solidFill>
              <a:schemeClr val="bg1">
                <a:lumMod val="6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309CB1D-3285-40C4-BE23-82F9EB4298FB}"/>
                  </a:ext>
                </a:extLst>
              </p:cNvPr>
              <p:cNvSpPr/>
              <p:nvPr/>
            </p:nvSpPr>
            <p:spPr>
              <a:xfrm>
                <a:off x="7749602" y="1828800"/>
                <a:ext cx="1984948" cy="1905000"/>
              </a:xfrm>
              <a:prstGeom prst="rect">
                <a:avLst/>
              </a:prstGeom>
              <a:grpFill/>
              <a:ln>
                <a:noFill/>
              </a:ln>
              <a:scene3d>
                <a:camera prst="isometricOffAxis1Top"/>
                <a:lightRig rig="threePt" dir="t"/>
              </a:scene3d>
              <a:sp3d extrusionH="203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8FCE58D-90A8-4CE7-9594-8943296F5AA7}"/>
                  </a:ext>
                </a:extLst>
              </p:cNvPr>
              <p:cNvSpPr/>
              <p:nvPr/>
            </p:nvSpPr>
            <p:spPr>
              <a:xfrm>
                <a:off x="7898900" y="2019032"/>
                <a:ext cx="1657350" cy="1502312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14300">
                  <a:prstClr val="black">
                    <a:alpha val="33000"/>
                  </a:prstClr>
                </a:innerShdw>
              </a:effectLst>
              <a:scene3d>
                <a:camera prst="isometricOffAxis1Top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6F7906D-B560-4B7C-A1B1-B904EFC7E5DF}"/>
                </a:ext>
              </a:extLst>
            </p:cNvPr>
            <p:cNvGrpSpPr/>
            <p:nvPr/>
          </p:nvGrpSpPr>
          <p:grpSpPr>
            <a:xfrm>
              <a:off x="1569306" y="3657600"/>
              <a:ext cx="328992" cy="288155"/>
              <a:chOff x="7749602" y="1828800"/>
              <a:chExt cx="1984948" cy="1905000"/>
            </a:xfrm>
            <a:solidFill>
              <a:schemeClr val="bg1">
                <a:lumMod val="6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F7AFB37-BF37-4D85-B5B4-8EEB1D7AD862}"/>
                  </a:ext>
                </a:extLst>
              </p:cNvPr>
              <p:cNvSpPr/>
              <p:nvPr/>
            </p:nvSpPr>
            <p:spPr>
              <a:xfrm>
                <a:off x="7749602" y="1828800"/>
                <a:ext cx="1984948" cy="1905000"/>
              </a:xfrm>
              <a:prstGeom prst="rect">
                <a:avLst/>
              </a:prstGeom>
              <a:grpFill/>
              <a:ln>
                <a:noFill/>
              </a:ln>
              <a:scene3d>
                <a:camera prst="isometricOffAxis1Top"/>
                <a:lightRig rig="threePt" dir="t"/>
              </a:scene3d>
              <a:sp3d extrusionH="190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82F217A-93DD-45F0-B3AD-DB33B0CFF80A}"/>
                  </a:ext>
                </a:extLst>
              </p:cNvPr>
              <p:cNvSpPr/>
              <p:nvPr/>
            </p:nvSpPr>
            <p:spPr>
              <a:xfrm>
                <a:off x="7898900" y="2019032"/>
                <a:ext cx="1657350" cy="1502312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14300">
                  <a:prstClr val="black">
                    <a:alpha val="33000"/>
                  </a:prstClr>
                </a:innerShdw>
              </a:effectLst>
              <a:scene3d>
                <a:camera prst="isometricOffAxis1Top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514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/>
          <p:cNvGrpSpPr/>
          <p:nvPr/>
        </p:nvGrpSpPr>
        <p:grpSpPr>
          <a:xfrm>
            <a:off x="1818533" y="937619"/>
            <a:ext cx="1968009" cy="624601"/>
            <a:chOff x="1830026" y="531009"/>
            <a:chExt cx="1968009" cy="624601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1830026" y="1120318"/>
              <a:ext cx="1946282" cy="1"/>
            </a:xfrm>
            <a:prstGeom prst="line">
              <a:avLst/>
            </a:prstGeom>
            <a:ln w="57150">
              <a:solidFill>
                <a:srgbClr val="7878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1830026" y="548678"/>
              <a:ext cx="1946282" cy="1"/>
            </a:xfrm>
            <a:prstGeom prst="line">
              <a:avLst/>
            </a:prstGeom>
            <a:ln w="57150">
              <a:solidFill>
                <a:srgbClr val="7878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3798034" y="531009"/>
              <a:ext cx="1" cy="624601"/>
            </a:xfrm>
            <a:prstGeom prst="line">
              <a:avLst/>
            </a:prstGeom>
            <a:ln w="57150">
              <a:solidFill>
                <a:srgbClr val="7878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42900" y="304800"/>
            <a:ext cx="11506200" cy="6400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23C408-222E-4686-A503-F161D9D1E2B0}"/>
              </a:ext>
            </a:extLst>
          </p:cNvPr>
          <p:cNvSpPr txBox="1"/>
          <p:nvPr/>
        </p:nvSpPr>
        <p:spPr>
          <a:xfrm>
            <a:off x="2048095" y="926755"/>
            <a:ext cx="1383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ED1F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4343400" y="955288"/>
            <a:ext cx="5158188" cy="634815"/>
            <a:chOff x="3516906" y="409354"/>
            <a:chExt cx="5158188" cy="634815"/>
          </a:xfrm>
        </p:grpSpPr>
        <p:grpSp>
          <p:nvGrpSpPr>
            <p:cNvPr id="111" name="Group 110"/>
            <p:cNvGrpSpPr/>
            <p:nvPr/>
          </p:nvGrpSpPr>
          <p:grpSpPr>
            <a:xfrm>
              <a:off x="3516906" y="409354"/>
              <a:ext cx="5158188" cy="609598"/>
              <a:chOff x="1981198" y="4182012"/>
              <a:chExt cx="8411031" cy="1380583"/>
            </a:xfrm>
          </p:grpSpPr>
          <p:sp>
            <p:nvSpPr>
              <p:cNvPr id="113" name="Rounded Rectangle 112"/>
              <p:cNvSpPr/>
              <p:nvPr/>
            </p:nvSpPr>
            <p:spPr>
              <a:xfrm>
                <a:off x="1981198" y="4210045"/>
                <a:ext cx="8411029" cy="13525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50000">
                    <a:schemeClr val="bg1">
                      <a:lumMod val="100000"/>
                    </a:schemeClr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ounded Rectangle 113"/>
              <p:cNvSpPr/>
              <p:nvPr/>
            </p:nvSpPr>
            <p:spPr>
              <a:xfrm>
                <a:off x="1981200" y="4182012"/>
                <a:ext cx="8411029" cy="13525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254000" dist="190500" dir="13500000">
                  <a:schemeClr val="bg1">
                    <a:lumMod val="7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5" name="Rectangle 114"/>
            <p:cNvSpPr/>
            <p:nvPr/>
          </p:nvSpPr>
          <p:spPr>
            <a:xfrm>
              <a:off x="4398258" y="459394"/>
              <a:ext cx="339548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bn-IN" sz="3200" b="1" dirty="0">
                  <a:solidFill>
                    <a:srgbClr val="ED1F2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সংক্ষেপে উত্তর দাও- </a:t>
              </a:r>
              <a:endParaRPr lang="en-US" sz="3200" b="1" dirty="0">
                <a:solidFill>
                  <a:srgbClr val="ED1F2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17" name="Picture 1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08" y="913677"/>
            <a:ext cx="1558771" cy="14791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F5E991A-0939-4407-9234-D97DD7EEA876}"/>
              </a:ext>
            </a:extLst>
          </p:cNvPr>
          <p:cNvSpPr txBox="1"/>
          <p:nvPr/>
        </p:nvSpPr>
        <p:spPr>
          <a:xfrm>
            <a:off x="1902019" y="2513305"/>
            <a:ext cx="7150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 কিলোগ্রাম সমান কত গ্রাম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570D90-2F5C-48D0-8B0A-3F4BB01A93A8}"/>
              </a:ext>
            </a:extLst>
          </p:cNvPr>
          <p:cNvSpPr txBox="1"/>
          <p:nvPr/>
        </p:nvSpPr>
        <p:spPr>
          <a:xfrm>
            <a:off x="1902019" y="3158348"/>
            <a:ext cx="8378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৫০০ গ্রামের কয়টি বাটখারা মিলে ১ কিলোগ্রাম?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1E7A07-BED1-4BB7-9A12-AF4B5652CE10}"/>
              </a:ext>
            </a:extLst>
          </p:cNvPr>
          <p:cNvSpPr txBox="1"/>
          <p:nvPr/>
        </p:nvSpPr>
        <p:spPr>
          <a:xfrm>
            <a:off x="1889603" y="3818867"/>
            <a:ext cx="9039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১৫ গ্রাম পরিমাপের জন্য কয়টি বাটখারা প্রয়োজন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A51A7CE-9D58-481E-A115-DB04098765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28" y="4391763"/>
            <a:ext cx="2422729" cy="206009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FBF4E66-575E-44D1-AF78-E11BD5D518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092" y="4730303"/>
            <a:ext cx="2008681" cy="1700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3" name="Teardrop 22">
            <a:extLst>
              <a:ext uri="{FF2B5EF4-FFF2-40B4-BE49-F238E27FC236}">
                <a16:creationId xmlns:a16="http://schemas.microsoft.com/office/drawing/2014/main" id="{01E7A249-130E-42D2-8800-8849CA67ABCB}"/>
              </a:ext>
            </a:extLst>
          </p:cNvPr>
          <p:cNvSpPr/>
          <p:nvPr/>
        </p:nvSpPr>
        <p:spPr>
          <a:xfrm flipH="1">
            <a:off x="3033644" y="5263031"/>
            <a:ext cx="1462341" cy="956102"/>
          </a:xfrm>
          <a:prstGeom prst="teardrop">
            <a:avLst>
              <a:gd name="adj" fmla="val 130723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১০০০ গ্রাম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ardrop 23">
            <a:extLst>
              <a:ext uri="{FF2B5EF4-FFF2-40B4-BE49-F238E27FC236}">
                <a16:creationId xmlns:a16="http://schemas.microsoft.com/office/drawing/2014/main" id="{4355FD1D-E314-4A34-80E6-CF4C06E580F5}"/>
              </a:ext>
            </a:extLst>
          </p:cNvPr>
          <p:cNvSpPr/>
          <p:nvPr/>
        </p:nvSpPr>
        <p:spPr>
          <a:xfrm>
            <a:off x="8140024" y="5155169"/>
            <a:ext cx="1356434" cy="956102"/>
          </a:xfrm>
          <a:prstGeom prst="teardrop">
            <a:avLst>
              <a:gd name="adj" fmla="val 11587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21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টি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28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3" grpId="0" animBg="1"/>
      <p:bldP spid="23" grpId="1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69" y="30733"/>
            <a:ext cx="5652069" cy="292232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38200" y="762000"/>
            <a:ext cx="4974901" cy="1189292"/>
            <a:chOff x="491226" y="536760"/>
            <a:chExt cx="4974901" cy="1189292"/>
          </a:xfrm>
        </p:grpSpPr>
        <p:grpSp>
          <p:nvGrpSpPr>
            <p:cNvPr id="20" name="Group 19"/>
            <p:cNvGrpSpPr/>
            <p:nvPr/>
          </p:nvGrpSpPr>
          <p:grpSpPr>
            <a:xfrm>
              <a:off x="491226" y="536760"/>
              <a:ext cx="4974901" cy="1189292"/>
              <a:chOff x="640698" y="791908"/>
              <a:chExt cx="4974901" cy="138274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CF9EDF0F-C82A-48B3-9399-93E30D6B48F6}"/>
                  </a:ext>
                </a:extLst>
              </p:cNvPr>
              <p:cNvGrpSpPr/>
              <p:nvPr/>
            </p:nvGrpSpPr>
            <p:grpSpPr>
              <a:xfrm>
                <a:off x="640698" y="791910"/>
                <a:ext cx="4082494" cy="1382738"/>
                <a:chOff x="1543242" y="699188"/>
                <a:chExt cx="4145323" cy="1589648"/>
              </a:xfrm>
            </p:grpSpPr>
            <p:sp>
              <p:nvSpPr>
                <p:cNvPr id="33" name="Freeform: Shape 25">
                  <a:extLst>
                    <a:ext uri="{FF2B5EF4-FFF2-40B4-BE49-F238E27FC236}">
                      <a16:creationId xmlns:a16="http://schemas.microsoft.com/office/drawing/2014/main" id="{28D15D18-648A-42E4-BF22-01898E8B0AC0}"/>
                    </a:ext>
                  </a:extLst>
                </p:cNvPr>
                <p:cNvSpPr/>
                <p:nvPr/>
              </p:nvSpPr>
              <p:spPr>
                <a:xfrm rot="16200000">
                  <a:off x="4522709" y="1122979"/>
                  <a:ext cx="1561514" cy="770199"/>
                </a:xfrm>
                <a:custGeom>
                  <a:avLst/>
                  <a:gdLst>
                    <a:gd name="connsiteX0" fmla="*/ 1561514 w 1561514"/>
                    <a:gd name="connsiteY0" fmla="*/ 0 h 641295"/>
                    <a:gd name="connsiteX1" fmla="*/ 1561514 w 1561514"/>
                    <a:gd name="connsiteY1" fmla="*/ 641295 h 641295"/>
                    <a:gd name="connsiteX2" fmla="*/ 1090247 w 1561514"/>
                    <a:gd name="connsiteY2" fmla="*/ 641295 h 641295"/>
                    <a:gd name="connsiteX3" fmla="*/ 1083959 w 1561514"/>
                    <a:gd name="connsiteY3" fmla="*/ 578925 h 641295"/>
                    <a:gd name="connsiteX4" fmla="*/ 780757 w 1561514"/>
                    <a:gd name="connsiteY4" fmla="*/ 331808 h 641295"/>
                    <a:gd name="connsiteX5" fmla="*/ 477555 w 1561514"/>
                    <a:gd name="connsiteY5" fmla="*/ 578925 h 641295"/>
                    <a:gd name="connsiteX6" fmla="*/ 471267 w 1561514"/>
                    <a:gd name="connsiteY6" fmla="*/ 641295 h 641295"/>
                    <a:gd name="connsiteX7" fmla="*/ 0 w 1561514"/>
                    <a:gd name="connsiteY7" fmla="*/ 641295 h 641295"/>
                    <a:gd name="connsiteX8" fmla="*/ 0 w 1561514"/>
                    <a:gd name="connsiteY8" fmla="*/ 0 h 641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61514" h="641295">
                      <a:moveTo>
                        <a:pt x="1561514" y="0"/>
                      </a:moveTo>
                      <a:lnTo>
                        <a:pt x="1561514" y="641295"/>
                      </a:lnTo>
                      <a:lnTo>
                        <a:pt x="1090247" y="641295"/>
                      </a:lnTo>
                      <a:lnTo>
                        <a:pt x="1083959" y="578925"/>
                      </a:lnTo>
                      <a:cubicBezTo>
                        <a:pt x="1055100" y="437896"/>
                        <a:pt x="930318" y="331808"/>
                        <a:pt x="780757" y="331808"/>
                      </a:cubicBezTo>
                      <a:cubicBezTo>
                        <a:pt x="631196" y="331808"/>
                        <a:pt x="506413" y="437896"/>
                        <a:pt x="477555" y="578925"/>
                      </a:cubicBezTo>
                      <a:lnTo>
                        <a:pt x="471267" y="641295"/>
                      </a:lnTo>
                      <a:lnTo>
                        <a:pt x="0" y="6412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alpha val="22000"/>
                  </a:schemeClr>
                </a:solidFill>
                <a:ln>
                  <a:noFill/>
                </a:ln>
                <a:effectLst>
                  <a:softEdge rad="1016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34A22F80-88B5-42CC-B09D-C7930205BCCA}"/>
                    </a:ext>
                  </a:extLst>
                </p:cNvPr>
                <p:cNvGrpSpPr/>
                <p:nvPr/>
              </p:nvGrpSpPr>
              <p:grpSpPr>
                <a:xfrm>
                  <a:off x="1543242" y="699188"/>
                  <a:ext cx="3914382" cy="1561514"/>
                  <a:chOff x="777702" y="1039430"/>
                  <a:chExt cx="3914382" cy="1561514"/>
                </a:xfrm>
              </p:grpSpPr>
              <p:sp>
                <p:nvSpPr>
                  <p:cNvPr id="35" name="Freeform: Shape 9">
                    <a:extLst>
                      <a:ext uri="{FF2B5EF4-FFF2-40B4-BE49-F238E27FC236}">
                        <a16:creationId xmlns:a16="http://schemas.microsoft.com/office/drawing/2014/main" id="{8A9B883D-EF96-429C-A314-F138863FD1A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954136" y="-137004"/>
                    <a:ext cx="1561514" cy="3914382"/>
                  </a:xfrm>
                  <a:custGeom>
                    <a:avLst/>
                    <a:gdLst>
                      <a:gd name="connsiteX0" fmla="*/ 1561514 w 1561514"/>
                      <a:gd name="connsiteY0" fmla="*/ 260258 h 3914382"/>
                      <a:gd name="connsiteX1" fmla="*/ 1561514 w 1561514"/>
                      <a:gd name="connsiteY1" fmla="*/ 3914382 h 3914382"/>
                      <a:gd name="connsiteX2" fmla="*/ 1090247 w 1561514"/>
                      <a:gd name="connsiteY2" fmla="*/ 3914382 h 3914382"/>
                      <a:gd name="connsiteX3" fmla="*/ 1083959 w 1561514"/>
                      <a:gd name="connsiteY3" fmla="*/ 3852012 h 3914382"/>
                      <a:gd name="connsiteX4" fmla="*/ 780757 w 1561514"/>
                      <a:gd name="connsiteY4" fmla="*/ 3604895 h 3914382"/>
                      <a:gd name="connsiteX5" fmla="*/ 477555 w 1561514"/>
                      <a:gd name="connsiteY5" fmla="*/ 3852012 h 3914382"/>
                      <a:gd name="connsiteX6" fmla="*/ 471267 w 1561514"/>
                      <a:gd name="connsiteY6" fmla="*/ 3914382 h 3914382"/>
                      <a:gd name="connsiteX7" fmla="*/ 0 w 1561514"/>
                      <a:gd name="connsiteY7" fmla="*/ 3914382 h 3914382"/>
                      <a:gd name="connsiteX8" fmla="*/ 0 w 1561514"/>
                      <a:gd name="connsiteY8" fmla="*/ 260258 h 3914382"/>
                      <a:gd name="connsiteX9" fmla="*/ 260258 w 1561514"/>
                      <a:gd name="connsiteY9" fmla="*/ 0 h 3914382"/>
                      <a:gd name="connsiteX10" fmla="*/ 1301256 w 1561514"/>
                      <a:gd name="connsiteY10" fmla="*/ 0 h 3914382"/>
                      <a:gd name="connsiteX11" fmla="*/ 1561514 w 1561514"/>
                      <a:gd name="connsiteY11" fmla="*/ 260258 h 3914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561514" h="3914382">
                        <a:moveTo>
                          <a:pt x="1561514" y="260258"/>
                        </a:moveTo>
                        <a:lnTo>
                          <a:pt x="1561514" y="3914382"/>
                        </a:lnTo>
                        <a:lnTo>
                          <a:pt x="1090247" y="3914382"/>
                        </a:lnTo>
                        <a:lnTo>
                          <a:pt x="1083959" y="3852012"/>
                        </a:lnTo>
                        <a:cubicBezTo>
                          <a:pt x="1055100" y="3710983"/>
                          <a:pt x="930318" y="3604895"/>
                          <a:pt x="780757" y="3604895"/>
                        </a:cubicBezTo>
                        <a:cubicBezTo>
                          <a:pt x="631196" y="3604895"/>
                          <a:pt x="506413" y="3710983"/>
                          <a:pt x="477555" y="3852012"/>
                        </a:cubicBezTo>
                        <a:lnTo>
                          <a:pt x="471267" y="3914382"/>
                        </a:lnTo>
                        <a:lnTo>
                          <a:pt x="0" y="3914382"/>
                        </a:lnTo>
                        <a:lnTo>
                          <a:pt x="0" y="260258"/>
                        </a:lnTo>
                        <a:cubicBezTo>
                          <a:pt x="0" y="116521"/>
                          <a:pt x="116521" y="0"/>
                          <a:pt x="260258" y="0"/>
                        </a:cubicBezTo>
                        <a:lnTo>
                          <a:pt x="1301256" y="0"/>
                        </a:lnTo>
                        <a:cubicBezTo>
                          <a:pt x="1444993" y="0"/>
                          <a:pt x="1561514" y="116521"/>
                          <a:pt x="1561514" y="260258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23A6E8"/>
                      </a:gs>
                      <a:gs pos="100000">
                        <a:srgbClr val="0066CC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Freeform: Shape 8">
                    <a:extLst>
                      <a:ext uri="{FF2B5EF4-FFF2-40B4-BE49-F238E27FC236}">
                        <a16:creationId xmlns:a16="http://schemas.microsoft.com/office/drawing/2014/main" id="{C328BB9E-BA83-4487-A40C-3640C9EA6DB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224374" y="-16821"/>
                    <a:ext cx="1261403" cy="3674013"/>
                  </a:xfrm>
                  <a:custGeom>
                    <a:avLst/>
                    <a:gdLst>
                      <a:gd name="connsiteX0" fmla="*/ 1261403 w 1261403"/>
                      <a:gd name="connsiteY0" fmla="*/ 210238 h 3674013"/>
                      <a:gd name="connsiteX1" fmla="*/ 1261403 w 1261403"/>
                      <a:gd name="connsiteY1" fmla="*/ 3674013 h 3674013"/>
                      <a:gd name="connsiteX2" fmla="*/ 940190 w 1261403"/>
                      <a:gd name="connsiteY2" fmla="*/ 3674013 h 3674013"/>
                      <a:gd name="connsiteX3" fmla="*/ 933902 w 1261403"/>
                      <a:gd name="connsiteY3" fmla="*/ 3611645 h 3674013"/>
                      <a:gd name="connsiteX4" fmla="*/ 630700 w 1261403"/>
                      <a:gd name="connsiteY4" fmla="*/ 3364528 h 3674013"/>
                      <a:gd name="connsiteX5" fmla="*/ 327498 w 1261403"/>
                      <a:gd name="connsiteY5" fmla="*/ 3611645 h 3674013"/>
                      <a:gd name="connsiteX6" fmla="*/ 321211 w 1261403"/>
                      <a:gd name="connsiteY6" fmla="*/ 3674013 h 3674013"/>
                      <a:gd name="connsiteX7" fmla="*/ 0 w 1261403"/>
                      <a:gd name="connsiteY7" fmla="*/ 3674013 h 3674013"/>
                      <a:gd name="connsiteX8" fmla="*/ 0 w 1261403"/>
                      <a:gd name="connsiteY8" fmla="*/ 210238 h 3674013"/>
                      <a:gd name="connsiteX9" fmla="*/ 210238 w 1261403"/>
                      <a:gd name="connsiteY9" fmla="*/ 0 h 3674013"/>
                      <a:gd name="connsiteX10" fmla="*/ 1051165 w 1261403"/>
                      <a:gd name="connsiteY10" fmla="*/ 0 h 3674013"/>
                      <a:gd name="connsiteX11" fmla="*/ 1261403 w 1261403"/>
                      <a:gd name="connsiteY11" fmla="*/ 210238 h 3674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61403" h="3674013">
                        <a:moveTo>
                          <a:pt x="1261403" y="210238"/>
                        </a:moveTo>
                        <a:lnTo>
                          <a:pt x="1261403" y="3674013"/>
                        </a:lnTo>
                        <a:lnTo>
                          <a:pt x="940190" y="3674013"/>
                        </a:lnTo>
                        <a:lnTo>
                          <a:pt x="933902" y="3611645"/>
                        </a:lnTo>
                        <a:cubicBezTo>
                          <a:pt x="905044" y="3470616"/>
                          <a:pt x="780261" y="3364528"/>
                          <a:pt x="630700" y="3364528"/>
                        </a:cubicBezTo>
                        <a:cubicBezTo>
                          <a:pt x="481139" y="3364528"/>
                          <a:pt x="356357" y="3470616"/>
                          <a:pt x="327498" y="3611645"/>
                        </a:cubicBezTo>
                        <a:lnTo>
                          <a:pt x="321211" y="3674013"/>
                        </a:lnTo>
                        <a:lnTo>
                          <a:pt x="0" y="3674013"/>
                        </a:lnTo>
                        <a:lnTo>
                          <a:pt x="0" y="210238"/>
                        </a:lnTo>
                        <a:cubicBezTo>
                          <a:pt x="0" y="94127"/>
                          <a:pt x="94127" y="0"/>
                          <a:pt x="210238" y="0"/>
                        </a:cubicBezTo>
                        <a:lnTo>
                          <a:pt x="1051165" y="0"/>
                        </a:lnTo>
                        <a:cubicBezTo>
                          <a:pt x="1167276" y="0"/>
                          <a:pt x="1261403" y="94127"/>
                          <a:pt x="1261403" y="210238"/>
                        </a:cubicBezTo>
                        <a:close/>
                      </a:path>
                    </a:pathLst>
                  </a:custGeom>
                  <a:solidFill>
                    <a:schemeClr val="bg1">
                      <a:alpha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" name="Left Bracket 12">
                    <a:extLst>
                      <a:ext uri="{FF2B5EF4-FFF2-40B4-BE49-F238E27FC236}">
                        <a16:creationId xmlns:a16="http://schemas.microsoft.com/office/drawing/2014/main" id="{9A036B36-32C2-451B-BCB8-E0DF87143723}"/>
                      </a:ext>
                    </a:extLst>
                  </p:cNvPr>
                  <p:cNvSpPr/>
                  <p:nvPr/>
                </p:nvSpPr>
                <p:spPr>
                  <a:xfrm>
                    <a:off x="903184" y="1092183"/>
                    <a:ext cx="3788898" cy="1434903"/>
                  </a:xfrm>
                  <a:custGeom>
                    <a:avLst/>
                    <a:gdLst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  <a:gd name="connsiteX4" fmla="*/ 3674013 w 3674013"/>
                      <a:gd name="connsiteY4" fmla="*/ 1434903 h 1434903"/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  <a:gd name="connsiteX4" fmla="*/ 3674013 w 3674013"/>
                      <a:gd name="connsiteY4" fmla="*/ 1434903 h 1434903"/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74013" h="1434903" stroke="0" extrusionOk="0">
                        <a:moveTo>
                          <a:pt x="3674013" y="1434903"/>
                        </a:moveTo>
                        <a:cubicBezTo>
                          <a:pt x="1644912" y="1434903"/>
                          <a:pt x="0" y="1416003"/>
                          <a:pt x="0" y="1392688"/>
                        </a:cubicBezTo>
                        <a:lnTo>
                          <a:pt x="0" y="42215"/>
                        </a:lnTo>
                        <a:cubicBezTo>
                          <a:pt x="0" y="18900"/>
                          <a:pt x="1644912" y="0"/>
                          <a:pt x="3674013" y="0"/>
                        </a:cubicBezTo>
                        <a:lnTo>
                          <a:pt x="3674013" y="1434903"/>
                        </a:lnTo>
                        <a:close/>
                      </a:path>
                      <a:path w="3674013" h="1434903" fill="none">
                        <a:moveTo>
                          <a:pt x="3674013" y="1434903"/>
                        </a:moveTo>
                        <a:cubicBezTo>
                          <a:pt x="1644912" y="1434903"/>
                          <a:pt x="0" y="1416003"/>
                          <a:pt x="0" y="1392688"/>
                        </a:cubicBezTo>
                        <a:lnTo>
                          <a:pt x="0" y="42215"/>
                        </a:lnTo>
                        <a:cubicBezTo>
                          <a:pt x="0" y="18900"/>
                          <a:pt x="1644912" y="0"/>
                          <a:pt x="3674013" y="0"/>
                        </a:cubicBezTo>
                      </a:path>
                    </a:pathLst>
                  </a:custGeom>
                  <a:ln w="9525">
                    <a:solidFill>
                      <a:schemeClr val="bg1">
                        <a:lumMod val="9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34A22F80-88B5-42CC-B09D-C7930205BCCA}"/>
                  </a:ext>
                </a:extLst>
              </p:cNvPr>
              <p:cNvGrpSpPr/>
              <p:nvPr/>
            </p:nvGrpSpPr>
            <p:grpSpPr>
              <a:xfrm flipH="1">
                <a:off x="1760546" y="791908"/>
                <a:ext cx="3855053" cy="1358266"/>
                <a:chOff x="777702" y="1039430"/>
                <a:chExt cx="3914382" cy="1561514"/>
              </a:xfrm>
            </p:grpSpPr>
            <p:sp>
              <p:nvSpPr>
                <p:cNvPr id="52" name="Freeform: Shape 9">
                  <a:extLst>
                    <a:ext uri="{FF2B5EF4-FFF2-40B4-BE49-F238E27FC236}">
                      <a16:creationId xmlns:a16="http://schemas.microsoft.com/office/drawing/2014/main" id="{8A9B883D-EF96-429C-A314-F138863FD1A4}"/>
                    </a:ext>
                  </a:extLst>
                </p:cNvPr>
                <p:cNvSpPr/>
                <p:nvPr/>
              </p:nvSpPr>
              <p:spPr>
                <a:xfrm rot="16200000">
                  <a:off x="1954136" y="-137004"/>
                  <a:ext cx="1561514" cy="3914382"/>
                </a:xfrm>
                <a:custGeom>
                  <a:avLst/>
                  <a:gdLst>
                    <a:gd name="connsiteX0" fmla="*/ 1561514 w 1561514"/>
                    <a:gd name="connsiteY0" fmla="*/ 260258 h 3914382"/>
                    <a:gd name="connsiteX1" fmla="*/ 1561514 w 1561514"/>
                    <a:gd name="connsiteY1" fmla="*/ 3914382 h 3914382"/>
                    <a:gd name="connsiteX2" fmla="*/ 1090247 w 1561514"/>
                    <a:gd name="connsiteY2" fmla="*/ 3914382 h 3914382"/>
                    <a:gd name="connsiteX3" fmla="*/ 1083959 w 1561514"/>
                    <a:gd name="connsiteY3" fmla="*/ 3852012 h 3914382"/>
                    <a:gd name="connsiteX4" fmla="*/ 780757 w 1561514"/>
                    <a:gd name="connsiteY4" fmla="*/ 3604895 h 3914382"/>
                    <a:gd name="connsiteX5" fmla="*/ 477555 w 1561514"/>
                    <a:gd name="connsiteY5" fmla="*/ 3852012 h 3914382"/>
                    <a:gd name="connsiteX6" fmla="*/ 471267 w 1561514"/>
                    <a:gd name="connsiteY6" fmla="*/ 3914382 h 3914382"/>
                    <a:gd name="connsiteX7" fmla="*/ 0 w 1561514"/>
                    <a:gd name="connsiteY7" fmla="*/ 3914382 h 3914382"/>
                    <a:gd name="connsiteX8" fmla="*/ 0 w 1561514"/>
                    <a:gd name="connsiteY8" fmla="*/ 260258 h 3914382"/>
                    <a:gd name="connsiteX9" fmla="*/ 260258 w 1561514"/>
                    <a:gd name="connsiteY9" fmla="*/ 0 h 3914382"/>
                    <a:gd name="connsiteX10" fmla="*/ 1301256 w 1561514"/>
                    <a:gd name="connsiteY10" fmla="*/ 0 h 3914382"/>
                    <a:gd name="connsiteX11" fmla="*/ 1561514 w 1561514"/>
                    <a:gd name="connsiteY11" fmla="*/ 260258 h 39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61514" h="3914382">
                      <a:moveTo>
                        <a:pt x="1561514" y="260258"/>
                      </a:moveTo>
                      <a:lnTo>
                        <a:pt x="1561514" y="3914382"/>
                      </a:lnTo>
                      <a:lnTo>
                        <a:pt x="1090247" y="3914382"/>
                      </a:lnTo>
                      <a:lnTo>
                        <a:pt x="1083959" y="3852012"/>
                      </a:lnTo>
                      <a:cubicBezTo>
                        <a:pt x="1055100" y="3710983"/>
                        <a:pt x="930318" y="3604895"/>
                        <a:pt x="780757" y="3604895"/>
                      </a:cubicBezTo>
                      <a:cubicBezTo>
                        <a:pt x="631196" y="3604895"/>
                        <a:pt x="506413" y="3710983"/>
                        <a:pt x="477555" y="3852012"/>
                      </a:cubicBezTo>
                      <a:lnTo>
                        <a:pt x="471267" y="3914382"/>
                      </a:lnTo>
                      <a:lnTo>
                        <a:pt x="0" y="3914382"/>
                      </a:lnTo>
                      <a:lnTo>
                        <a:pt x="0" y="260258"/>
                      </a:lnTo>
                      <a:cubicBezTo>
                        <a:pt x="0" y="116521"/>
                        <a:pt x="116521" y="0"/>
                        <a:pt x="260258" y="0"/>
                      </a:cubicBezTo>
                      <a:lnTo>
                        <a:pt x="1301256" y="0"/>
                      </a:lnTo>
                      <a:cubicBezTo>
                        <a:pt x="1444993" y="0"/>
                        <a:pt x="1561514" y="116521"/>
                        <a:pt x="1561514" y="26025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3A6E8"/>
                    </a:gs>
                    <a:gs pos="100000">
                      <a:srgbClr val="0066CC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reeform: Shape 8">
                  <a:extLst>
                    <a:ext uri="{FF2B5EF4-FFF2-40B4-BE49-F238E27FC236}">
                      <a16:creationId xmlns:a16="http://schemas.microsoft.com/office/drawing/2014/main" id="{C328BB9E-BA83-4487-A40C-3640C9EA6DB8}"/>
                    </a:ext>
                  </a:extLst>
                </p:cNvPr>
                <p:cNvSpPr/>
                <p:nvPr/>
              </p:nvSpPr>
              <p:spPr>
                <a:xfrm rot="16200000">
                  <a:off x="2224374" y="-16821"/>
                  <a:ext cx="1261403" cy="3674013"/>
                </a:xfrm>
                <a:custGeom>
                  <a:avLst/>
                  <a:gdLst>
                    <a:gd name="connsiteX0" fmla="*/ 1261403 w 1261403"/>
                    <a:gd name="connsiteY0" fmla="*/ 210238 h 3674013"/>
                    <a:gd name="connsiteX1" fmla="*/ 1261403 w 1261403"/>
                    <a:gd name="connsiteY1" fmla="*/ 3674013 h 3674013"/>
                    <a:gd name="connsiteX2" fmla="*/ 940190 w 1261403"/>
                    <a:gd name="connsiteY2" fmla="*/ 3674013 h 3674013"/>
                    <a:gd name="connsiteX3" fmla="*/ 933902 w 1261403"/>
                    <a:gd name="connsiteY3" fmla="*/ 3611645 h 3674013"/>
                    <a:gd name="connsiteX4" fmla="*/ 630700 w 1261403"/>
                    <a:gd name="connsiteY4" fmla="*/ 3364528 h 3674013"/>
                    <a:gd name="connsiteX5" fmla="*/ 327498 w 1261403"/>
                    <a:gd name="connsiteY5" fmla="*/ 3611645 h 3674013"/>
                    <a:gd name="connsiteX6" fmla="*/ 321211 w 1261403"/>
                    <a:gd name="connsiteY6" fmla="*/ 3674013 h 3674013"/>
                    <a:gd name="connsiteX7" fmla="*/ 0 w 1261403"/>
                    <a:gd name="connsiteY7" fmla="*/ 3674013 h 3674013"/>
                    <a:gd name="connsiteX8" fmla="*/ 0 w 1261403"/>
                    <a:gd name="connsiteY8" fmla="*/ 210238 h 3674013"/>
                    <a:gd name="connsiteX9" fmla="*/ 210238 w 1261403"/>
                    <a:gd name="connsiteY9" fmla="*/ 0 h 3674013"/>
                    <a:gd name="connsiteX10" fmla="*/ 1051165 w 1261403"/>
                    <a:gd name="connsiteY10" fmla="*/ 0 h 3674013"/>
                    <a:gd name="connsiteX11" fmla="*/ 1261403 w 1261403"/>
                    <a:gd name="connsiteY11" fmla="*/ 210238 h 3674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1403" h="3674013">
                      <a:moveTo>
                        <a:pt x="1261403" y="210238"/>
                      </a:moveTo>
                      <a:lnTo>
                        <a:pt x="1261403" y="3674013"/>
                      </a:lnTo>
                      <a:lnTo>
                        <a:pt x="940190" y="3674013"/>
                      </a:lnTo>
                      <a:lnTo>
                        <a:pt x="933902" y="3611645"/>
                      </a:lnTo>
                      <a:cubicBezTo>
                        <a:pt x="905044" y="3470616"/>
                        <a:pt x="780261" y="3364528"/>
                        <a:pt x="630700" y="3364528"/>
                      </a:cubicBezTo>
                      <a:cubicBezTo>
                        <a:pt x="481139" y="3364528"/>
                        <a:pt x="356357" y="3470616"/>
                        <a:pt x="327498" y="3611645"/>
                      </a:cubicBezTo>
                      <a:lnTo>
                        <a:pt x="321211" y="3674013"/>
                      </a:lnTo>
                      <a:lnTo>
                        <a:pt x="0" y="3674013"/>
                      </a:lnTo>
                      <a:lnTo>
                        <a:pt x="0" y="210238"/>
                      </a:lnTo>
                      <a:cubicBezTo>
                        <a:pt x="0" y="94127"/>
                        <a:pt x="94127" y="0"/>
                        <a:pt x="210238" y="0"/>
                      </a:cubicBezTo>
                      <a:lnTo>
                        <a:pt x="1051165" y="0"/>
                      </a:lnTo>
                      <a:cubicBezTo>
                        <a:pt x="1167276" y="0"/>
                        <a:pt x="1261403" y="94127"/>
                        <a:pt x="1261403" y="210238"/>
                      </a:cubicBezTo>
                      <a:close/>
                    </a:path>
                  </a:pathLst>
                </a:custGeom>
                <a:solidFill>
                  <a:schemeClr val="bg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Left Bracket 12">
                  <a:extLst>
                    <a:ext uri="{FF2B5EF4-FFF2-40B4-BE49-F238E27FC236}">
                      <a16:creationId xmlns:a16="http://schemas.microsoft.com/office/drawing/2014/main" id="{9A036B36-32C2-451B-BCB8-E0DF87143723}"/>
                    </a:ext>
                  </a:extLst>
                </p:cNvPr>
                <p:cNvSpPr/>
                <p:nvPr/>
              </p:nvSpPr>
              <p:spPr>
                <a:xfrm>
                  <a:off x="903184" y="1092183"/>
                  <a:ext cx="3788898" cy="1434903"/>
                </a:xfrm>
                <a:custGeom>
                  <a:avLst/>
                  <a:gdLst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4" fmla="*/ 3674013 w 3674013"/>
                    <a:gd name="connsiteY4" fmla="*/ 1434903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4" fmla="*/ 3674013 w 3674013"/>
                    <a:gd name="connsiteY4" fmla="*/ 1434903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74013" h="1434903" stroke="0" extrusionOk="0">
                      <a:moveTo>
                        <a:pt x="3674013" y="1434903"/>
                      </a:moveTo>
                      <a:cubicBezTo>
                        <a:pt x="1644912" y="1434903"/>
                        <a:pt x="0" y="1416003"/>
                        <a:pt x="0" y="1392688"/>
                      </a:cubicBezTo>
                      <a:lnTo>
                        <a:pt x="0" y="42215"/>
                      </a:lnTo>
                      <a:cubicBezTo>
                        <a:pt x="0" y="18900"/>
                        <a:pt x="1644912" y="0"/>
                        <a:pt x="3674013" y="0"/>
                      </a:cubicBezTo>
                      <a:lnTo>
                        <a:pt x="3674013" y="1434903"/>
                      </a:lnTo>
                      <a:close/>
                    </a:path>
                    <a:path w="3674013" h="1434903" fill="none">
                      <a:moveTo>
                        <a:pt x="3674013" y="1434903"/>
                      </a:moveTo>
                      <a:cubicBezTo>
                        <a:pt x="1644912" y="1434903"/>
                        <a:pt x="0" y="1416003"/>
                        <a:pt x="0" y="1392688"/>
                      </a:cubicBezTo>
                      <a:lnTo>
                        <a:pt x="0" y="42215"/>
                      </a:lnTo>
                      <a:cubicBezTo>
                        <a:pt x="0" y="18900"/>
                        <a:pt x="1644912" y="0"/>
                        <a:pt x="3674013" y="0"/>
                      </a:cubicBezTo>
                    </a:path>
                  </a:pathLst>
                </a:custGeom>
                <a:ln w="9525">
                  <a:solidFill>
                    <a:schemeClr val="bg1">
                      <a:lumMod val="9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1" name="TextBox 20"/>
            <p:cNvSpPr txBox="1"/>
            <p:nvPr/>
          </p:nvSpPr>
          <p:spPr>
            <a:xfrm>
              <a:off x="1536893" y="689592"/>
              <a:ext cx="27809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B383C23-0000-4E3E-82CB-AF9C6C15D96E}"/>
              </a:ext>
            </a:extLst>
          </p:cNvPr>
          <p:cNvSpPr txBox="1"/>
          <p:nvPr/>
        </p:nvSpPr>
        <p:spPr>
          <a:xfrm>
            <a:off x="3274318" y="3652081"/>
            <a:ext cx="6786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আদর্শ বাটখারা দিয়ে কিভাবে ১ কিলোগ্রাম ৬৩০ গ্রাম ওজন করা যায়।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4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11887200" cy="6477000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609600" y="3886200"/>
            <a:ext cx="6032554" cy="1898544"/>
            <a:chOff x="5413659" y="1364860"/>
            <a:chExt cx="3922676" cy="12133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22676" cy="1213343"/>
              <a:chOff x="3119461" y="2798299"/>
              <a:chExt cx="3922676" cy="1213343"/>
            </a:xfrm>
          </p:grpSpPr>
          <p:sp>
            <p:nvSpPr>
              <p:cNvPr id="8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10702" y="3177235"/>
                <a:ext cx="1210370" cy="452501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1EDB35-9F85-4F12-9B6B-A565FEFC5F96}"/>
                </a:ext>
              </a:extLst>
            </p:cNvPr>
            <p:cNvSpPr txBox="1"/>
            <p:nvPr/>
          </p:nvSpPr>
          <p:spPr>
            <a:xfrm>
              <a:off x="9119200" y="1549336"/>
              <a:ext cx="118060" cy="76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7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593721" y="1642793"/>
              <a:ext cx="3110052" cy="767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00B050"/>
                  </a:solidFill>
                </a:rPr>
                <a:t>সবাইকে</a:t>
              </a:r>
              <a:r>
                <a:rPr lang="en-US" sz="7200" b="1" dirty="0">
                  <a:solidFill>
                    <a:srgbClr val="00B050"/>
                  </a:solidFill>
                </a:rPr>
                <a:t> </a:t>
              </a:r>
              <a:r>
                <a:rPr lang="en-US" sz="7200" b="1" dirty="0" err="1">
                  <a:solidFill>
                    <a:srgbClr val="00B050"/>
                  </a:solidFill>
                </a:rPr>
                <a:t>ধন্যবাদ</a:t>
              </a:r>
              <a:endParaRPr lang="en-US" sz="72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517238" y="3630316"/>
            <a:ext cx="6338797" cy="2455379"/>
            <a:chOff x="1543242" y="699188"/>
            <a:chExt cx="4051069" cy="1569211"/>
          </a:xfrm>
        </p:grpSpPr>
        <p:sp>
          <p:nvSpPr>
            <p:cNvPr id="11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428455" y="1102542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893345" y="4536531"/>
            <a:ext cx="6215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এখানেই সমাপ্ত  </a:t>
            </a:r>
            <a:endParaRPr lang="en-US" sz="4400" b="1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A62CE89-C497-4451-8AA6-5B0C26167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31" y="228600"/>
            <a:ext cx="4446146" cy="44461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766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1"/>
    </mc:Choice>
    <mc:Fallback xmlns="">
      <p:transition spd="slow" advTm="4161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13" presetID="42" presetClass="path" presetSubtype="0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3 0.01898 L 0.43906 0.01435 " pathEditMode="relative" rAng="0" ptsTypes="AA" p14:bounceEnd="50000">
                                          <p:cBhvr>
                                            <p:cTn id="14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6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4" presetID="42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3 0.01898 L 0.43906 0.01435 " pathEditMode="relative" rAng="0" ptsTypes="AA">
                                          <p:cBhvr>
                                            <p:cTn id="25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6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E52F39-6187-453E-8917-DA4C7D2929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4000">
                <a:srgbClr val="A6D3E0"/>
              </a:gs>
              <a:gs pos="100000">
                <a:srgbClr val="48A6C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5694733-3AFD-4571-80F0-244D1236A520}"/>
              </a:ext>
            </a:extLst>
          </p:cNvPr>
          <p:cNvGrpSpPr/>
          <p:nvPr/>
        </p:nvGrpSpPr>
        <p:grpSpPr>
          <a:xfrm>
            <a:off x="1509512" y="348297"/>
            <a:ext cx="1745939" cy="1093807"/>
            <a:chOff x="1097375" y="1153886"/>
            <a:chExt cx="8016049" cy="502194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F90CB4E-1254-4490-96A0-97922D523F6C}"/>
                </a:ext>
              </a:extLst>
            </p:cNvPr>
            <p:cNvSpPr/>
            <p:nvPr/>
          </p:nvSpPr>
          <p:spPr>
            <a:xfrm>
              <a:off x="1097375" y="1153886"/>
              <a:ext cx="8016049" cy="5021943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3429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26D187C-CEAC-4526-82EA-4EAA75859CF0}"/>
                </a:ext>
              </a:extLst>
            </p:cNvPr>
            <p:cNvSpPr/>
            <p:nvPr/>
          </p:nvSpPr>
          <p:spPr>
            <a:xfrm>
              <a:off x="1454058" y="1386719"/>
              <a:ext cx="7302684" cy="4389362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65100" dist="254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B8707A-9BDA-40E1-BF9A-8FBA454E685C}"/>
              </a:ext>
            </a:extLst>
          </p:cNvPr>
          <p:cNvGrpSpPr/>
          <p:nvPr/>
        </p:nvGrpSpPr>
        <p:grpSpPr>
          <a:xfrm rot="3199893">
            <a:off x="2782190" y="164349"/>
            <a:ext cx="1453281" cy="2906560"/>
            <a:chOff x="3187700" y="1663700"/>
            <a:chExt cx="1765301" cy="35306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FA54F28-DF5B-48FB-8329-3EC4CBA6461F}"/>
                </a:ext>
              </a:extLst>
            </p:cNvPr>
            <p:cNvSpPr/>
            <p:nvPr/>
          </p:nvSpPr>
          <p:spPr>
            <a:xfrm>
              <a:off x="3187700" y="1663700"/>
              <a:ext cx="1765300" cy="3530600"/>
            </a:xfrm>
            <a:custGeom>
              <a:avLst/>
              <a:gdLst>
                <a:gd name="connsiteX0" fmla="*/ 1765300 w 1765300"/>
                <a:gd name="connsiteY0" fmla="*/ 0 h 3530600"/>
                <a:gd name="connsiteX1" fmla="*/ 1765300 w 1765300"/>
                <a:gd name="connsiteY1" fmla="*/ 1168598 h 3530600"/>
                <a:gd name="connsiteX2" fmla="*/ 1745343 w 1765300"/>
                <a:gd name="connsiteY2" fmla="*/ 1166586 h 3530600"/>
                <a:gd name="connsiteX3" fmla="*/ 1146629 w 1765300"/>
                <a:gd name="connsiteY3" fmla="*/ 1765300 h 3530600"/>
                <a:gd name="connsiteX4" fmla="*/ 1745343 w 1765300"/>
                <a:gd name="connsiteY4" fmla="*/ 2364014 h 3530600"/>
                <a:gd name="connsiteX5" fmla="*/ 1765300 w 1765300"/>
                <a:gd name="connsiteY5" fmla="*/ 2362002 h 3530600"/>
                <a:gd name="connsiteX6" fmla="*/ 1765300 w 1765300"/>
                <a:gd name="connsiteY6" fmla="*/ 3530600 h 3530600"/>
                <a:gd name="connsiteX7" fmla="*/ 0 w 1765300"/>
                <a:gd name="connsiteY7" fmla="*/ 1765300 h 3530600"/>
                <a:gd name="connsiteX8" fmla="*/ 1765300 w 1765300"/>
                <a:gd name="connsiteY8" fmla="*/ 0 h 353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5300" h="3530600">
                  <a:moveTo>
                    <a:pt x="1765300" y="0"/>
                  </a:moveTo>
                  <a:lnTo>
                    <a:pt x="1765300" y="1168598"/>
                  </a:lnTo>
                  <a:lnTo>
                    <a:pt x="1745343" y="1166586"/>
                  </a:lnTo>
                  <a:cubicBezTo>
                    <a:pt x="1414682" y="1166586"/>
                    <a:pt x="1146629" y="1434639"/>
                    <a:pt x="1146629" y="1765300"/>
                  </a:cubicBezTo>
                  <a:cubicBezTo>
                    <a:pt x="1146629" y="2095961"/>
                    <a:pt x="1414682" y="2364014"/>
                    <a:pt x="1745343" y="2364014"/>
                  </a:cubicBezTo>
                  <a:lnTo>
                    <a:pt x="1765300" y="2362002"/>
                  </a:lnTo>
                  <a:lnTo>
                    <a:pt x="1765300" y="3530600"/>
                  </a:lnTo>
                  <a:cubicBezTo>
                    <a:pt x="790352" y="3530600"/>
                    <a:pt x="0" y="2740248"/>
                    <a:pt x="0" y="1765300"/>
                  </a:cubicBezTo>
                  <a:cubicBezTo>
                    <a:pt x="0" y="790352"/>
                    <a:pt x="790352" y="0"/>
                    <a:pt x="176530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67E334D-649C-4965-BD24-F784FB862A15}"/>
                </a:ext>
              </a:extLst>
            </p:cNvPr>
            <p:cNvSpPr/>
            <p:nvPr/>
          </p:nvSpPr>
          <p:spPr>
            <a:xfrm>
              <a:off x="3497944" y="1973943"/>
              <a:ext cx="1455057" cy="2910114"/>
            </a:xfrm>
            <a:custGeom>
              <a:avLst/>
              <a:gdLst>
                <a:gd name="connsiteX0" fmla="*/ 1455057 w 1455057"/>
                <a:gd name="connsiteY0" fmla="*/ 0 h 2910114"/>
                <a:gd name="connsiteX1" fmla="*/ 1455057 w 1455057"/>
                <a:gd name="connsiteY1" fmla="*/ 858355 h 2910114"/>
                <a:gd name="connsiteX2" fmla="*/ 1435099 w 1455057"/>
                <a:gd name="connsiteY2" fmla="*/ 856343 h 2910114"/>
                <a:gd name="connsiteX3" fmla="*/ 836385 w 1455057"/>
                <a:gd name="connsiteY3" fmla="*/ 1455057 h 2910114"/>
                <a:gd name="connsiteX4" fmla="*/ 1435099 w 1455057"/>
                <a:gd name="connsiteY4" fmla="*/ 2053771 h 2910114"/>
                <a:gd name="connsiteX5" fmla="*/ 1455057 w 1455057"/>
                <a:gd name="connsiteY5" fmla="*/ 2051759 h 2910114"/>
                <a:gd name="connsiteX6" fmla="*/ 1455057 w 1455057"/>
                <a:gd name="connsiteY6" fmla="*/ 2910114 h 2910114"/>
                <a:gd name="connsiteX7" fmla="*/ 0 w 1455057"/>
                <a:gd name="connsiteY7" fmla="*/ 1455057 h 2910114"/>
                <a:gd name="connsiteX8" fmla="*/ 1455057 w 1455057"/>
                <a:gd name="connsiteY8" fmla="*/ 0 h 291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5057" h="2910114">
                  <a:moveTo>
                    <a:pt x="1455057" y="0"/>
                  </a:moveTo>
                  <a:lnTo>
                    <a:pt x="1455057" y="858355"/>
                  </a:lnTo>
                  <a:lnTo>
                    <a:pt x="1435099" y="856343"/>
                  </a:lnTo>
                  <a:cubicBezTo>
                    <a:pt x="1104438" y="856343"/>
                    <a:pt x="836385" y="1124396"/>
                    <a:pt x="836385" y="1455057"/>
                  </a:cubicBezTo>
                  <a:cubicBezTo>
                    <a:pt x="836385" y="1785718"/>
                    <a:pt x="1104438" y="2053771"/>
                    <a:pt x="1435099" y="2053771"/>
                  </a:cubicBezTo>
                  <a:lnTo>
                    <a:pt x="1455057" y="2051759"/>
                  </a:lnTo>
                  <a:lnTo>
                    <a:pt x="1455057" y="2910114"/>
                  </a:lnTo>
                  <a:cubicBezTo>
                    <a:pt x="651451" y="2910114"/>
                    <a:pt x="0" y="2258663"/>
                    <a:pt x="0" y="1455057"/>
                  </a:cubicBezTo>
                  <a:cubicBezTo>
                    <a:pt x="0" y="651451"/>
                    <a:pt x="651451" y="0"/>
                    <a:pt x="1455057" y="0"/>
                  </a:cubicBez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7E05116-F509-4356-93FC-AE097BF8057A}"/>
                </a:ext>
              </a:extLst>
            </p:cNvPr>
            <p:cNvSpPr/>
            <p:nvPr/>
          </p:nvSpPr>
          <p:spPr>
            <a:xfrm>
              <a:off x="3715658" y="2191657"/>
              <a:ext cx="1237343" cy="2474686"/>
            </a:xfrm>
            <a:custGeom>
              <a:avLst/>
              <a:gdLst>
                <a:gd name="connsiteX0" fmla="*/ 1237343 w 1237343"/>
                <a:gd name="connsiteY0" fmla="*/ 0 h 2474686"/>
                <a:gd name="connsiteX1" fmla="*/ 1237343 w 1237343"/>
                <a:gd name="connsiteY1" fmla="*/ 640641 h 2474686"/>
                <a:gd name="connsiteX2" fmla="*/ 1217385 w 1237343"/>
                <a:gd name="connsiteY2" fmla="*/ 638629 h 2474686"/>
                <a:gd name="connsiteX3" fmla="*/ 618671 w 1237343"/>
                <a:gd name="connsiteY3" fmla="*/ 1237343 h 2474686"/>
                <a:gd name="connsiteX4" fmla="*/ 1217385 w 1237343"/>
                <a:gd name="connsiteY4" fmla="*/ 1836057 h 2474686"/>
                <a:gd name="connsiteX5" fmla="*/ 1237343 w 1237343"/>
                <a:gd name="connsiteY5" fmla="*/ 1834045 h 2474686"/>
                <a:gd name="connsiteX6" fmla="*/ 1237343 w 1237343"/>
                <a:gd name="connsiteY6" fmla="*/ 2474686 h 2474686"/>
                <a:gd name="connsiteX7" fmla="*/ 0 w 1237343"/>
                <a:gd name="connsiteY7" fmla="*/ 1237343 h 2474686"/>
                <a:gd name="connsiteX8" fmla="*/ 1237343 w 1237343"/>
                <a:gd name="connsiteY8" fmla="*/ 0 h 247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7343" h="2474686">
                  <a:moveTo>
                    <a:pt x="1237343" y="0"/>
                  </a:moveTo>
                  <a:lnTo>
                    <a:pt x="1237343" y="640641"/>
                  </a:lnTo>
                  <a:lnTo>
                    <a:pt x="1217385" y="638629"/>
                  </a:lnTo>
                  <a:cubicBezTo>
                    <a:pt x="886724" y="638629"/>
                    <a:pt x="618671" y="906682"/>
                    <a:pt x="618671" y="1237343"/>
                  </a:cubicBezTo>
                  <a:cubicBezTo>
                    <a:pt x="618671" y="1568004"/>
                    <a:pt x="886724" y="1836057"/>
                    <a:pt x="1217385" y="1836057"/>
                  </a:cubicBezTo>
                  <a:lnTo>
                    <a:pt x="1237343" y="1834045"/>
                  </a:lnTo>
                  <a:lnTo>
                    <a:pt x="1237343" y="2474686"/>
                  </a:lnTo>
                  <a:cubicBezTo>
                    <a:pt x="553977" y="2474686"/>
                    <a:pt x="0" y="1920709"/>
                    <a:pt x="0" y="1237343"/>
                  </a:cubicBezTo>
                  <a:cubicBezTo>
                    <a:pt x="0" y="553977"/>
                    <a:pt x="553977" y="0"/>
                    <a:pt x="1237343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54DE70F-4F3D-4DA5-B8CE-4723AEBF08A7}"/>
                </a:ext>
              </a:extLst>
            </p:cNvPr>
            <p:cNvSpPr/>
            <p:nvPr/>
          </p:nvSpPr>
          <p:spPr>
            <a:xfrm>
              <a:off x="3989615" y="2465614"/>
              <a:ext cx="963385" cy="1926772"/>
            </a:xfrm>
            <a:custGeom>
              <a:avLst/>
              <a:gdLst>
                <a:gd name="connsiteX0" fmla="*/ 963385 w 963385"/>
                <a:gd name="connsiteY0" fmla="*/ 0 h 1926772"/>
                <a:gd name="connsiteX1" fmla="*/ 963385 w 963385"/>
                <a:gd name="connsiteY1" fmla="*/ 366684 h 1926772"/>
                <a:gd name="connsiteX2" fmla="*/ 943428 w 963385"/>
                <a:gd name="connsiteY2" fmla="*/ 364672 h 1926772"/>
                <a:gd name="connsiteX3" fmla="*/ 344714 w 963385"/>
                <a:gd name="connsiteY3" fmla="*/ 963386 h 1926772"/>
                <a:gd name="connsiteX4" fmla="*/ 943428 w 963385"/>
                <a:gd name="connsiteY4" fmla="*/ 1562100 h 1926772"/>
                <a:gd name="connsiteX5" fmla="*/ 963385 w 963385"/>
                <a:gd name="connsiteY5" fmla="*/ 1560088 h 1926772"/>
                <a:gd name="connsiteX6" fmla="*/ 963385 w 963385"/>
                <a:gd name="connsiteY6" fmla="*/ 1926772 h 1926772"/>
                <a:gd name="connsiteX7" fmla="*/ 864886 w 963385"/>
                <a:gd name="connsiteY7" fmla="*/ 1921798 h 1926772"/>
                <a:gd name="connsiteX8" fmla="*/ 0 w 963385"/>
                <a:gd name="connsiteY8" fmla="*/ 963386 h 1926772"/>
                <a:gd name="connsiteX9" fmla="*/ 864886 w 963385"/>
                <a:gd name="connsiteY9" fmla="*/ 4974 h 192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3385" h="1926772">
                  <a:moveTo>
                    <a:pt x="963385" y="0"/>
                  </a:moveTo>
                  <a:lnTo>
                    <a:pt x="963385" y="366684"/>
                  </a:lnTo>
                  <a:lnTo>
                    <a:pt x="943428" y="364672"/>
                  </a:lnTo>
                  <a:cubicBezTo>
                    <a:pt x="612767" y="364672"/>
                    <a:pt x="344714" y="632725"/>
                    <a:pt x="344714" y="963386"/>
                  </a:cubicBezTo>
                  <a:cubicBezTo>
                    <a:pt x="344714" y="1294047"/>
                    <a:pt x="612767" y="1562100"/>
                    <a:pt x="943428" y="1562100"/>
                  </a:cubicBezTo>
                  <a:lnTo>
                    <a:pt x="963385" y="1560088"/>
                  </a:lnTo>
                  <a:lnTo>
                    <a:pt x="963385" y="1926772"/>
                  </a:lnTo>
                  <a:lnTo>
                    <a:pt x="864886" y="1921798"/>
                  </a:lnTo>
                  <a:cubicBezTo>
                    <a:pt x="379093" y="1872463"/>
                    <a:pt x="0" y="1462195"/>
                    <a:pt x="0" y="963386"/>
                  </a:cubicBezTo>
                  <a:cubicBezTo>
                    <a:pt x="0" y="464577"/>
                    <a:pt x="379093" y="54309"/>
                    <a:pt x="864886" y="4974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8D58102-B788-4195-99A2-F25A2E96C481}"/>
              </a:ext>
            </a:extLst>
          </p:cNvPr>
          <p:cNvSpPr/>
          <p:nvPr/>
        </p:nvSpPr>
        <p:spPr>
          <a:xfrm>
            <a:off x="1818145" y="678241"/>
            <a:ext cx="8555708" cy="5668433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ffectLst>
            <a:outerShdw blurRad="520700" dist="5207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9B0162-98CA-42D7-9B37-EC8A7AD9031B}"/>
              </a:ext>
            </a:extLst>
          </p:cNvPr>
          <p:cNvSpPr/>
          <p:nvPr/>
        </p:nvSpPr>
        <p:spPr>
          <a:xfrm>
            <a:off x="2087976" y="957945"/>
            <a:ext cx="8016049" cy="5021943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3429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FC5488-12AF-45B1-9639-05A9F7137D2E}"/>
              </a:ext>
            </a:extLst>
          </p:cNvPr>
          <p:cNvSpPr/>
          <p:nvPr/>
        </p:nvSpPr>
        <p:spPr>
          <a:xfrm>
            <a:off x="2444658" y="1234319"/>
            <a:ext cx="7302684" cy="4480156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2187D8C-FAA2-4BB7-AE26-DA9B402E4875}"/>
              </a:ext>
            </a:extLst>
          </p:cNvPr>
          <p:cNvSpPr/>
          <p:nvPr/>
        </p:nvSpPr>
        <p:spPr>
          <a:xfrm>
            <a:off x="9038641" y="678240"/>
            <a:ext cx="1310017" cy="787401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51DD66F-7976-42AB-B8A9-E4732C9FFDC4}"/>
              </a:ext>
            </a:extLst>
          </p:cNvPr>
          <p:cNvSpPr/>
          <p:nvPr/>
        </p:nvSpPr>
        <p:spPr>
          <a:xfrm>
            <a:off x="5874657" y="91693"/>
            <a:ext cx="922496" cy="554477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610BA0-F713-4FBB-932E-6181A63CDFDC}"/>
              </a:ext>
            </a:extLst>
          </p:cNvPr>
          <p:cNvGrpSpPr/>
          <p:nvPr/>
        </p:nvGrpSpPr>
        <p:grpSpPr>
          <a:xfrm>
            <a:off x="1241675" y="2497005"/>
            <a:ext cx="1262644" cy="791029"/>
            <a:chOff x="1097375" y="1153886"/>
            <a:chExt cx="8016049" cy="502194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C8BBB77-64CE-4260-9F3A-E635EA350F50}"/>
                </a:ext>
              </a:extLst>
            </p:cNvPr>
            <p:cNvSpPr/>
            <p:nvPr/>
          </p:nvSpPr>
          <p:spPr>
            <a:xfrm>
              <a:off x="1097375" y="1153886"/>
              <a:ext cx="8016049" cy="5021943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3429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DCD8BE4-B035-49E4-AC56-796288941DB4}"/>
                </a:ext>
              </a:extLst>
            </p:cNvPr>
            <p:cNvSpPr/>
            <p:nvPr/>
          </p:nvSpPr>
          <p:spPr>
            <a:xfrm>
              <a:off x="1454058" y="1386719"/>
              <a:ext cx="7302684" cy="4389362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65100" dist="254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247B699-69B2-4329-8783-80938570D4C9}"/>
              </a:ext>
            </a:extLst>
          </p:cNvPr>
          <p:cNvSpPr txBox="1"/>
          <p:nvPr/>
        </p:nvSpPr>
        <p:spPr>
          <a:xfrm>
            <a:off x="4372672" y="1634792"/>
            <a:ext cx="3199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FC4719-FA1A-456F-9BDE-1CF8B2E74A5A}"/>
              </a:ext>
            </a:extLst>
          </p:cNvPr>
          <p:cNvSpPr txBox="1"/>
          <p:nvPr/>
        </p:nvSpPr>
        <p:spPr>
          <a:xfrm>
            <a:off x="3306164" y="2438370"/>
            <a:ext cx="51124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গণিত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৩য় শ্রেণী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(পরিমাপ)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ight Triangle 35">
            <a:extLst>
              <a:ext uri="{FF2B5EF4-FFF2-40B4-BE49-F238E27FC236}">
                <a16:creationId xmlns:a16="http://schemas.microsoft.com/office/drawing/2014/main" id="{37BA49BC-D2FB-48CF-922E-F9AB318D2CD8}"/>
              </a:ext>
            </a:extLst>
          </p:cNvPr>
          <p:cNvSpPr/>
          <p:nvPr/>
        </p:nvSpPr>
        <p:spPr>
          <a:xfrm>
            <a:off x="1142999" y="5738715"/>
            <a:ext cx="9906000" cy="1128584"/>
          </a:xfrm>
          <a:custGeom>
            <a:avLst/>
            <a:gdLst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00" h="1540617">
                <a:moveTo>
                  <a:pt x="0" y="1540617"/>
                </a:moveTo>
                <a:lnTo>
                  <a:pt x="0" y="0"/>
                </a:lnTo>
                <a:cubicBezTo>
                  <a:pt x="3316514" y="5539"/>
                  <a:pt x="5921829" y="1375421"/>
                  <a:pt x="9906000" y="1540617"/>
                </a:cubicBezTo>
                <a:lnTo>
                  <a:pt x="0" y="154061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A0727CAB-C863-4CF4-BF8D-C66A0277BC27}"/>
              </a:ext>
            </a:extLst>
          </p:cNvPr>
          <p:cNvSpPr/>
          <p:nvPr/>
        </p:nvSpPr>
        <p:spPr>
          <a:xfrm flipH="1">
            <a:off x="1143000" y="5317384"/>
            <a:ext cx="9906000" cy="1540617"/>
          </a:xfrm>
          <a:custGeom>
            <a:avLst/>
            <a:gdLst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00" h="1540617">
                <a:moveTo>
                  <a:pt x="0" y="1540617"/>
                </a:moveTo>
                <a:lnTo>
                  <a:pt x="0" y="0"/>
                </a:lnTo>
                <a:cubicBezTo>
                  <a:pt x="3316514" y="5539"/>
                  <a:pt x="5921829" y="1375421"/>
                  <a:pt x="9906000" y="1540617"/>
                </a:cubicBezTo>
                <a:lnTo>
                  <a:pt x="0" y="154061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A picture containing clock&#10;&#10;Description automatically generated">
            <a:extLst>
              <a:ext uri="{FF2B5EF4-FFF2-40B4-BE49-F238E27FC236}">
                <a16:creationId xmlns:a16="http://schemas.microsoft.com/office/drawing/2014/main" id="{6C1D9F6F-AFC0-44E3-BE7A-6CC9048F76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1" t="23099" r="9382" b="13042"/>
          <a:stretch/>
        </p:blipFill>
        <p:spPr>
          <a:xfrm>
            <a:off x="8706869" y="3297642"/>
            <a:ext cx="2350779" cy="3522574"/>
          </a:xfrm>
          <a:prstGeom prst="rect">
            <a:avLst/>
          </a:prstGeom>
          <a:effectLst>
            <a:outerShdw blurRad="177800" dist="1270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 descr="A picture containing food, room&#10;&#10;Description automatically generated">
            <a:extLst>
              <a:ext uri="{FF2B5EF4-FFF2-40B4-BE49-F238E27FC236}">
                <a16:creationId xmlns:a16="http://schemas.microsoft.com/office/drawing/2014/main" id="{8E73DA78-234C-4303-B0A6-790CCDA5EC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5"/>
          <a:stretch/>
        </p:blipFill>
        <p:spPr>
          <a:xfrm>
            <a:off x="5798571" y="5976432"/>
            <a:ext cx="5353109" cy="886218"/>
          </a:xfrm>
          <a:prstGeom prst="rect">
            <a:avLst/>
          </a:prstGeom>
        </p:spPr>
      </p:pic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B3CDEE89-4575-47FA-A3E6-149DED4563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9" t="21371" r="12336" b="12804"/>
          <a:stretch/>
        </p:blipFill>
        <p:spPr>
          <a:xfrm>
            <a:off x="1364451" y="3409001"/>
            <a:ext cx="2249347" cy="3208942"/>
          </a:xfrm>
          <a:prstGeom prst="rect">
            <a:avLst/>
          </a:prstGeom>
          <a:effectLst>
            <a:outerShdw blurRad="215900" dist="1397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 descr="A picture containing food, room&#10;&#10;Description automatically generated">
            <a:extLst>
              <a:ext uri="{FF2B5EF4-FFF2-40B4-BE49-F238E27FC236}">
                <a16:creationId xmlns:a16="http://schemas.microsoft.com/office/drawing/2014/main" id="{BF39C634-FA10-4A1A-8B43-1EB690B333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5"/>
          <a:stretch/>
        </p:blipFill>
        <p:spPr>
          <a:xfrm>
            <a:off x="962055" y="5976432"/>
            <a:ext cx="5353109" cy="88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9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5834491-8B4B-4E39-B5AF-61B35B5F85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5575" y="253219"/>
            <a:ext cx="8218120" cy="63445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34E2508-4ECB-400F-AF5B-975FEBC2608F}"/>
              </a:ext>
            </a:extLst>
          </p:cNvPr>
          <p:cNvSpPr txBox="1"/>
          <p:nvPr/>
        </p:nvSpPr>
        <p:spPr>
          <a:xfrm>
            <a:off x="126299" y="1618065"/>
            <a:ext cx="26492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দেখি।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CECEBE-1766-43F0-9161-972014E7EFF0}"/>
              </a:ext>
            </a:extLst>
          </p:cNvPr>
          <p:cNvSpPr txBox="1"/>
          <p:nvPr/>
        </p:nvSpPr>
        <p:spPr>
          <a:xfrm>
            <a:off x="437546" y="4714578"/>
            <a:ext cx="1769324" cy="175432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7565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5912D6-06D7-4BB2-BE78-E3163164A125}"/>
              </a:ext>
            </a:extLst>
          </p:cNvPr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464689-A354-4FC8-B548-9FF882513C68}"/>
              </a:ext>
            </a:extLst>
          </p:cNvPr>
          <p:cNvSpPr/>
          <p:nvPr/>
        </p:nvSpPr>
        <p:spPr>
          <a:xfrm>
            <a:off x="3429000" y="136902"/>
            <a:ext cx="8610600" cy="6553200"/>
          </a:xfrm>
          <a:prstGeom prst="rect">
            <a:avLst/>
          </a:prstGeom>
          <a:solidFill>
            <a:srgbClr val="F31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EE8B25-C35B-4BAE-ABAC-F3A5DE61E5D3}"/>
              </a:ext>
            </a:extLst>
          </p:cNvPr>
          <p:cNvSpPr txBox="1"/>
          <p:nvPr/>
        </p:nvSpPr>
        <p:spPr>
          <a:xfrm>
            <a:off x="4428139" y="2351038"/>
            <a:ext cx="66123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 w="19050">
                  <a:noFill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আমরা ক্লাস শুরুর আগে কিছু ছবি দেখি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27C70B-0C8A-4CE7-B2FD-80E4017A6C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4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5912D6-06D7-4BB2-BE78-E3163164A125}"/>
              </a:ext>
            </a:extLst>
          </p:cNvPr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98ED74-2869-4F00-9528-214AB7A1E937}"/>
              </a:ext>
            </a:extLst>
          </p:cNvPr>
          <p:cNvSpPr/>
          <p:nvPr/>
        </p:nvSpPr>
        <p:spPr>
          <a:xfrm>
            <a:off x="3236082" y="204752"/>
            <a:ext cx="57198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800" dirty="0" err="1">
                <a:ln>
                  <a:solidFill>
                    <a:srgbClr val="F31F5B"/>
                  </a:solidFill>
                </a:ln>
                <a:solidFill>
                  <a:srgbClr val="F31F5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800" dirty="0">
                <a:ln>
                  <a:solidFill>
                    <a:srgbClr val="F31F5B"/>
                  </a:solidFill>
                </a:ln>
                <a:solidFill>
                  <a:srgbClr val="F31F5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rgbClr val="F31F5B"/>
                  </a:solidFill>
                </a:ln>
                <a:solidFill>
                  <a:srgbClr val="F31F5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n>
                  <a:solidFill>
                    <a:srgbClr val="F31F5B"/>
                  </a:solidFill>
                </a:ln>
                <a:solidFill>
                  <a:srgbClr val="F31F5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rgbClr val="F31F5B"/>
                  </a:solidFill>
                </a:ln>
                <a:solidFill>
                  <a:srgbClr val="F31F5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dirty="0">
                <a:ln>
                  <a:solidFill>
                    <a:srgbClr val="F31F5B"/>
                  </a:solidFill>
                </a:ln>
                <a:solidFill>
                  <a:srgbClr val="F31F5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rgbClr val="F31F5B"/>
                  </a:solidFill>
                </a:ln>
                <a:solidFill>
                  <a:srgbClr val="F31F5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800" dirty="0">
                <a:ln>
                  <a:solidFill>
                    <a:srgbClr val="F31F5B"/>
                  </a:solidFill>
                </a:ln>
                <a:solidFill>
                  <a:srgbClr val="F31F5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DEE860-7ABF-4830-88DF-1B46F5F6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303" y="1130023"/>
            <a:ext cx="5486400" cy="5486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1267AD0-E71E-4E45-B220-F733330E86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275668"/>
            <a:ext cx="2362200" cy="39382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C5E17D9-6C2F-4037-AF4D-6C585C4E8A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23099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9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5912D6-06D7-4BB2-BE78-E3163164A125}"/>
              </a:ext>
            </a:extLst>
          </p:cNvPr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DEE860-7ABF-4830-88DF-1B46F5F6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690763"/>
            <a:ext cx="4987128" cy="49871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1267AD0-E71E-4E45-B220-F733330E86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275668"/>
            <a:ext cx="2362200" cy="39382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C5E17D9-6C2F-4037-AF4D-6C585C4E8A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23099"/>
            <a:ext cx="2590800" cy="2590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53F3DB-74DB-4EB7-B45A-7F7992D38F8F}"/>
              </a:ext>
            </a:extLst>
          </p:cNvPr>
          <p:cNvSpPr/>
          <p:nvPr/>
        </p:nvSpPr>
        <p:spPr>
          <a:xfrm>
            <a:off x="1007107" y="496049"/>
            <a:ext cx="10177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লো ফল গুলোকে ওজনের ক্রম অনুযায়ি কম থেকে বেশির দিকে সাজাই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10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11111E-6 L 0.14492 -0.01667 C 0.175 -0.02037 0.22031 -0.02222 0.26797 -0.02222 C 0.32201 -0.02222 0.36536 -0.02037 0.39544 -0.01667 L 0.54049 -1.11111E-6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8" y="-111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509 L -0.07552 0.0412 C -0.09115 0.04931 -0.11471 0.05393 -0.13945 0.05393 C -0.16758 0.05393 -0.19023 0.04931 -0.20586 0.0412 L -0.28125 0.00509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3" y="243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0746 -0.03449 C -0.0901 -0.04213 -0.11355 -0.04629 -0.13803 -0.04629 C -0.16576 -0.04629 -0.18816 -0.04213 -0.20365 -0.03449 L -0.27813 -2.96296E-6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6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5912D6-06D7-4BB2-BE78-E3163164A125}"/>
              </a:ext>
            </a:extLst>
          </p:cNvPr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DEE860-7ABF-4830-88DF-1B46F5F6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303" y="1130023"/>
            <a:ext cx="5486400" cy="5486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1267AD0-E71E-4E45-B220-F733330E86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275668"/>
            <a:ext cx="2362200" cy="39382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C5E17D9-6C2F-4037-AF4D-6C585C4E8A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23099"/>
            <a:ext cx="2590800" cy="2590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F4CEF4C-3F13-4168-BA17-96177E8FDCE5}"/>
              </a:ext>
            </a:extLst>
          </p:cNvPr>
          <p:cNvSpPr/>
          <p:nvPr/>
        </p:nvSpPr>
        <p:spPr>
          <a:xfrm>
            <a:off x="1747344" y="483692"/>
            <a:ext cx="8697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এবার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ওজনের ক্রম অনুযায়ি বেশি থেকে কমের দিকে সাজাই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61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07409 -0.025 C 0.08945 -0.03055 0.11263 -0.03333 0.13698 -0.03333 C 0.16458 -0.03333 0.18672 -0.03055 0.20208 -0.025 L 0.27643 -2.22222E-6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-166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764 L -0.06967 -0.04213 C -0.08411 -0.04977 -0.10586 -0.05394 -0.12865 -0.05394 C -0.15456 -0.05394 -0.1754 -0.04977 -0.18985 -0.04213 L -0.25938 -0.00764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69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7F7EC7-E8E5-4244-9D65-27D2CA8D3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" y="0"/>
            <a:ext cx="12192000" cy="6705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8D22C21-EDC4-4D46-8658-AD161EF699CD}"/>
              </a:ext>
            </a:extLst>
          </p:cNvPr>
          <p:cNvSpPr/>
          <p:nvPr/>
        </p:nvSpPr>
        <p:spPr>
          <a:xfrm>
            <a:off x="4629889" y="2133600"/>
            <a:ext cx="293221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5AAE7C-9A05-47DD-9B72-06B8C8AA135E}"/>
              </a:ext>
            </a:extLst>
          </p:cNvPr>
          <p:cNvSpPr/>
          <p:nvPr/>
        </p:nvSpPr>
        <p:spPr>
          <a:xfrm>
            <a:off x="2736744" y="1143000"/>
            <a:ext cx="67185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395FC7-86F7-4125-AA28-B9E1A8854AB7}"/>
              </a:ext>
            </a:extLst>
          </p:cNvPr>
          <p:cNvSpPr/>
          <p:nvPr/>
        </p:nvSpPr>
        <p:spPr>
          <a:xfrm>
            <a:off x="4296415" y="3429000"/>
            <a:ext cx="359425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৯.২ ওজন</a:t>
            </a:r>
          </a:p>
        </p:txBody>
      </p:sp>
    </p:spTree>
    <p:extLst>
      <p:ext uri="{BB962C8B-B14F-4D97-AF65-F5344CB8AC3E}">
        <p14:creationId xmlns:p14="http://schemas.microsoft.com/office/powerpoint/2010/main" val="78715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5444</TotalTime>
  <Words>434</Words>
  <Application>Microsoft Office PowerPoint</Application>
  <PresentationFormat>Widescreen</PresentationFormat>
  <Paragraphs>76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Century Gothic</vt:lpstr>
      <vt:lpstr>Kalpurush</vt:lpstr>
      <vt:lpstr>NikoshBAN</vt:lpstr>
      <vt:lpstr>SutonnyMJ</vt:lpstr>
      <vt:lpstr>Vrinda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 </cp:lastModifiedBy>
  <cp:revision>473</cp:revision>
  <dcterms:created xsi:type="dcterms:W3CDTF">2006-08-16T00:00:00Z</dcterms:created>
  <dcterms:modified xsi:type="dcterms:W3CDTF">2022-04-04T07:59:06Z</dcterms:modified>
</cp:coreProperties>
</file>