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Lst>
  <p:sldSz cx="123444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282" y="-102"/>
      </p:cViewPr>
      <p:guideLst>
        <p:guide orient="horz" pos="2160"/>
        <p:guide pos="388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E6582-67A2-4C14-8B49-3F65B000DC86}" type="doc">
      <dgm:prSet loTypeId="urn:microsoft.com/office/officeart/2005/8/layout/vList3" loCatId="list" qsTypeId="urn:microsoft.com/office/officeart/2005/8/quickstyle/3d3" qsCatId="3D" csTypeId="urn:microsoft.com/office/officeart/2005/8/colors/colorful3" csCatId="colorful" phldr="1"/>
      <dgm:spPr/>
    </dgm:pt>
    <dgm:pt modelId="{FC770141-40A3-4195-BAE5-B241BDC734DF}">
      <dgm:prSet phldrT="[Text]" custT="1"/>
      <dgm:spPr/>
      <dgm:t>
        <a:bodyPr/>
        <a:lstStyle/>
        <a:p>
          <a:r>
            <a:rPr lang="bn-BD" sz="3600" dirty="0" smtClean="0">
              <a:latin typeface="NikoshBAN" pitchFamily="2" charset="0"/>
              <a:cs typeface="NikoshBAN" pitchFamily="2" charset="0"/>
            </a:rPr>
            <a:t>সুনামির কারণ এবং সতর্কতা সম্পর্কে বলতে পারবে; </a:t>
          </a:r>
          <a:endParaRPr lang="en-US" sz="3600" dirty="0">
            <a:latin typeface="NikoshBAN" pitchFamily="2" charset="0"/>
            <a:cs typeface="NikoshBAN" pitchFamily="2" charset="0"/>
          </a:endParaRPr>
        </a:p>
      </dgm:t>
    </dgm:pt>
    <dgm:pt modelId="{4188CAD1-0BED-4016-96A0-72AD5E5C2F15}" type="parTrans" cxnId="{D51E2C4E-EFC5-45CC-8AE3-B254074B2522}">
      <dgm:prSet/>
      <dgm:spPr/>
      <dgm:t>
        <a:bodyPr/>
        <a:lstStyle/>
        <a:p>
          <a:endParaRPr lang="en-US"/>
        </a:p>
      </dgm:t>
    </dgm:pt>
    <dgm:pt modelId="{1FE4358E-CD85-485C-AFDD-D63F35EC2392}" type="sibTrans" cxnId="{D51E2C4E-EFC5-45CC-8AE3-B254074B2522}">
      <dgm:prSet/>
      <dgm:spPr/>
      <dgm:t>
        <a:bodyPr/>
        <a:lstStyle/>
        <a:p>
          <a:endParaRPr lang="en-US"/>
        </a:p>
      </dgm:t>
    </dgm:pt>
    <dgm:pt modelId="{B598F145-9F93-4135-8468-253DE94B3B39}">
      <dgm:prSet phldrT="[Text]" custT="1"/>
      <dgm:spPr/>
      <dgm:t>
        <a:bodyPr/>
        <a:lstStyle/>
        <a:p>
          <a:r>
            <a:rPr lang="bn-BD" sz="3600" dirty="0" smtClean="0">
              <a:latin typeface="NikoshBAN" pitchFamily="2" charset="0"/>
              <a:cs typeface="NikoshBAN" pitchFamily="2" charset="0"/>
            </a:rPr>
            <a:t>ভূমিকম্প কী?  ভূমিকম্পের  কারণ বর্ণনা করতে পারবে; </a:t>
          </a:r>
          <a:endParaRPr lang="en-US" sz="3600" dirty="0">
            <a:latin typeface="NikoshBAN" pitchFamily="2" charset="0"/>
            <a:cs typeface="NikoshBAN" pitchFamily="2" charset="0"/>
          </a:endParaRPr>
        </a:p>
      </dgm:t>
    </dgm:pt>
    <dgm:pt modelId="{302F5687-DA7E-4716-A8BB-AED63EFABA63}" type="parTrans" cxnId="{636C6322-8103-4435-A249-B27CBDDB8630}">
      <dgm:prSet/>
      <dgm:spPr/>
      <dgm:t>
        <a:bodyPr/>
        <a:lstStyle/>
        <a:p>
          <a:endParaRPr lang="en-US"/>
        </a:p>
      </dgm:t>
    </dgm:pt>
    <dgm:pt modelId="{1B8083BE-443F-4BB1-B9A8-20CCEAD6C875}" type="sibTrans" cxnId="{636C6322-8103-4435-A249-B27CBDDB8630}">
      <dgm:prSet/>
      <dgm:spPr/>
      <dgm:t>
        <a:bodyPr/>
        <a:lstStyle/>
        <a:p>
          <a:endParaRPr lang="en-US"/>
        </a:p>
      </dgm:t>
    </dgm:pt>
    <dgm:pt modelId="{D1B15B89-B220-43BF-951D-D396916D5B35}">
      <dgm:prSet phldrT="[Text]" custT="1"/>
      <dgm:spPr/>
      <dgm:t>
        <a:bodyPr/>
        <a:lstStyle/>
        <a:p>
          <a:pPr algn="l"/>
          <a:r>
            <a:rPr lang="bn-BD" sz="3600" dirty="0" smtClean="0">
              <a:latin typeface="NikoshBAN" pitchFamily="2" charset="0"/>
              <a:cs typeface="NikoshBAN" pitchFamily="2" charset="0"/>
            </a:rPr>
            <a:t> সুনামি</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 তা বলতে পারবে;  </a:t>
          </a:r>
          <a:endParaRPr lang="en-US" sz="3600" dirty="0">
            <a:latin typeface="NikoshBAN" pitchFamily="2" charset="0"/>
            <a:cs typeface="NikoshBAN" pitchFamily="2" charset="0"/>
          </a:endParaRPr>
        </a:p>
      </dgm:t>
    </dgm:pt>
    <dgm:pt modelId="{F9ACDC78-4382-4E5F-B83D-098FC59F8E15}" type="sibTrans" cxnId="{3C0DCAAC-69C5-4C25-867C-6E1DDD3D54D8}">
      <dgm:prSet/>
      <dgm:spPr/>
      <dgm:t>
        <a:bodyPr/>
        <a:lstStyle/>
        <a:p>
          <a:endParaRPr lang="en-US"/>
        </a:p>
      </dgm:t>
    </dgm:pt>
    <dgm:pt modelId="{4F730E29-F88D-4A42-B8F1-2143CD115BBF}" type="parTrans" cxnId="{3C0DCAAC-69C5-4C25-867C-6E1DDD3D54D8}">
      <dgm:prSet/>
      <dgm:spPr/>
      <dgm:t>
        <a:bodyPr/>
        <a:lstStyle/>
        <a:p>
          <a:endParaRPr lang="en-US"/>
        </a:p>
      </dgm:t>
    </dgm:pt>
    <dgm:pt modelId="{8DC4BA4E-E138-46D3-92C4-4A9D2FAA80CE}">
      <dgm:prSet custT="1"/>
      <dgm:spPr/>
      <dgm:t>
        <a:bodyPr/>
        <a:lstStyle/>
        <a:p>
          <a:r>
            <a:rPr lang="bn-BD" sz="2800" dirty="0" smtClean="0">
              <a:latin typeface="NikoshBAN" pitchFamily="2" charset="0"/>
              <a:cs typeface="NikoshBAN" pitchFamily="2" charset="0"/>
            </a:rPr>
            <a:t>ভুমিকম্পের আগে, ভূমিকম্পের সময়, ভূমিকম্পের পরে  করণীয় ব্যাখ্যা করতে পারবে।  </a:t>
          </a:r>
          <a:endParaRPr lang="en-US" sz="2800" dirty="0">
            <a:latin typeface="NikoshBAN" pitchFamily="2" charset="0"/>
            <a:cs typeface="NikoshBAN" pitchFamily="2" charset="0"/>
          </a:endParaRPr>
        </a:p>
      </dgm:t>
    </dgm:pt>
    <dgm:pt modelId="{51853D72-933E-472C-86FE-7114D3E468C0}" type="parTrans" cxnId="{2A22C99E-13BB-4D97-856B-317EFE9E7783}">
      <dgm:prSet/>
      <dgm:spPr/>
      <dgm:t>
        <a:bodyPr/>
        <a:lstStyle/>
        <a:p>
          <a:endParaRPr lang="en-US"/>
        </a:p>
      </dgm:t>
    </dgm:pt>
    <dgm:pt modelId="{F3783CC7-BFAD-4E90-959C-D8CCA4633051}" type="sibTrans" cxnId="{2A22C99E-13BB-4D97-856B-317EFE9E7783}">
      <dgm:prSet/>
      <dgm:spPr/>
      <dgm:t>
        <a:bodyPr/>
        <a:lstStyle/>
        <a:p>
          <a:endParaRPr lang="en-US"/>
        </a:p>
      </dgm:t>
    </dgm:pt>
    <dgm:pt modelId="{82AE4248-91F1-4A3E-A90F-9DFA2A9155B7}">
      <dgm:prSet custT="1"/>
      <dgm:spPr/>
      <dgm:t>
        <a:bodyPr/>
        <a:lstStyle/>
        <a:p>
          <a:r>
            <a:rPr lang="bn-BD" sz="3600" dirty="0" smtClean="0">
              <a:latin typeface="NikoshBAN" pitchFamily="2" charset="0"/>
              <a:cs typeface="NikoshBAN" pitchFamily="2" charset="0"/>
            </a:rPr>
            <a:t>এসিড বৃষ্টি কী? কেন হয় তা ব্যাখ্যা করতে পারবে; </a:t>
          </a:r>
          <a:endParaRPr lang="en-US" sz="3600" dirty="0">
            <a:latin typeface="NikoshBAN" pitchFamily="2" charset="0"/>
            <a:cs typeface="NikoshBAN" pitchFamily="2" charset="0"/>
          </a:endParaRPr>
        </a:p>
      </dgm:t>
    </dgm:pt>
    <dgm:pt modelId="{3DFBBBF7-7334-4475-B918-9EAE8D7BAFC6}" type="parTrans" cxnId="{08C453AB-FC4A-4CEB-8751-2C1BFC35E460}">
      <dgm:prSet/>
      <dgm:spPr/>
      <dgm:t>
        <a:bodyPr/>
        <a:lstStyle/>
        <a:p>
          <a:endParaRPr lang="en-US"/>
        </a:p>
      </dgm:t>
    </dgm:pt>
    <dgm:pt modelId="{D05F9CC3-F60B-47E7-A162-DD9A49AD94A6}" type="sibTrans" cxnId="{08C453AB-FC4A-4CEB-8751-2C1BFC35E460}">
      <dgm:prSet/>
      <dgm:spPr/>
      <dgm:t>
        <a:bodyPr/>
        <a:lstStyle/>
        <a:p>
          <a:endParaRPr lang="en-US"/>
        </a:p>
      </dgm:t>
    </dgm:pt>
    <dgm:pt modelId="{F55B6AD0-5BD8-44FE-9038-614D5D56EF7C}" type="pres">
      <dgm:prSet presAssocID="{F90E6582-67A2-4C14-8B49-3F65B000DC86}" presName="linearFlow" presStyleCnt="0">
        <dgm:presLayoutVars>
          <dgm:dir/>
          <dgm:resizeHandles val="exact"/>
        </dgm:presLayoutVars>
      </dgm:prSet>
      <dgm:spPr/>
    </dgm:pt>
    <dgm:pt modelId="{1CE31BBC-B0AA-4323-8EB3-A4393AA7DF7B}" type="pres">
      <dgm:prSet presAssocID="{D1B15B89-B220-43BF-951D-D396916D5B35}" presName="composite" presStyleCnt="0"/>
      <dgm:spPr/>
    </dgm:pt>
    <dgm:pt modelId="{98B8E9CC-19A1-492D-82C2-EFF8493BA4DE}" type="pres">
      <dgm:prSet presAssocID="{D1B15B89-B220-43BF-951D-D396916D5B35}" presName="imgShp" presStyleLbl="fgImgPlace1" presStyleIdx="0" presStyleCnt="5" custLinFactX="-100000" custLinFactNeighborX="-186235" custLinFactNeighborY="-256"/>
      <dgm:spPr>
        <a:blipFill rotWithShape="0">
          <a:blip xmlns:r="http://schemas.openxmlformats.org/officeDocument/2006/relationships" r:embed="rId1"/>
          <a:stretch>
            <a:fillRect/>
          </a:stretch>
        </a:blipFill>
      </dgm:spPr>
    </dgm:pt>
    <dgm:pt modelId="{500365CC-6244-4B3A-8228-AE24169F5609}" type="pres">
      <dgm:prSet presAssocID="{D1B15B89-B220-43BF-951D-D396916D5B35}" presName="txShp" presStyleLbl="node1" presStyleIdx="0" presStyleCnt="5" custScaleX="126796" custLinFactNeighborX="-5299" custLinFactNeighborY="-208">
        <dgm:presLayoutVars>
          <dgm:bulletEnabled val="1"/>
        </dgm:presLayoutVars>
      </dgm:prSet>
      <dgm:spPr/>
      <dgm:t>
        <a:bodyPr/>
        <a:lstStyle/>
        <a:p>
          <a:endParaRPr lang="en-US"/>
        </a:p>
      </dgm:t>
    </dgm:pt>
    <dgm:pt modelId="{2A3DDF91-545E-4F2A-B2FC-C9DB23750085}" type="pres">
      <dgm:prSet presAssocID="{F9ACDC78-4382-4E5F-B83D-098FC59F8E15}" presName="spacing" presStyleCnt="0"/>
      <dgm:spPr/>
    </dgm:pt>
    <dgm:pt modelId="{BE8C6D1E-972A-48E2-939E-1D1E06F347CE}" type="pres">
      <dgm:prSet presAssocID="{FC770141-40A3-4195-BAE5-B241BDC734DF}" presName="composite" presStyleCnt="0"/>
      <dgm:spPr/>
    </dgm:pt>
    <dgm:pt modelId="{F02A9FCC-C0B5-4BFF-9AE3-13364BCD2B08}" type="pres">
      <dgm:prSet presAssocID="{FC770141-40A3-4195-BAE5-B241BDC734DF}" presName="imgShp" presStyleLbl="fgImgPlace1" presStyleIdx="1" presStyleCnt="5" custLinFactX="-37690" custLinFactNeighborX="-100000" custLinFactNeighborY="-2881"/>
      <dgm:spPr>
        <a:blipFill rotWithShape="0">
          <a:blip xmlns:r="http://schemas.openxmlformats.org/officeDocument/2006/relationships" r:embed="rId1"/>
          <a:stretch>
            <a:fillRect/>
          </a:stretch>
        </a:blipFill>
      </dgm:spPr>
    </dgm:pt>
    <dgm:pt modelId="{900FE5CF-242F-4017-9FE7-1BDE7A51B625}" type="pres">
      <dgm:prSet presAssocID="{FC770141-40A3-4195-BAE5-B241BDC734DF}" presName="txShp" presStyleLbl="node1" presStyleIdx="1" presStyleCnt="5" custScaleX="120979" custLinFactNeighborY="-9120">
        <dgm:presLayoutVars>
          <dgm:bulletEnabled val="1"/>
        </dgm:presLayoutVars>
      </dgm:prSet>
      <dgm:spPr/>
      <dgm:t>
        <a:bodyPr/>
        <a:lstStyle/>
        <a:p>
          <a:endParaRPr lang="en-US"/>
        </a:p>
      </dgm:t>
    </dgm:pt>
    <dgm:pt modelId="{D8992DFD-0B1B-46F1-BD3A-DF5F4E929920}" type="pres">
      <dgm:prSet presAssocID="{1FE4358E-CD85-485C-AFDD-D63F35EC2392}" presName="spacing" presStyleCnt="0"/>
      <dgm:spPr/>
    </dgm:pt>
    <dgm:pt modelId="{3BBA5240-4C2F-4B6A-A0D5-3F679FB56549}" type="pres">
      <dgm:prSet presAssocID="{82AE4248-91F1-4A3E-A90F-9DFA2A9155B7}" presName="composite" presStyleCnt="0"/>
      <dgm:spPr/>
    </dgm:pt>
    <dgm:pt modelId="{55189803-C960-4E39-9CBE-00E7CEB5E28D}" type="pres">
      <dgm:prSet presAssocID="{82AE4248-91F1-4A3E-A90F-9DFA2A9155B7}" presName="imgShp" presStyleLbl="fgImgPlace1" presStyleIdx="2" presStyleCnt="5" custLinFactX="-16779" custLinFactNeighborX="-100000" custLinFactNeighborY="-14247"/>
      <dgm:spPr>
        <a:blipFill rotWithShape="0">
          <a:blip xmlns:r="http://schemas.openxmlformats.org/officeDocument/2006/relationships" r:embed="rId1"/>
          <a:stretch>
            <a:fillRect/>
          </a:stretch>
        </a:blipFill>
      </dgm:spPr>
    </dgm:pt>
    <dgm:pt modelId="{B62CEA3C-32DF-40ED-8042-2C19E602F21B}" type="pres">
      <dgm:prSet presAssocID="{82AE4248-91F1-4A3E-A90F-9DFA2A9155B7}" presName="txShp" presStyleLbl="node1" presStyleIdx="2" presStyleCnt="5" custScaleX="121117" custLinFactNeighborX="1200" custLinFactNeighborY="-14247">
        <dgm:presLayoutVars>
          <dgm:bulletEnabled val="1"/>
        </dgm:presLayoutVars>
      </dgm:prSet>
      <dgm:spPr/>
      <dgm:t>
        <a:bodyPr/>
        <a:lstStyle/>
        <a:p>
          <a:endParaRPr lang="en-US"/>
        </a:p>
      </dgm:t>
    </dgm:pt>
    <dgm:pt modelId="{2A3014D9-31D6-4A13-BFED-C7F00354B68E}" type="pres">
      <dgm:prSet presAssocID="{D05F9CC3-F60B-47E7-A162-DD9A49AD94A6}" presName="spacing" presStyleCnt="0"/>
      <dgm:spPr/>
    </dgm:pt>
    <dgm:pt modelId="{2E1F323C-99C0-4631-8C31-78372646ACE5}" type="pres">
      <dgm:prSet presAssocID="{B598F145-9F93-4135-8468-253DE94B3B39}" presName="composite" presStyleCnt="0"/>
      <dgm:spPr/>
    </dgm:pt>
    <dgm:pt modelId="{4B50EA8D-81DB-45FC-97CF-C124DE5514FA}" type="pres">
      <dgm:prSet presAssocID="{B598F145-9F93-4135-8468-253DE94B3B39}" presName="imgShp" presStyleLbl="fgImgPlace1" presStyleIdx="3" presStyleCnt="5" custLinFactX="-69167" custLinFactNeighborX="-100000" custLinFactNeighborY="-26303"/>
      <dgm:spPr>
        <a:blipFill rotWithShape="0">
          <a:blip xmlns:r="http://schemas.openxmlformats.org/officeDocument/2006/relationships" r:embed="rId1"/>
          <a:stretch>
            <a:fillRect/>
          </a:stretch>
        </a:blipFill>
      </dgm:spPr>
    </dgm:pt>
    <dgm:pt modelId="{33EB7C6D-D7D4-4D12-826C-9DD11EB041C6}" type="pres">
      <dgm:prSet presAssocID="{B598F145-9F93-4135-8468-253DE94B3B39}" presName="txShp" presStyleLbl="node1" presStyleIdx="3" presStyleCnt="5" custScaleX="129601" custLinFactNeighborX="919" custLinFactNeighborY="-24612">
        <dgm:presLayoutVars>
          <dgm:bulletEnabled val="1"/>
        </dgm:presLayoutVars>
      </dgm:prSet>
      <dgm:spPr/>
      <dgm:t>
        <a:bodyPr/>
        <a:lstStyle/>
        <a:p>
          <a:endParaRPr lang="en-US"/>
        </a:p>
      </dgm:t>
    </dgm:pt>
    <dgm:pt modelId="{9379492F-D955-4D27-8FA4-C2154943EAAD}" type="pres">
      <dgm:prSet presAssocID="{1B8083BE-443F-4BB1-B9A8-20CCEAD6C875}" presName="spacing" presStyleCnt="0"/>
      <dgm:spPr/>
    </dgm:pt>
    <dgm:pt modelId="{22EAC1BF-4487-44B9-853A-D25BB9E7DFC7}" type="pres">
      <dgm:prSet presAssocID="{8DC4BA4E-E138-46D3-92C4-4A9D2FAA80CE}" presName="composite" presStyleCnt="0"/>
      <dgm:spPr/>
    </dgm:pt>
    <dgm:pt modelId="{422E8177-F503-4A35-BE69-19DEE260CF3C}" type="pres">
      <dgm:prSet presAssocID="{8DC4BA4E-E138-46D3-92C4-4A9D2FAA80CE}" presName="imgShp" presStyleLbl="fgImgPlace1" presStyleIdx="4" presStyleCnt="5" custLinFactX="-100000" custLinFactNeighborX="-150130" custLinFactNeighborY="-28680"/>
      <dgm:spPr>
        <a:blipFill rotWithShape="0">
          <a:blip xmlns:r="http://schemas.openxmlformats.org/officeDocument/2006/relationships" r:embed="rId1"/>
          <a:stretch>
            <a:fillRect/>
          </a:stretch>
        </a:blipFill>
      </dgm:spPr>
    </dgm:pt>
    <dgm:pt modelId="{01CBE838-2518-4427-B725-E6921BBC8838}" type="pres">
      <dgm:prSet presAssocID="{8DC4BA4E-E138-46D3-92C4-4A9D2FAA80CE}" presName="txShp" presStyleLbl="node1" presStyleIdx="4" presStyleCnt="5" custScaleX="142885" custLinFactNeighborX="1582" custLinFactNeighborY="-28418">
        <dgm:presLayoutVars>
          <dgm:bulletEnabled val="1"/>
        </dgm:presLayoutVars>
      </dgm:prSet>
      <dgm:spPr/>
      <dgm:t>
        <a:bodyPr/>
        <a:lstStyle/>
        <a:p>
          <a:endParaRPr lang="en-US"/>
        </a:p>
      </dgm:t>
    </dgm:pt>
  </dgm:ptLst>
  <dgm:cxnLst>
    <dgm:cxn modelId="{636C6322-8103-4435-A249-B27CBDDB8630}" srcId="{F90E6582-67A2-4C14-8B49-3F65B000DC86}" destId="{B598F145-9F93-4135-8468-253DE94B3B39}" srcOrd="3" destOrd="0" parTransId="{302F5687-DA7E-4716-A8BB-AED63EFABA63}" sibTransId="{1B8083BE-443F-4BB1-B9A8-20CCEAD6C875}"/>
    <dgm:cxn modelId="{FBE23D52-D6BE-4B4F-A0CB-7D11BC69491F}" type="presOf" srcId="{F90E6582-67A2-4C14-8B49-3F65B000DC86}" destId="{F55B6AD0-5BD8-44FE-9038-614D5D56EF7C}" srcOrd="0" destOrd="0" presId="urn:microsoft.com/office/officeart/2005/8/layout/vList3"/>
    <dgm:cxn modelId="{2A22C99E-13BB-4D97-856B-317EFE9E7783}" srcId="{F90E6582-67A2-4C14-8B49-3F65B000DC86}" destId="{8DC4BA4E-E138-46D3-92C4-4A9D2FAA80CE}" srcOrd="4" destOrd="0" parTransId="{51853D72-933E-472C-86FE-7114D3E468C0}" sibTransId="{F3783CC7-BFAD-4E90-959C-D8CCA4633051}"/>
    <dgm:cxn modelId="{A367FC26-090E-4DFC-B74D-E95E5942977A}" type="presOf" srcId="{8DC4BA4E-E138-46D3-92C4-4A9D2FAA80CE}" destId="{01CBE838-2518-4427-B725-E6921BBC8838}" srcOrd="0" destOrd="0" presId="urn:microsoft.com/office/officeart/2005/8/layout/vList3"/>
    <dgm:cxn modelId="{9209A40C-21D1-4402-B625-A40A372E788B}" type="presOf" srcId="{82AE4248-91F1-4A3E-A90F-9DFA2A9155B7}" destId="{B62CEA3C-32DF-40ED-8042-2C19E602F21B}" srcOrd="0" destOrd="0" presId="urn:microsoft.com/office/officeart/2005/8/layout/vList3"/>
    <dgm:cxn modelId="{E63EBFF5-80CB-4C43-93DA-4AFC0E2FE0E6}" type="presOf" srcId="{FC770141-40A3-4195-BAE5-B241BDC734DF}" destId="{900FE5CF-242F-4017-9FE7-1BDE7A51B625}" srcOrd="0" destOrd="0" presId="urn:microsoft.com/office/officeart/2005/8/layout/vList3"/>
    <dgm:cxn modelId="{08C453AB-FC4A-4CEB-8751-2C1BFC35E460}" srcId="{F90E6582-67A2-4C14-8B49-3F65B000DC86}" destId="{82AE4248-91F1-4A3E-A90F-9DFA2A9155B7}" srcOrd="2" destOrd="0" parTransId="{3DFBBBF7-7334-4475-B918-9EAE8D7BAFC6}" sibTransId="{D05F9CC3-F60B-47E7-A162-DD9A49AD94A6}"/>
    <dgm:cxn modelId="{3C0DCAAC-69C5-4C25-867C-6E1DDD3D54D8}" srcId="{F90E6582-67A2-4C14-8B49-3F65B000DC86}" destId="{D1B15B89-B220-43BF-951D-D396916D5B35}" srcOrd="0" destOrd="0" parTransId="{4F730E29-F88D-4A42-B8F1-2143CD115BBF}" sibTransId="{F9ACDC78-4382-4E5F-B83D-098FC59F8E15}"/>
    <dgm:cxn modelId="{DA1A3E53-24A6-4672-BD06-C6264C2076DD}" type="presOf" srcId="{D1B15B89-B220-43BF-951D-D396916D5B35}" destId="{500365CC-6244-4B3A-8228-AE24169F5609}" srcOrd="0" destOrd="0" presId="urn:microsoft.com/office/officeart/2005/8/layout/vList3"/>
    <dgm:cxn modelId="{D51E2C4E-EFC5-45CC-8AE3-B254074B2522}" srcId="{F90E6582-67A2-4C14-8B49-3F65B000DC86}" destId="{FC770141-40A3-4195-BAE5-B241BDC734DF}" srcOrd="1" destOrd="0" parTransId="{4188CAD1-0BED-4016-96A0-72AD5E5C2F15}" sibTransId="{1FE4358E-CD85-485C-AFDD-D63F35EC2392}"/>
    <dgm:cxn modelId="{94010167-79C8-4413-A4AE-3467FB0E9E06}" type="presOf" srcId="{B598F145-9F93-4135-8468-253DE94B3B39}" destId="{33EB7C6D-D7D4-4D12-826C-9DD11EB041C6}" srcOrd="0" destOrd="0" presId="urn:microsoft.com/office/officeart/2005/8/layout/vList3"/>
    <dgm:cxn modelId="{F9C20FD3-F523-45AC-99C1-CBCA2319AE65}" type="presParOf" srcId="{F55B6AD0-5BD8-44FE-9038-614D5D56EF7C}" destId="{1CE31BBC-B0AA-4323-8EB3-A4393AA7DF7B}" srcOrd="0" destOrd="0" presId="urn:microsoft.com/office/officeart/2005/8/layout/vList3"/>
    <dgm:cxn modelId="{59B504E9-D5B9-43B4-ADFA-E67144871A0A}" type="presParOf" srcId="{1CE31BBC-B0AA-4323-8EB3-A4393AA7DF7B}" destId="{98B8E9CC-19A1-492D-82C2-EFF8493BA4DE}" srcOrd="0" destOrd="0" presId="urn:microsoft.com/office/officeart/2005/8/layout/vList3"/>
    <dgm:cxn modelId="{BDE30CC8-6BCD-4ADD-AE9D-5DAD926E5CD5}" type="presParOf" srcId="{1CE31BBC-B0AA-4323-8EB3-A4393AA7DF7B}" destId="{500365CC-6244-4B3A-8228-AE24169F5609}" srcOrd="1" destOrd="0" presId="urn:microsoft.com/office/officeart/2005/8/layout/vList3"/>
    <dgm:cxn modelId="{76378AA7-F5A0-4E93-A92D-89FFC3C54B35}" type="presParOf" srcId="{F55B6AD0-5BD8-44FE-9038-614D5D56EF7C}" destId="{2A3DDF91-545E-4F2A-B2FC-C9DB23750085}" srcOrd="1" destOrd="0" presId="urn:microsoft.com/office/officeart/2005/8/layout/vList3"/>
    <dgm:cxn modelId="{5698A2C7-C735-4C52-9B0C-D07CA9B3CD7A}" type="presParOf" srcId="{F55B6AD0-5BD8-44FE-9038-614D5D56EF7C}" destId="{BE8C6D1E-972A-48E2-939E-1D1E06F347CE}" srcOrd="2" destOrd="0" presId="urn:microsoft.com/office/officeart/2005/8/layout/vList3"/>
    <dgm:cxn modelId="{4FEFE807-6275-4912-BAB5-B2C802E8C4A6}" type="presParOf" srcId="{BE8C6D1E-972A-48E2-939E-1D1E06F347CE}" destId="{F02A9FCC-C0B5-4BFF-9AE3-13364BCD2B08}" srcOrd="0" destOrd="0" presId="urn:microsoft.com/office/officeart/2005/8/layout/vList3"/>
    <dgm:cxn modelId="{9062C8DC-3EF3-4C59-BE65-57E94C3F763E}" type="presParOf" srcId="{BE8C6D1E-972A-48E2-939E-1D1E06F347CE}" destId="{900FE5CF-242F-4017-9FE7-1BDE7A51B625}" srcOrd="1" destOrd="0" presId="urn:microsoft.com/office/officeart/2005/8/layout/vList3"/>
    <dgm:cxn modelId="{CF15183B-4E8E-4E12-8DDC-6DC05C42DA6D}" type="presParOf" srcId="{F55B6AD0-5BD8-44FE-9038-614D5D56EF7C}" destId="{D8992DFD-0B1B-46F1-BD3A-DF5F4E929920}" srcOrd="3" destOrd="0" presId="urn:microsoft.com/office/officeart/2005/8/layout/vList3"/>
    <dgm:cxn modelId="{C86FED7F-F502-437D-AC02-8469CAEA5C56}" type="presParOf" srcId="{F55B6AD0-5BD8-44FE-9038-614D5D56EF7C}" destId="{3BBA5240-4C2F-4B6A-A0D5-3F679FB56549}" srcOrd="4" destOrd="0" presId="urn:microsoft.com/office/officeart/2005/8/layout/vList3"/>
    <dgm:cxn modelId="{EB497B45-BA7F-4F83-AEE1-0591C0E8B0DA}" type="presParOf" srcId="{3BBA5240-4C2F-4B6A-A0D5-3F679FB56549}" destId="{55189803-C960-4E39-9CBE-00E7CEB5E28D}" srcOrd="0" destOrd="0" presId="urn:microsoft.com/office/officeart/2005/8/layout/vList3"/>
    <dgm:cxn modelId="{2B7F6EF6-9842-41CB-9ED3-ED2693751EF0}" type="presParOf" srcId="{3BBA5240-4C2F-4B6A-A0D5-3F679FB56549}" destId="{B62CEA3C-32DF-40ED-8042-2C19E602F21B}" srcOrd="1" destOrd="0" presId="urn:microsoft.com/office/officeart/2005/8/layout/vList3"/>
    <dgm:cxn modelId="{3B382BC9-3C59-4062-8856-AE1CEA9ACC57}" type="presParOf" srcId="{F55B6AD0-5BD8-44FE-9038-614D5D56EF7C}" destId="{2A3014D9-31D6-4A13-BFED-C7F00354B68E}" srcOrd="5" destOrd="0" presId="urn:microsoft.com/office/officeart/2005/8/layout/vList3"/>
    <dgm:cxn modelId="{39F55A23-9422-488E-8D9B-A7C4689D07ED}" type="presParOf" srcId="{F55B6AD0-5BD8-44FE-9038-614D5D56EF7C}" destId="{2E1F323C-99C0-4631-8C31-78372646ACE5}" srcOrd="6" destOrd="0" presId="urn:microsoft.com/office/officeart/2005/8/layout/vList3"/>
    <dgm:cxn modelId="{19CE76C0-037F-4491-8455-DB9068E93B74}" type="presParOf" srcId="{2E1F323C-99C0-4631-8C31-78372646ACE5}" destId="{4B50EA8D-81DB-45FC-97CF-C124DE5514FA}" srcOrd="0" destOrd="0" presId="urn:microsoft.com/office/officeart/2005/8/layout/vList3"/>
    <dgm:cxn modelId="{917ED95C-43A8-444C-A050-8C43831E9D41}" type="presParOf" srcId="{2E1F323C-99C0-4631-8C31-78372646ACE5}" destId="{33EB7C6D-D7D4-4D12-826C-9DD11EB041C6}" srcOrd="1" destOrd="0" presId="urn:microsoft.com/office/officeart/2005/8/layout/vList3"/>
    <dgm:cxn modelId="{D5F040ED-2C23-4C50-95DA-AC43395A155F}" type="presParOf" srcId="{F55B6AD0-5BD8-44FE-9038-614D5D56EF7C}" destId="{9379492F-D955-4D27-8FA4-C2154943EAAD}" srcOrd="7" destOrd="0" presId="urn:microsoft.com/office/officeart/2005/8/layout/vList3"/>
    <dgm:cxn modelId="{7D2FC1C6-FDF6-4F4D-873F-72E25BBD77AE}" type="presParOf" srcId="{F55B6AD0-5BD8-44FE-9038-614D5D56EF7C}" destId="{22EAC1BF-4487-44B9-853A-D25BB9E7DFC7}" srcOrd="8" destOrd="0" presId="urn:microsoft.com/office/officeart/2005/8/layout/vList3"/>
    <dgm:cxn modelId="{4709DDDB-0305-4870-B607-A35F6F5FADA0}" type="presParOf" srcId="{22EAC1BF-4487-44B9-853A-D25BB9E7DFC7}" destId="{422E8177-F503-4A35-BE69-19DEE260CF3C}" srcOrd="0" destOrd="0" presId="urn:microsoft.com/office/officeart/2005/8/layout/vList3"/>
    <dgm:cxn modelId="{1609751D-9540-4C92-AE4F-2B9C341A55B1}" type="presParOf" srcId="{22EAC1BF-4487-44B9-853A-D25BB9E7DFC7}" destId="{01CBE838-2518-4427-B725-E6921BBC8838}"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8"/>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41"/>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41"/>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3"/>
            <a:ext cx="104927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3"/>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3"/>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6"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0786"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2" y="273050"/>
            <a:ext cx="40612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26317" y="273053"/>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2" y="1435103"/>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3"/>
            <a:ext cx="111099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3"/>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4/4/2022</a:t>
            </a:fld>
            <a:endParaRPr lang="en-US"/>
          </a:p>
        </p:txBody>
      </p:sp>
      <p:sp>
        <p:nvSpPr>
          <p:cNvPr id="5" name="Footer Placeholder 4"/>
          <p:cNvSpPr>
            <a:spLocks noGrp="1"/>
          </p:cNvSpPr>
          <p:nvPr>
            <p:ph type="ftr" sz="quarter" idx="3"/>
          </p:nvPr>
        </p:nvSpPr>
        <p:spPr>
          <a:xfrm>
            <a:off x="4217670" y="6356353"/>
            <a:ext cx="39090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3"/>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79-4793780_page-borders-design-border-design-text-background-flower.png"/>
          <p:cNvPicPr>
            <a:picLocks noChangeAspect="1"/>
          </p:cNvPicPr>
          <p:nvPr/>
        </p:nvPicPr>
        <p:blipFill>
          <a:blip r:embed="rId2"/>
          <a:srcRect l="8000" t="3333" r="8000" b="4444"/>
          <a:stretch>
            <a:fillRect/>
          </a:stretch>
        </p:blipFill>
        <p:spPr>
          <a:xfrm rot="16200000">
            <a:off x="2743200" y="-2743200"/>
            <a:ext cx="6858000" cy="12344400"/>
          </a:xfrm>
          <a:prstGeom prst="rect">
            <a:avLst/>
          </a:prstGeom>
        </p:spPr>
      </p:pic>
      <p:pic>
        <p:nvPicPr>
          <p:cNvPr id="5" name="Picture 4" descr="Rose-6.jpeg"/>
          <p:cNvPicPr>
            <a:picLocks noChangeAspect="1"/>
          </p:cNvPicPr>
          <p:nvPr/>
        </p:nvPicPr>
        <p:blipFill>
          <a:blip r:embed="rId3"/>
          <a:stretch>
            <a:fillRect/>
          </a:stretch>
        </p:blipFill>
        <p:spPr>
          <a:xfrm>
            <a:off x="838200" y="457200"/>
            <a:ext cx="2515986" cy="2438400"/>
          </a:xfrm>
          <a:prstGeom prst="ellipse">
            <a:avLst/>
          </a:prstGeom>
          <a:ln>
            <a:noFill/>
          </a:ln>
          <a:effectLst>
            <a:softEdge rad="112500"/>
          </a:effectLst>
        </p:spPr>
      </p:pic>
      <p:sp>
        <p:nvSpPr>
          <p:cNvPr id="6" name="TextBox 5">
            <a:extLst>
              <a:ext uri="{FF2B5EF4-FFF2-40B4-BE49-F238E27FC236}">
                <a16:creationId xmlns:a16="http://schemas.microsoft.com/office/drawing/2014/main" xmlns="" id="{EDC6C29D-CC9B-418A-9BB1-0B5517031A35}"/>
              </a:ext>
            </a:extLst>
          </p:cNvPr>
          <p:cNvSpPr txBox="1"/>
          <p:nvPr/>
        </p:nvSpPr>
        <p:spPr>
          <a:xfrm>
            <a:off x="3581400" y="1143000"/>
            <a:ext cx="7086600" cy="1447800"/>
          </a:xfrm>
          <a:prstGeom prst="rect">
            <a:avLst/>
          </a:prstGeom>
          <a:noFill/>
        </p:spPr>
        <p:txBody>
          <a:bodyPr>
            <a:prstTxWarp prst="textPlain">
              <a:avLst/>
            </a:prstTxWarp>
            <a:spAutoFit/>
          </a:bodyPr>
          <a:lstStyle/>
          <a:p>
            <a:pPr algn="ctr" eaLnBrk="1" fontAlgn="auto" hangingPunct="1">
              <a:spcBef>
                <a:spcPts val="0"/>
              </a:spcBef>
              <a:spcAft>
                <a:spcPts val="0"/>
              </a:spcAft>
              <a:defRPr/>
            </a:pPr>
            <a:r>
              <a:rPr lang="bn-IN" sz="60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আজকের পাঠে </a:t>
            </a:r>
            <a:r>
              <a:rPr lang="bn-IN" sz="6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সবাইকে</a:t>
            </a:r>
            <a:endParaRPr lang="en-US" sz="60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7" name="Explosion 2 6"/>
          <p:cNvSpPr/>
          <p:nvPr/>
        </p:nvSpPr>
        <p:spPr>
          <a:xfrm rot="20270179">
            <a:off x="1268775" y="3295881"/>
            <a:ext cx="3082444" cy="2078471"/>
          </a:xfrm>
          <a:prstGeom prst="irregularSeal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latin typeface="NikoshBAN" pitchFamily="2" charset="0"/>
                <a:cs typeface="NikoshBAN" pitchFamily="2" charset="0"/>
              </a:rPr>
              <a:t>স্বা </a:t>
            </a:r>
            <a:endParaRPr lang="en-US" sz="11500" dirty="0">
              <a:latin typeface="NikoshBAN" pitchFamily="2" charset="0"/>
              <a:cs typeface="NikoshBAN" pitchFamily="2" charset="0"/>
            </a:endParaRPr>
          </a:p>
        </p:txBody>
      </p:sp>
      <p:sp>
        <p:nvSpPr>
          <p:cNvPr id="8" name="Explosion 2 7"/>
          <p:cNvSpPr/>
          <p:nvPr/>
        </p:nvSpPr>
        <p:spPr>
          <a:xfrm rot="20181370">
            <a:off x="3639641" y="3295841"/>
            <a:ext cx="3096365" cy="2078551"/>
          </a:xfrm>
          <a:prstGeom prst="irregularSeal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latin typeface="NikoshBAN" pitchFamily="2" charset="0"/>
                <a:cs typeface="NikoshBAN" pitchFamily="2" charset="0"/>
              </a:rPr>
              <a:t>গ </a:t>
            </a:r>
            <a:endParaRPr lang="en-US" sz="11500" dirty="0">
              <a:latin typeface="NikoshBAN" pitchFamily="2" charset="0"/>
              <a:cs typeface="NikoshBAN" pitchFamily="2" charset="0"/>
            </a:endParaRPr>
          </a:p>
        </p:txBody>
      </p:sp>
      <p:sp>
        <p:nvSpPr>
          <p:cNvPr id="9" name="Explosion 2 8"/>
          <p:cNvSpPr/>
          <p:nvPr/>
        </p:nvSpPr>
        <p:spPr>
          <a:xfrm rot="19976848">
            <a:off x="6039076" y="3222089"/>
            <a:ext cx="3329448" cy="2226055"/>
          </a:xfrm>
          <a:prstGeom prst="irregularSeal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latin typeface="NikoshBAN" pitchFamily="2" charset="0"/>
                <a:cs typeface="NikoshBAN" pitchFamily="2" charset="0"/>
              </a:rPr>
              <a:t>ত  </a:t>
            </a:r>
            <a:endParaRPr lang="en-US" sz="11500" dirty="0">
              <a:latin typeface="NikoshBAN" pitchFamily="2" charset="0"/>
              <a:cs typeface="NikoshBAN" pitchFamily="2" charset="0"/>
            </a:endParaRPr>
          </a:p>
        </p:txBody>
      </p:sp>
      <p:sp>
        <p:nvSpPr>
          <p:cNvPr id="10" name="Explosion 2 9"/>
          <p:cNvSpPr/>
          <p:nvPr/>
        </p:nvSpPr>
        <p:spPr>
          <a:xfrm rot="19703060">
            <a:off x="8678553" y="3222089"/>
            <a:ext cx="3329448" cy="2226055"/>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latin typeface="NikoshBAN" pitchFamily="2" charset="0"/>
                <a:cs typeface="NikoshBAN" pitchFamily="2" charset="0"/>
              </a:rPr>
              <a:t>ম  </a:t>
            </a:r>
            <a:endParaRPr lang="en-US" sz="115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87762" y="33603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ছবিটির দিকে লক্ষ কর-  </a:t>
            </a:r>
            <a:endParaRPr lang="en-US" sz="4000" dirty="0">
              <a:latin typeface="NikoshBAN" pitchFamily="2" charset="0"/>
              <a:cs typeface="NikoshBAN" pitchFamily="2" charset="0"/>
            </a:endParaRPr>
          </a:p>
        </p:txBody>
      </p:sp>
      <p:sp>
        <p:nvSpPr>
          <p:cNvPr id="9" name="TextBox 8"/>
          <p:cNvSpPr txBox="1"/>
          <p:nvPr/>
        </p:nvSpPr>
        <p:spPr>
          <a:xfrm>
            <a:off x="838200" y="5867400"/>
            <a:ext cx="9982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যখন বৃষ্টিতে অনেক বেশি পরিমাণ এসিড বিদ্যমান থাকে, তখন তাকে এসিড বৃষ্টি বলে।  </a:t>
            </a:r>
            <a:endParaRPr lang="en-US" sz="2800" dirty="0">
              <a:latin typeface="NikoshBAN" pitchFamily="2" charset="0"/>
              <a:cs typeface="NikoshBAN" pitchFamily="2" charset="0"/>
            </a:endParaRPr>
          </a:p>
        </p:txBody>
      </p:sp>
      <p:pic>
        <p:nvPicPr>
          <p:cNvPr id="10" name="Picture 9" descr="among-us.gif"/>
          <p:cNvPicPr>
            <a:picLocks noChangeAspect="1"/>
          </p:cNvPicPr>
          <p:nvPr/>
        </p:nvPicPr>
        <p:blipFill>
          <a:blip r:embed="rId3"/>
          <a:stretch>
            <a:fillRect/>
          </a:stretch>
        </p:blipFill>
        <p:spPr>
          <a:xfrm>
            <a:off x="3429000" y="1328738"/>
            <a:ext cx="5181600" cy="420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Effect transition="in" filter="diamond(i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57600" y="45720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 গুলোর দিকে লক্ষ কর- </a:t>
            </a:r>
            <a:endParaRPr lang="en-US" sz="4000" dirty="0">
              <a:latin typeface="NikoshBAN" pitchFamily="2" charset="0"/>
              <a:cs typeface="NikoshBAN" pitchFamily="2" charset="0"/>
            </a:endParaRPr>
          </a:p>
        </p:txBody>
      </p:sp>
      <p:pic>
        <p:nvPicPr>
          <p:cNvPr id="9" name="Picture 8" descr="maxresdefault.jpg"/>
          <p:cNvPicPr>
            <a:picLocks noChangeAspect="1"/>
          </p:cNvPicPr>
          <p:nvPr/>
        </p:nvPicPr>
        <p:blipFill>
          <a:blip r:embed="rId3"/>
          <a:srcRect l="33619" t="4444" b="5556"/>
          <a:stretch>
            <a:fillRect/>
          </a:stretch>
        </p:blipFill>
        <p:spPr>
          <a:xfrm>
            <a:off x="733270" y="1409700"/>
            <a:ext cx="3397125" cy="2590800"/>
          </a:xfrm>
          <a:prstGeom prst="rect">
            <a:avLst/>
          </a:prstGeom>
          <a:ln>
            <a:noFill/>
          </a:ln>
          <a:effectLst>
            <a:outerShdw blurRad="292100" dist="139700" dir="2700000" algn="tl" rotWithShape="0">
              <a:srgbClr val="333333">
                <a:alpha val="65000"/>
              </a:srgbClr>
            </a:outerShdw>
          </a:effectLst>
        </p:spPr>
      </p:pic>
      <p:pic>
        <p:nvPicPr>
          <p:cNvPr id="10" name="Picture 9" descr="Coal-Mine.jpg"/>
          <p:cNvPicPr>
            <a:picLocks noChangeAspect="1"/>
          </p:cNvPicPr>
          <p:nvPr/>
        </p:nvPicPr>
        <p:blipFill>
          <a:blip r:embed="rId4"/>
          <a:stretch>
            <a:fillRect/>
          </a:stretch>
        </p:blipFill>
        <p:spPr>
          <a:xfrm>
            <a:off x="4422100" y="1409700"/>
            <a:ext cx="3454400" cy="2590800"/>
          </a:xfrm>
          <a:prstGeom prst="rect">
            <a:avLst/>
          </a:prstGeom>
          <a:ln>
            <a:noFill/>
          </a:ln>
          <a:effectLst>
            <a:outerShdw blurRad="292100" dist="139700" dir="2700000" algn="tl" rotWithShape="0">
              <a:srgbClr val="333333">
                <a:alpha val="65000"/>
              </a:srgbClr>
            </a:outerShdw>
          </a:effectLst>
        </p:spPr>
      </p:pic>
      <p:pic>
        <p:nvPicPr>
          <p:cNvPr id="11" name="Picture 10" descr="image-107870-1541270404.jpg"/>
          <p:cNvPicPr>
            <a:picLocks noChangeAspect="1"/>
          </p:cNvPicPr>
          <p:nvPr/>
        </p:nvPicPr>
        <p:blipFill>
          <a:blip r:embed="rId5"/>
          <a:stretch>
            <a:fillRect/>
          </a:stretch>
        </p:blipFill>
        <p:spPr>
          <a:xfrm>
            <a:off x="8229600" y="1409700"/>
            <a:ext cx="3428999" cy="25908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943100" y="5029200"/>
            <a:ext cx="8458200" cy="1384995"/>
          </a:xfrm>
          <a:prstGeom prst="rect">
            <a:avLst/>
          </a:prstGeom>
          <a:noFill/>
        </p:spPr>
        <p:txBody>
          <a:bodyPr wrap="square" rtlCol="0">
            <a:spAutoFit/>
          </a:bodyPr>
          <a:lstStyle/>
          <a:p>
            <a:pPr algn="ctr"/>
            <a:r>
              <a:rPr lang="bn-BD" sz="2800" dirty="0" smtClean="0">
                <a:latin typeface="NikoshBAN" pitchFamily="2" charset="0"/>
                <a:cs typeface="NikoshBAN" pitchFamily="2" charset="0"/>
              </a:rPr>
              <a:t>এসিড বৃষ্টি হয়-</a:t>
            </a:r>
          </a:p>
          <a:p>
            <a:pPr algn="ctr"/>
            <a:r>
              <a:rPr lang="bn-BD" sz="2800" dirty="0" smtClean="0">
                <a:latin typeface="NikoshBAN" pitchFamily="2" charset="0"/>
                <a:cs typeface="NikoshBAN" pitchFamily="2" charset="0"/>
              </a:rPr>
              <a:t>* কয়লা ভিত্তিক বিদ্যুৎ উৎপাদন কেন্দ্র   * ইটের ভাটা    * গৃহস্থালির চুলা </a:t>
            </a:r>
          </a:p>
          <a:p>
            <a:pPr algn="ctr"/>
            <a:r>
              <a:rPr lang="bn-BD" sz="2800" dirty="0" smtClean="0">
                <a:latin typeface="NikoshBAN" pitchFamily="2" charset="0"/>
                <a:cs typeface="NikoshBAN" pitchFamily="2" charset="0"/>
              </a:rPr>
              <a:t>সালফার ডাই-অক্সাইড বের হয় যা এসিডে পরিণত  হয়।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iterate type="wd">
                                    <p:tmPct val="10000"/>
                                  </p:iterate>
                                  <p:childTnLst>
                                    <p:set>
                                      <p:cBhvr>
                                        <p:cTn id="23" dur="1" fill="hold">
                                          <p:stCondLst>
                                            <p:cond delay="0"/>
                                          </p:stCondLst>
                                        </p:cTn>
                                        <p:tgtEl>
                                          <p:spTgt spid="12"/>
                                        </p:tgtEl>
                                        <p:attrNameLst>
                                          <p:attrName>style.visibility</p:attrName>
                                        </p:attrNameLst>
                                      </p:cBhvr>
                                      <p:to>
                                        <p:strVal val="visible"/>
                                      </p:to>
                                    </p:set>
                                    <p:animEffect transition="in" filter="diamond(i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pic>
        <p:nvPicPr>
          <p:cNvPr id="8" name="Picture 7" descr="maxresdefault (1).jpg"/>
          <p:cNvPicPr>
            <a:picLocks noChangeAspect="1"/>
          </p:cNvPicPr>
          <p:nvPr/>
        </p:nvPicPr>
        <p:blipFill>
          <a:blip r:embed="rId3"/>
          <a:srcRect l="19375" t="6667" r="21875" b="22222"/>
          <a:stretch>
            <a:fillRect/>
          </a:stretch>
        </p:blipFill>
        <p:spPr>
          <a:xfrm>
            <a:off x="9144000" y="381000"/>
            <a:ext cx="2686050" cy="1828800"/>
          </a:xfrm>
          <a:prstGeom prst="rect">
            <a:avLst/>
          </a:prstGeom>
        </p:spPr>
      </p:pic>
      <p:sp>
        <p:nvSpPr>
          <p:cNvPr id="9" name="TextBox 8"/>
          <p:cNvSpPr txBox="1"/>
          <p:nvPr/>
        </p:nvSpPr>
        <p:spPr>
          <a:xfrm>
            <a:off x="1066800" y="381000"/>
            <a:ext cx="3124200" cy="685800"/>
          </a:xfrm>
          <a:prstGeom prst="rect">
            <a:avLst/>
          </a:prstGeom>
          <a:noFill/>
        </p:spPr>
        <p:txBody>
          <a:bodyPr wrap="square" rtlCol="0">
            <a:prstTxWarp prst="textPlain">
              <a:avLst/>
            </a:prstTxWarp>
            <a:spAutoFit/>
          </a:bodyPr>
          <a:lstStyle/>
          <a:p>
            <a:pPr algn="ctr"/>
            <a:r>
              <a:rPr lang="bn-BD" sz="2800" dirty="0" smtClean="0">
                <a:latin typeface="Kalpurush" pitchFamily="2" charset="0"/>
                <a:cs typeface="Kalpurush" pitchFamily="2" charset="0"/>
              </a:rPr>
              <a:t> সময়ঃ -০৫ মিনিট  </a:t>
            </a:r>
            <a:endParaRPr lang="en-US" sz="2800" dirty="0">
              <a:latin typeface="Kalpurush" pitchFamily="2" charset="0"/>
              <a:cs typeface="Kalpurush" pitchFamily="2" charset="0"/>
            </a:endParaRPr>
          </a:p>
        </p:txBody>
      </p:sp>
      <p:pic>
        <p:nvPicPr>
          <p:cNvPr id="11" name="Picture 10" descr="tsunami.jpg"/>
          <p:cNvPicPr>
            <a:picLocks noChangeAspect="1"/>
          </p:cNvPicPr>
          <p:nvPr/>
        </p:nvPicPr>
        <p:blipFill>
          <a:blip r:embed="rId4"/>
          <a:stretch>
            <a:fillRect/>
          </a:stretch>
        </p:blipFill>
        <p:spPr>
          <a:xfrm>
            <a:off x="3352800" y="1447800"/>
            <a:ext cx="5638800" cy="3177484"/>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914400" y="5334000"/>
            <a:ext cx="10058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উপরের ছবির দূর্যোগটি  ২০০৪ সালের ২৬ ডিসেম্বর যে ধ্বংসলীলা চালিয়ে ছিল তা লিখ।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iterate type="wd">
                                    <p:tmPct val="10000"/>
                                  </p:iterate>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57600" y="45720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 গুলোর দিকে লক্ষ কর- </a:t>
            </a:r>
            <a:endParaRPr lang="en-US" sz="4000" dirty="0">
              <a:latin typeface="NikoshBAN" pitchFamily="2" charset="0"/>
              <a:cs typeface="NikoshBAN" pitchFamily="2" charset="0"/>
            </a:endParaRPr>
          </a:p>
        </p:txBody>
      </p:sp>
      <p:pic>
        <p:nvPicPr>
          <p:cNvPr id="9" name="Picture 8" descr="download (2).jpg"/>
          <p:cNvPicPr>
            <a:picLocks noChangeAspect="1"/>
          </p:cNvPicPr>
          <p:nvPr/>
        </p:nvPicPr>
        <p:blipFill>
          <a:blip r:embed="rId3"/>
          <a:stretch>
            <a:fillRect/>
          </a:stretch>
        </p:blipFill>
        <p:spPr>
          <a:xfrm>
            <a:off x="1828800" y="1447800"/>
            <a:ext cx="4038600" cy="2687505"/>
          </a:xfrm>
          <a:prstGeom prst="rect">
            <a:avLst/>
          </a:prstGeom>
          <a:ln>
            <a:noFill/>
          </a:ln>
          <a:effectLst>
            <a:outerShdw blurRad="292100" dist="139700" dir="2700000" algn="tl" rotWithShape="0">
              <a:srgbClr val="333333">
                <a:alpha val="65000"/>
              </a:srgbClr>
            </a:outerShdw>
          </a:effectLst>
        </p:spPr>
      </p:pic>
      <p:pic>
        <p:nvPicPr>
          <p:cNvPr id="10" name="Picture 9" descr="istockphoto-1202312331-612x612.jpg"/>
          <p:cNvPicPr>
            <a:picLocks noChangeAspect="1"/>
          </p:cNvPicPr>
          <p:nvPr/>
        </p:nvPicPr>
        <p:blipFill>
          <a:blip r:embed="rId4"/>
          <a:stretch>
            <a:fillRect/>
          </a:stretch>
        </p:blipFill>
        <p:spPr>
          <a:xfrm>
            <a:off x="6934200" y="1458052"/>
            <a:ext cx="4028626" cy="2667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14400" y="5334000"/>
            <a:ext cx="100584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পৃথিবীর ভেতরে হঠাৎ সৃষ্ট কোনো কম্পন যখন ভূপৃষ্ঠে আকস্মিক আন্দোলন সৃষ্টি করে, সেটাকে ভূমিকম্প বলে।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Effect transition="in" filter="diamond(i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57600" y="45720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 গুলোর দিকে লক্ষ কর- </a:t>
            </a:r>
            <a:endParaRPr lang="en-US" sz="4000" dirty="0">
              <a:latin typeface="NikoshBAN" pitchFamily="2" charset="0"/>
              <a:cs typeface="NikoshBAN" pitchFamily="2" charset="0"/>
            </a:endParaRPr>
          </a:p>
        </p:txBody>
      </p:sp>
      <p:pic>
        <p:nvPicPr>
          <p:cNvPr id="9" name="Picture 8" descr="800wm.jpg"/>
          <p:cNvPicPr>
            <a:picLocks noChangeAspect="1"/>
          </p:cNvPicPr>
          <p:nvPr/>
        </p:nvPicPr>
        <p:blipFill>
          <a:blip r:embed="rId3"/>
          <a:stretch>
            <a:fillRect/>
          </a:stretch>
        </p:blipFill>
        <p:spPr>
          <a:xfrm>
            <a:off x="4057340" y="1524000"/>
            <a:ext cx="2895600" cy="3048000"/>
          </a:xfrm>
          <a:prstGeom prst="rect">
            <a:avLst/>
          </a:prstGeom>
          <a:ln>
            <a:noFill/>
          </a:ln>
          <a:effectLst>
            <a:outerShdw blurRad="190500" algn="tl" rotWithShape="0">
              <a:srgbClr val="000000">
                <a:alpha val="70000"/>
              </a:srgbClr>
            </a:outerShdw>
          </a:effectLst>
        </p:spPr>
      </p:pic>
      <p:pic>
        <p:nvPicPr>
          <p:cNvPr id="10" name="Picture 9" descr="images (9).jpg"/>
          <p:cNvPicPr>
            <a:picLocks noChangeAspect="1"/>
          </p:cNvPicPr>
          <p:nvPr/>
        </p:nvPicPr>
        <p:blipFill>
          <a:blip r:embed="rId4"/>
          <a:stretch>
            <a:fillRect/>
          </a:stretch>
        </p:blipFill>
        <p:spPr>
          <a:xfrm>
            <a:off x="765750" y="1524000"/>
            <a:ext cx="2923735" cy="3048000"/>
          </a:xfrm>
          <a:prstGeom prst="rect">
            <a:avLst/>
          </a:prstGeom>
          <a:ln>
            <a:noFill/>
          </a:ln>
          <a:effectLst>
            <a:outerShdw blurRad="190500" algn="tl" rotWithShape="0">
              <a:srgbClr val="000000">
                <a:alpha val="70000"/>
              </a:srgbClr>
            </a:outerShdw>
          </a:effectLst>
        </p:spPr>
      </p:pic>
      <p:pic>
        <p:nvPicPr>
          <p:cNvPr id="11" name="Picture 10" descr="Geophysicists-Reveal-the-Details-Behind-Sudden-Tectonic-Plate-Movements.jpg"/>
          <p:cNvPicPr>
            <a:picLocks noChangeAspect="1"/>
          </p:cNvPicPr>
          <p:nvPr/>
        </p:nvPicPr>
        <p:blipFill>
          <a:blip r:embed="rId5"/>
          <a:stretch>
            <a:fillRect/>
          </a:stretch>
        </p:blipFill>
        <p:spPr>
          <a:xfrm>
            <a:off x="7282912" y="1752601"/>
            <a:ext cx="4446040" cy="2590799"/>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81000" y="5029200"/>
            <a:ext cx="10820400" cy="1384995"/>
          </a:xfrm>
          <a:prstGeom prst="rect">
            <a:avLst/>
          </a:prstGeom>
          <a:noFill/>
        </p:spPr>
        <p:txBody>
          <a:bodyPr wrap="square" rtlCol="0">
            <a:spAutoFit/>
          </a:bodyPr>
          <a:lstStyle/>
          <a:p>
            <a:pPr algn="ctr"/>
            <a:r>
              <a:rPr lang="bn-BD" sz="2800" dirty="0" smtClean="0">
                <a:latin typeface="NikoshBAN" pitchFamily="2" charset="0"/>
                <a:cs typeface="NikoshBAN" pitchFamily="2" charset="0"/>
              </a:rPr>
              <a:t>আমাদের ভূগর্ভ কতগুলো টেকটনিক প্লেট রয়েছে। যা স্থিতিশীল নয়, চলমান। একটি প্লেট অন্য প্লেটে চাপ দেওয়ার কারণে  সেখানে শক্তি সঞ্চিত হয়।হঠাৎ প্লেটগুলো সরে গেলে  সঞ্চিত শক্তি  বের হয়ে ভূমিকম্প  সৃষ্টি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iterate type="wd">
                                    <p:tmPct val="10000"/>
                                  </p:iterate>
                                  <p:childTnLst>
                                    <p:set>
                                      <p:cBhvr>
                                        <p:cTn id="23" dur="1" fill="hold">
                                          <p:stCondLst>
                                            <p:cond delay="0"/>
                                          </p:stCondLst>
                                        </p:cTn>
                                        <p:tgtEl>
                                          <p:spTgt spid="12"/>
                                        </p:tgtEl>
                                        <p:attrNameLst>
                                          <p:attrName>style.visibility</p:attrName>
                                        </p:attrNameLst>
                                      </p:cBhvr>
                                      <p:to>
                                        <p:strVal val="visible"/>
                                      </p:to>
                                    </p:set>
                                    <p:animEffect transition="in" filter="diamond(i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7330" y="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14" name="Flowchart: Alternate Process 13"/>
          <p:cNvSpPr/>
          <p:nvPr/>
        </p:nvSpPr>
        <p:spPr>
          <a:xfrm>
            <a:off x="3733800" y="45720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ভূমিকম্পের পূর্বে করণীয় ----- </a:t>
            </a:r>
            <a:endParaRPr lang="en-US" sz="4000" dirty="0">
              <a:latin typeface="NikoshBAN" pitchFamily="2" charset="0"/>
              <a:cs typeface="NikoshBAN" pitchFamily="2" charset="0"/>
            </a:endParaRPr>
          </a:p>
        </p:txBody>
      </p:sp>
      <p:pic>
        <p:nvPicPr>
          <p:cNvPr id="18" name="Picture 17" descr="Big-One-Households.jpg"/>
          <p:cNvPicPr>
            <a:picLocks noChangeAspect="1"/>
          </p:cNvPicPr>
          <p:nvPr/>
        </p:nvPicPr>
        <p:blipFill>
          <a:blip r:embed="rId3"/>
          <a:srcRect t="13333" b="12222"/>
          <a:stretch>
            <a:fillRect/>
          </a:stretch>
        </p:blipFill>
        <p:spPr>
          <a:xfrm>
            <a:off x="2590800" y="1219200"/>
            <a:ext cx="7162800" cy="533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733800" y="29231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ভূমিকম্পের সময়  করণীয় -</a:t>
            </a:r>
            <a:endParaRPr lang="en-US" sz="4000" dirty="0">
              <a:latin typeface="NikoshBAN" pitchFamily="2" charset="0"/>
              <a:cs typeface="NikoshBAN" pitchFamily="2" charset="0"/>
            </a:endParaRPr>
          </a:p>
        </p:txBody>
      </p:sp>
      <p:pic>
        <p:nvPicPr>
          <p:cNvPr id="9" name="Picture 8" descr="earthquake-5.jpg"/>
          <p:cNvPicPr>
            <a:picLocks noChangeAspect="1"/>
          </p:cNvPicPr>
          <p:nvPr/>
        </p:nvPicPr>
        <p:blipFill>
          <a:blip r:embed="rId3"/>
          <a:stretch>
            <a:fillRect/>
          </a:stretch>
        </p:blipFill>
        <p:spPr>
          <a:xfrm>
            <a:off x="1143000" y="1214830"/>
            <a:ext cx="4762500"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images (7).jpg"/>
          <p:cNvPicPr>
            <a:picLocks noChangeAspect="1"/>
          </p:cNvPicPr>
          <p:nvPr/>
        </p:nvPicPr>
        <p:blipFill>
          <a:blip r:embed="rId4"/>
          <a:stretch>
            <a:fillRect/>
          </a:stretch>
        </p:blipFill>
        <p:spPr>
          <a:xfrm>
            <a:off x="6477000" y="1224355"/>
            <a:ext cx="47244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earthquake-7 - Copy.jpg"/>
          <p:cNvPicPr>
            <a:picLocks noChangeAspect="1"/>
          </p:cNvPicPr>
          <p:nvPr/>
        </p:nvPicPr>
        <p:blipFill>
          <a:blip r:embed="rId5"/>
          <a:stretch>
            <a:fillRect/>
          </a:stretch>
        </p:blipFill>
        <p:spPr>
          <a:xfrm>
            <a:off x="3741420" y="3917430"/>
            <a:ext cx="4861560"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733800" y="29231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ভূমিকম্পের পরে  করণীয় -</a:t>
            </a:r>
            <a:endParaRPr lang="en-US" sz="4000" dirty="0">
              <a:latin typeface="NikoshBAN" pitchFamily="2" charset="0"/>
              <a:cs typeface="NikoshBAN" pitchFamily="2" charset="0"/>
            </a:endParaRPr>
          </a:p>
        </p:txBody>
      </p:sp>
      <p:pic>
        <p:nvPicPr>
          <p:cNvPr id="9" name="Picture 8" descr="download (2).jpg"/>
          <p:cNvPicPr>
            <a:picLocks noChangeAspect="1"/>
          </p:cNvPicPr>
          <p:nvPr/>
        </p:nvPicPr>
        <p:blipFill>
          <a:blip r:embed="rId3"/>
          <a:stretch>
            <a:fillRect/>
          </a:stretch>
        </p:blipFill>
        <p:spPr>
          <a:xfrm>
            <a:off x="1676400" y="1524000"/>
            <a:ext cx="3893279" cy="2590800"/>
          </a:xfrm>
          <a:prstGeom prst="rect">
            <a:avLst/>
          </a:prstGeom>
          <a:ln>
            <a:noFill/>
          </a:ln>
          <a:effectLst>
            <a:outerShdw blurRad="190500" algn="tl" rotWithShape="0">
              <a:srgbClr val="000000">
                <a:alpha val="70000"/>
              </a:srgbClr>
            </a:outerShdw>
          </a:effectLst>
        </p:spPr>
      </p:pic>
      <p:pic>
        <p:nvPicPr>
          <p:cNvPr id="10" name="Picture 9" descr="images (1).jpg"/>
          <p:cNvPicPr>
            <a:picLocks noChangeAspect="1"/>
          </p:cNvPicPr>
          <p:nvPr/>
        </p:nvPicPr>
        <p:blipFill>
          <a:blip r:embed="rId4"/>
          <a:stretch>
            <a:fillRect/>
          </a:stretch>
        </p:blipFill>
        <p:spPr>
          <a:xfrm>
            <a:off x="6858000" y="1524000"/>
            <a:ext cx="3932918" cy="25908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901910" y="4828080"/>
            <a:ext cx="10058400" cy="1384995"/>
          </a:xfrm>
          <a:prstGeom prst="rect">
            <a:avLst/>
          </a:prstGeom>
          <a:noFill/>
        </p:spPr>
        <p:txBody>
          <a:bodyPr wrap="square" rtlCol="0">
            <a:spAutoFit/>
          </a:bodyPr>
          <a:lstStyle/>
          <a:p>
            <a:pPr>
              <a:buFont typeface="Wingdings" pitchFamily="2" charset="2"/>
              <a:buChar char="v"/>
            </a:pPr>
            <a:r>
              <a:rPr lang="bn-BD" sz="2800" dirty="0" smtClean="0">
                <a:latin typeface="NikoshBAN" pitchFamily="2" charset="0"/>
                <a:cs typeface="NikoshBAN" pitchFamily="2" charset="0"/>
              </a:rPr>
              <a:t>ভূমিকম্পে আহত হলে দ্রুত মেডিকেলে ভর্তি করানো।</a:t>
            </a:r>
          </a:p>
          <a:p>
            <a:pPr>
              <a:buFont typeface="Wingdings" pitchFamily="2" charset="2"/>
              <a:buChar char="v"/>
            </a:pPr>
            <a:r>
              <a:rPr lang="bn-BD" sz="2800" dirty="0" smtClean="0">
                <a:latin typeface="NikoshBAN" pitchFamily="2" charset="0"/>
                <a:cs typeface="NikoshBAN" pitchFamily="2" charset="0"/>
              </a:rPr>
              <a:t>পানি, বিদ্যুৎ, গ্যাস এর লাইন সমুহ পরীক্ষা করে দেখতে হবে। </a:t>
            </a:r>
          </a:p>
          <a:p>
            <a:pPr>
              <a:buFont typeface="Wingdings" pitchFamily="2" charset="2"/>
              <a:buChar char="v"/>
            </a:pPr>
            <a:r>
              <a:rPr lang="bn-BD" sz="2800" dirty="0" smtClean="0">
                <a:latin typeface="NikoshBAN" pitchFamily="2" charset="0"/>
                <a:cs typeface="NikoshBAN" pitchFamily="2" charset="0"/>
              </a:rPr>
              <a:t>ধবংসপ্রাপ্ত দালানের ভেতর থেকে আটকে পরা মানুষদের মুক্ত করার ব্যবস্থা গ্রহণ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iterate type="wd">
                                    <p:tmPct val="10000"/>
                                  </p:iterate>
                                  <p:childTnLst>
                                    <p:set>
                                      <p:cBhvr>
                                        <p:cTn id="18" dur="1" fill="hold">
                                          <p:stCondLst>
                                            <p:cond delay="0"/>
                                          </p:stCondLst>
                                        </p:cTn>
                                        <p:tgtEl>
                                          <p:spTgt spid="11"/>
                                        </p:tgtEl>
                                        <p:attrNameLst>
                                          <p:attrName>style.visibility</p:attrName>
                                        </p:attrNameLst>
                                      </p:cBhvr>
                                      <p:to>
                                        <p:strVal val="visible"/>
                                      </p:to>
                                    </p:set>
                                    <p:animEffect transition="in" filter="diamond(i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TextBox 7"/>
          <p:cNvSpPr txBox="1"/>
          <p:nvPr/>
        </p:nvSpPr>
        <p:spPr>
          <a:xfrm>
            <a:off x="5479896" y="472083"/>
            <a:ext cx="2538484" cy="769441"/>
          </a:xfrm>
          <a:prstGeom prst="rect">
            <a:avLst/>
          </a:prstGeom>
          <a:solidFill>
            <a:srgbClr val="0070C0"/>
          </a:solidFill>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4400" b="1" dirty="0" smtClean="0">
                <a:solidFill>
                  <a:schemeClr val="bg1"/>
                </a:solidFill>
                <a:latin typeface="NikoshBAN" panose="02000000000000000000" pitchFamily="2" charset="0"/>
                <a:cs typeface="NikoshBAN" panose="02000000000000000000" pitchFamily="2" charset="0"/>
              </a:rPr>
              <a:t>দলগত কাজ</a:t>
            </a:r>
            <a:endParaRPr lang="en-US" sz="4400" b="1"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1219200" y="381000"/>
            <a:ext cx="3095470" cy="954107"/>
          </a:xfrm>
          <a:prstGeom prst="rect">
            <a:avLst/>
          </a:prstGeom>
          <a:noFill/>
          <a:ln w="19050">
            <a:solidFill>
              <a:srgbClr val="7030A0"/>
            </a:solidFill>
          </a:ln>
          <a:effectLst>
            <a:outerShdw blurRad="50800" dist="38100" algn="l" rotWithShape="0">
              <a:prstClr val="black">
                <a:alpha val="40000"/>
              </a:prstClr>
            </a:outerShdw>
          </a:effectLst>
        </p:spPr>
        <p:txBody>
          <a:bodyPr wrap="square" rtlCol="0">
            <a:prstTxWarp prst="textPlain">
              <a:avLst/>
            </a:prstTxWarp>
            <a:spAutoFit/>
          </a:bodyPr>
          <a:lstStyle/>
          <a:p>
            <a:pPr algn="ctr"/>
            <a:r>
              <a:rPr lang="bn-BD" sz="2800" dirty="0" smtClean="0">
                <a:latin typeface="Kalpurush" pitchFamily="2" charset="0"/>
                <a:cs typeface="Kalpurush" pitchFamily="2" charset="0"/>
              </a:rPr>
              <a:t> প্রতি দলে ০৫ জন     করে বিভক্ত হয়ে যাও। </a:t>
            </a:r>
            <a:endParaRPr lang="en-US" sz="2800" dirty="0">
              <a:latin typeface="Kalpurush" pitchFamily="2" charset="0"/>
              <a:cs typeface="Kalpurush" pitchFamily="2" charset="0"/>
            </a:endParaRPr>
          </a:p>
        </p:txBody>
      </p:sp>
      <p:sp>
        <p:nvSpPr>
          <p:cNvPr id="10" name="TextBox 9"/>
          <p:cNvSpPr txBox="1"/>
          <p:nvPr/>
        </p:nvSpPr>
        <p:spPr>
          <a:xfrm>
            <a:off x="9448800" y="455950"/>
            <a:ext cx="2438400" cy="523220"/>
          </a:xfrm>
          <a:prstGeom prst="rect">
            <a:avLst/>
          </a:prstGeom>
          <a:noFill/>
          <a:ln w="19050">
            <a:solidFill>
              <a:srgbClr val="7030A0"/>
            </a:solidFill>
          </a:ln>
          <a:effectLst>
            <a:outerShdw blurRad="50800" dist="38100" algn="l" rotWithShape="0">
              <a:prstClr val="black">
                <a:alpha val="40000"/>
              </a:prstClr>
            </a:outerShdw>
          </a:effectLst>
        </p:spPr>
        <p:txBody>
          <a:bodyPr wrap="square" rtlCol="0">
            <a:prstTxWarp prst="textPlain">
              <a:avLst/>
            </a:prstTxWarp>
            <a:spAutoFit/>
          </a:bodyPr>
          <a:lstStyle/>
          <a:p>
            <a:pPr algn="ctr"/>
            <a:r>
              <a:rPr lang="bn-BD" sz="2800" dirty="0" smtClean="0">
                <a:latin typeface="Kalpurush" pitchFamily="2" charset="0"/>
                <a:cs typeface="Kalpurush" pitchFamily="2" charset="0"/>
              </a:rPr>
              <a:t> সময়ঃ ১০ মিনিট </a:t>
            </a:r>
            <a:endParaRPr lang="en-US" sz="2800" dirty="0">
              <a:latin typeface="Kalpurush" pitchFamily="2" charset="0"/>
              <a:cs typeface="Kalpurush" pitchFamily="2" charset="0"/>
            </a:endParaRPr>
          </a:p>
        </p:txBody>
      </p:sp>
      <p:sp>
        <p:nvSpPr>
          <p:cNvPr id="11" name="TextBox 10"/>
          <p:cNvSpPr txBox="1"/>
          <p:nvPr/>
        </p:nvSpPr>
        <p:spPr>
          <a:xfrm>
            <a:off x="647700" y="2427150"/>
            <a:ext cx="10972800" cy="1384995"/>
          </a:xfrm>
          <a:prstGeom prst="rect">
            <a:avLst/>
          </a:prstGeom>
          <a:noFill/>
        </p:spPr>
        <p:txBody>
          <a:bodyPr wrap="square" rtlCol="0">
            <a:spAutoFit/>
          </a:bodyPr>
          <a:lstStyle/>
          <a:p>
            <a:pPr algn="just">
              <a:buFont typeface="Wingdings" pitchFamily="2" charset="2"/>
              <a:buChar char="v"/>
            </a:pPr>
            <a:r>
              <a:rPr lang="bn-BD" sz="2800" dirty="0" smtClean="0">
                <a:latin typeface="NikoshBAN" pitchFamily="2" charset="0"/>
                <a:cs typeface="NikoshBAN" pitchFamily="2" charset="0"/>
              </a:rPr>
              <a:t>নবম শ্রেণির ছাত্রী প্রিয়াংকা  পড়ার টেবিলে বসে  বাড়ির কাজ  করছিল। হঠাৎ সে লক্ষ করল  কে যেন তার চেয়ার টেবিল নাড়াচ্ছে আশেপাশে তাকিয়ে দেখল ঘরের অন্যান্য সব জিনিসই দুলছে।  কয়েক সেকেন্ডের মধ্যেই  আবার দুলুনি থেমে গেল। </a:t>
            </a:r>
          </a:p>
        </p:txBody>
      </p:sp>
      <p:sp>
        <p:nvSpPr>
          <p:cNvPr id="12" name="TextBox 11"/>
          <p:cNvSpPr txBox="1"/>
          <p:nvPr/>
        </p:nvSpPr>
        <p:spPr>
          <a:xfrm>
            <a:off x="800100" y="4719390"/>
            <a:ext cx="10668000" cy="584775"/>
          </a:xfrm>
          <a:prstGeom prst="rect">
            <a:avLst/>
          </a:prstGeom>
          <a:noFill/>
        </p:spPr>
        <p:txBody>
          <a:bodyPr wrap="square" rtlCol="0">
            <a:spAutoFit/>
          </a:bodyPr>
          <a:lstStyle/>
          <a:p>
            <a:pPr algn="just">
              <a:buFont typeface="Wingdings" pitchFamily="2" charset="2"/>
              <a:buChar char="v"/>
            </a:pPr>
            <a:r>
              <a:rPr lang="bn-BD" sz="3200" dirty="0" smtClean="0">
                <a:latin typeface="NikoshBAN" pitchFamily="2" charset="0"/>
                <a:cs typeface="NikoshBAN" pitchFamily="2" charset="0"/>
              </a:rPr>
              <a:t>উদ্দীপকের ঘটনাটি থেকে বাঁচতে কী ধরনের পদক্ষেপ গ্রহণ করতে  হবে  তা লিখ।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Cloud 7"/>
          <p:cNvSpPr/>
          <p:nvPr/>
        </p:nvSpPr>
        <p:spPr>
          <a:xfrm>
            <a:off x="4285164" y="514660"/>
            <a:ext cx="3774072" cy="1828800"/>
          </a:xfrm>
          <a:prstGeom prst="cloud">
            <a:avLst/>
          </a:prstGeom>
          <a:solidFill>
            <a:srgbClr val="00B0F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bg1"/>
                </a:solidFill>
                <a:latin typeface="Kalpurush" pitchFamily="2" charset="0"/>
                <a:cs typeface="Kalpurush" pitchFamily="2" charset="0"/>
              </a:rPr>
              <a:t>উত্তর দেয়ার চেষ্টা করি....</a:t>
            </a:r>
            <a:endParaRPr lang="en-US" sz="4000" b="1" dirty="0">
              <a:solidFill>
                <a:schemeClr val="bg1"/>
              </a:solidFill>
              <a:latin typeface="Kalpurush" pitchFamily="2" charset="0"/>
              <a:cs typeface="Kalpurush" pitchFamily="2" charset="0"/>
            </a:endParaRPr>
          </a:p>
        </p:txBody>
      </p:sp>
      <p:sp>
        <p:nvSpPr>
          <p:cNvPr id="9" name="TextBox 8"/>
          <p:cNvSpPr txBox="1"/>
          <p:nvPr/>
        </p:nvSpPr>
        <p:spPr>
          <a:xfrm>
            <a:off x="2724150" y="2743200"/>
            <a:ext cx="6896100" cy="2062103"/>
          </a:xfrm>
          <a:prstGeom prst="rect">
            <a:avLst/>
          </a:prstGeom>
          <a:noFill/>
        </p:spPr>
        <p:txBody>
          <a:bodyPr wrap="square" rtlCol="0">
            <a:spAutoFit/>
          </a:bodyPr>
          <a:lstStyle/>
          <a:p>
            <a:pPr algn="just"/>
            <a:r>
              <a:rPr lang="bn-BD" sz="3200" dirty="0" smtClean="0">
                <a:latin typeface="NikoshBAN" pitchFamily="2" charset="0"/>
                <a:cs typeface="NikoshBAN" pitchFamily="2" charset="0"/>
              </a:rPr>
              <a:t>১. ঘন ঘন এসিড বৃষ্টি হয়  কোন দেশে? </a:t>
            </a:r>
          </a:p>
          <a:p>
            <a:pPr algn="just"/>
            <a:r>
              <a:rPr lang="bn-BD" sz="3200" dirty="0" smtClean="0">
                <a:latin typeface="NikoshBAN" pitchFamily="2" charset="0"/>
                <a:cs typeface="NikoshBAN" pitchFamily="2" charset="0"/>
              </a:rPr>
              <a:t>২. ভূমিকম্পপ্রবণ দেশ কোনটি? </a:t>
            </a:r>
          </a:p>
          <a:p>
            <a:pPr algn="just"/>
            <a:r>
              <a:rPr lang="bn-BD" sz="3200" dirty="0" smtClean="0">
                <a:latin typeface="NikoshBAN" pitchFamily="2" charset="0"/>
                <a:cs typeface="NikoshBAN" pitchFamily="2" charset="0"/>
              </a:rPr>
              <a:t>৩.১৮৮৪  সালের ভূমিকম্পের মাত্রা কত ছিল?</a:t>
            </a:r>
          </a:p>
          <a:p>
            <a:pPr algn="just"/>
            <a:r>
              <a:rPr lang="bn-BD" sz="3200" dirty="0" smtClean="0">
                <a:latin typeface="NikoshBAN" pitchFamily="2" charset="0"/>
                <a:cs typeface="NikoshBAN" pitchFamily="2" charset="0"/>
              </a:rPr>
              <a:t>৪.পৃথিবীর অন্যতম প্রাকৃতিক দুর্যোগের  দেশ কোনটি?   </a:t>
            </a:r>
          </a:p>
        </p:txBody>
      </p:sp>
      <p:sp>
        <p:nvSpPr>
          <p:cNvPr id="10" name="TextBox 9"/>
          <p:cNvSpPr txBox="1"/>
          <p:nvPr/>
        </p:nvSpPr>
        <p:spPr>
          <a:xfrm>
            <a:off x="381000" y="4724400"/>
            <a:ext cx="2286000" cy="1815882"/>
          </a:xfrm>
          <a:prstGeom prst="rect">
            <a:avLst/>
          </a:prstGeom>
          <a:noFill/>
        </p:spPr>
        <p:txBody>
          <a:bodyPr wrap="square" rtlCol="0">
            <a:spAutoFit/>
          </a:bodyPr>
          <a:lstStyle/>
          <a:p>
            <a:pPr algn="just"/>
            <a:r>
              <a:rPr lang="bn-BD" sz="2800" dirty="0" smtClean="0">
                <a:latin typeface="NikoshBAN" pitchFamily="2" charset="0"/>
                <a:cs typeface="NikoshBAN" pitchFamily="2" charset="0"/>
              </a:rPr>
              <a:t>১. কানাডায়  </a:t>
            </a:r>
          </a:p>
          <a:p>
            <a:pPr algn="just"/>
            <a:r>
              <a:rPr lang="bn-BD" sz="2800" dirty="0" smtClean="0">
                <a:latin typeface="NikoshBAN" pitchFamily="2" charset="0"/>
                <a:cs typeface="NikoshBAN" pitchFamily="2" charset="0"/>
              </a:rPr>
              <a:t>২. জাপান </a:t>
            </a:r>
          </a:p>
          <a:p>
            <a:pPr algn="just"/>
            <a:r>
              <a:rPr lang="bn-BD" sz="2800" dirty="0" smtClean="0">
                <a:latin typeface="NikoshBAN" pitchFamily="2" charset="0"/>
                <a:cs typeface="NikoshBAN" pitchFamily="2" charset="0"/>
              </a:rPr>
              <a:t>৩. ৭  </a:t>
            </a:r>
          </a:p>
          <a:p>
            <a:pPr algn="just"/>
            <a:r>
              <a:rPr lang="bn-BD" sz="2800" dirty="0" smtClean="0">
                <a:latin typeface="NikoshBAN" pitchFamily="2" charset="0"/>
                <a:cs typeface="NikoshBAN" pitchFamily="2" charset="0"/>
              </a:rPr>
              <a:t>৪.বাংলাদেশ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Rectangle 7"/>
          <p:cNvSpPr/>
          <p:nvPr/>
        </p:nvSpPr>
        <p:spPr>
          <a:xfrm>
            <a:off x="380999" y="3886200"/>
            <a:ext cx="5618999" cy="1981200"/>
          </a:xfrm>
          <a:prstGeom prst="rect">
            <a:avLst/>
          </a:prstGeom>
        </p:spPr>
        <p:txBody>
          <a:bodyPr wrap="square">
            <a:prstTxWarp prst="textPlain">
              <a:avLst/>
            </a:prstTxWarp>
            <a:spAutoFit/>
          </a:bodyPr>
          <a:lstStyle/>
          <a:p>
            <a:pPr algn="ctr"/>
            <a:r>
              <a:rPr lang="bn-BD" sz="4000" dirty="0" smtClean="0">
                <a:solidFill>
                  <a:srgbClr val="7030A0"/>
                </a:solidFill>
                <a:effectLst>
                  <a:innerShdw blurRad="63500" dist="50800" dir="13500000">
                    <a:prstClr val="black">
                      <a:alpha val="50000"/>
                    </a:prstClr>
                  </a:innerShdw>
                </a:effectLst>
                <a:latin typeface="Kalpurush" pitchFamily="2" charset="0"/>
                <a:cs typeface="Kalpurush" pitchFamily="2" charset="0"/>
              </a:rPr>
              <a:t>পার্থ সারথী নাথ </a:t>
            </a:r>
            <a:endParaRPr lang="bn-IN" sz="4000" dirty="0" smtClean="0">
              <a:solidFill>
                <a:srgbClr val="7030A0"/>
              </a:solidFill>
              <a:effectLst>
                <a:innerShdw blurRad="63500" dist="50800" dir="13500000">
                  <a:prstClr val="black">
                    <a:alpha val="50000"/>
                  </a:prstClr>
                </a:innerShdw>
              </a:effectLst>
              <a:latin typeface="Kalpurush" pitchFamily="2" charset="0"/>
              <a:cs typeface="Kalpurush" pitchFamily="2" charset="0"/>
            </a:endParaRPr>
          </a:p>
          <a:p>
            <a:pPr algn="ctr"/>
            <a:r>
              <a:rPr lang="bn-IN" sz="3600" dirty="0" smtClean="0">
                <a:effectLst>
                  <a:innerShdw blurRad="63500" dist="50800" dir="13500000">
                    <a:prstClr val="black">
                      <a:alpha val="50000"/>
                    </a:prstClr>
                  </a:innerShdw>
                </a:effectLst>
                <a:latin typeface="Kalpurush" pitchFamily="2" charset="0"/>
                <a:cs typeface="Kalpurush" pitchFamily="2" charset="0"/>
              </a:rPr>
              <a:t>সহকারী শিক্ষক</a:t>
            </a:r>
            <a:r>
              <a:rPr lang="en-US" sz="3600" dirty="0" smtClean="0">
                <a:effectLst>
                  <a:innerShdw blurRad="63500" dist="50800" dir="13500000">
                    <a:prstClr val="black">
                      <a:alpha val="50000"/>
                    </a:prstClr>
                  </a:innerShdw>
                </a:effectLst>
                <a:latin typeface="Kalpurush" pitchFamily="2" charset="0"/>
                <a:cs typeface="Kalpurush" pitchFamily="2" charset="0"/>
              </a:rPr>
              <a:t> </a:t>
            </a:r>
            <a:r>
              <a:rPr lang="bn-BD" sz="3600" dirty="0" smtClean="0">
                <a:effectLst>
                  <a:innerShdw blurRad="63500" dist="50800" dir="13500000">
                    <a:prstClr val="black">
                      <a:alpha val="50000"/>
                    </a:prstClr>
                  </a:innerShdw>
                </a:effectLst>
                <a:latin typeface="Kalpurush" pitchFamily="2" charset="0"/>
                <a:cs typeface="Kalpurush" pitchFamily="2" charset="0"/>
              </a:rPr>
              <a:t>(</a:t>
            </a:r>
            <a:r>
              <a:rPr lang="en-US" sz="3600" dirty="0" smtClean="0">
                <a:effectLst>
                  <a:innerShdw blurRad="63500" dist="50800" dir="13500000">
                    <a:prstClr val="black">
                      <a:alpha val="50000"/>
                    </a:prstClr>
                  </a:innerShdw>
                </a:effectLst>
                <a:latin typeface="Kalpurush" pitchFamily="2" charset="0"/>
                <a:cs typeface="Kalpurush" pitchFamily="2" charset="0"/>
              </a:rPr>
              <a:t>ICT</a:t>
            </a:r>
            <a:r>
              <a:rPr lang="bn-BD" sz="3600" dirty="0" smtClean="0">
                <a:effectLst>
                  <a:innerShdw blurRad="63500" dist="50800" dir="13500000">
                    <a:prstClr val="black">
                      <a:alpha val="50000"/>
                    </a:prstClr>
                  </a:innerShdw>
                </a:effectLst>
                <a:latin typeface="Kalpurush" pitchFamily="2" charset="0"/>
                <a:cs typeface="Kalpurush" pitchFamily="2" charset="0"/>
              </a:rPr>
              <a:t>)  </a:t>
            </a:r>
          </a:p>
          <a:p>
            <a:pPr algn="ctr"/>
            <a:r>
              <a:rPr lang="bn-BD" sz="3200" dirty="0" smtClean="0">
                <a:effectLst>
                  <a:innerShdw blurRad="63500" dist="50800" dir="13500000">
                    <a:prstClr val="black">
                      <a:alpha val="50000"/>
                    </a:prstClr>
                  </a:innerShdw>
                </a:effectLst>
                <a:latin typeface="Kalpurush" pitchFamily="2" charset="0"/>
                <a:cs typeface="Kalpurush" pitchFamily="2" charset="0"/>
              </a:rPr>
              <a:t>   লতিফপুর আলহাজ্ব আবদুল জলিল </a:t>
            </a:r>
          </a:p>
          <a:p>
            <a:pPr algn="ctr"/>
            <a:r>
              <a:rPr lang="bn-BD" sz="3200" dirty="0" smtClean="0">
                <a:effectLst>
                  <a:innerShdw blurRad="63500" dist="50800" dir="13500000">
                    <a:prstClr val="black">
                      <a:alpha val="50000"/>
                    </a:prstClr>
                  </a:innerShdw>
                </a:effectLst>
                <a:latin typeface="Kalpurush" pitchFamily="2" charset="0"/>
                <a:cs typeface="Kalpurush" pitchFamily="2" charset="0"/>
              </a:rPr>
              <a:t>উচ্চ বিদ্যালয়</a:t>
            </a:r>
            <a:r>
              <a:rPr lang="en-US" sz="3200" dirty="0" smtClean="0">
                <a:effectLst>
                  <a:innerShdw blurRad="63500" dist="50800" dir="13500000">
                    <a:prstClr val="black">
                      <a:alpha val="50000"/>
                    </a:prstClr>
                  </a:innerShdw>
                </a:effectLst>
                <a:latin typeface="Kalpurush" pitchFamily="2" charset="0"/>
                <a:cs typeface="Kalpurush" pitchFamily="2" charset="0"/>
              </a:rPr>
              <a:t>,</a:t>
            </a:r>
            <a:endParaRPr lang="bn-BD" sz="3200" dirty="0" smtClean="0">
              <a:effectLst>
                <a:innerShdw blurRad="63500" dist="50800" dir="13500000">
                  <a:prstClr val="black">
                    <a:alpha val="50000"/>
                  </a:prstClr>
                </a:innerShdw>
              </a:effectLst>
              <a:latin typeface="Kalpurush" pitchFamily="2" charset="0"/>
              <a:cs typeface="Kalpurush" pitchFamily="2" charset="0"/>
            </a:endParaRPr>
          </a:p>
          <a:p>
            <a:pPr algn="ctr"/>
            <a:r>
              <a:rPr lang="bn-BD" sz="3200" dirty="0" smtClean="0">
                <a:effectLst>
                  <a:innerShdw blurRad="63500" dist="50800" dir="13500000">
                    <a:prstClr val="black">
                      <a:alpha val="50000"/>
                    </a:prstClr>
                  </a:innerShdw>
                </a:effectLst>
                <a:latin typeface="Kalpurush" pitchFamily="2" charset="0"/>
                <a:cs typeface="Kalpurush" pitchFamily="2" charset="0"/>
              </a:rPr>
              <a:t>সীতাকুণ্ড, চট্টগ্রাম,   </a:t>
            </a:r>
            <a:endParaRPr lang="en-US" sz="3200" dirty="0" smtClean="0">
              <a:effectLst>
                <a:innerShdw blurRad="63500" dist="50800" dir="13500000">
                  <a:prstClr val="black">
                    <a:alpha val="50000"/>
                  </a:prstClr>
                </a:innerShdw>
              </a:effectLst>
              <a:latin typeface="Kalpurush" pitchFamily="2" charset="0"/>
              <a:cs typeface="Kalpurush" pitchFamily="2" charset="0"/>
            </a:endParaRPr>
          </a:p>
        </p:txBody>
      </p:sp>
      <p:pic>
        <p:nvPicPr>
          <p:cNvPr id="9" name="Picture 8" descr="IMG-20190711-WA0000.jpg"/>
          <p:cNvPicPr>
            <a:picLocks noChangeAspect="1"/>
          </p:cNvPicPr>
          <p:nvPr/>
        </p:nvPicPr>
        <p:blipFill>
          <a:blip r:embed="rId3"/>
          <a:stretch>
            <a:fillRect/>
          </a:stretch>
        </p:blipFill>
        <p:spPr>
          <a:xfrm>
            <a:off x="2195968" y="737097"/>
            <a:ext cx="2407094" cy="270256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Untitled.png"/>
          <p:cNvPicPr>
            <a:picLocks noChangeAspect="1"/>
          </p:cNvPicPr>
          <p:nvPr/>
        </p:nvPicPr>
        <p:blipFill>
          <a:blip r:embed="rId4"/>
          <a:srcRect b="3628"/>
          <a:stretch>
            <a:fillRect/>
          </a:stretch>
        </p:blipFill>
        <p:spPr>
          <a:xfrm>
            <a:off x="8215768" y="723900"/>
            <a:ext cx="2422725" cy="2728954"/>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7055278" y="3931170"/>
            <a:ext cx="4486023" cy="2362200"/>
          </a:xfrm>
          <a:prstGeom prst="rect">
            <a:avLst/>
          </a:prstGeom>
        </p:spPr>
        <p:txBody>
          <a:bodyPr wrap="square">
            <a:prstTxWarp prst="textPlain">
              <a:avLst/>
            </a:prstTxWarp>
            <a:spAutoFit/>
          </a:bodyPr>
          <a:lstStyle/>
          <a:p>
            <a:r>
              <a:rPr lang="bn-BD" sz="3600" b="1" dirty="0" smtClean="0">
                <a:solidFill>
                  <a:srgbClr val="7030A0"/>
                </a:solidFill>
                <a:latin typeface="Kalpurush" pitchFamily="2" charset="0"/>
                <a:cs typeface="Kalpurush" pitchFamily="2" charset="0"/>
              </a:rPr>
              <a:t>শ্রেণি </a:t>
            </a:r>
            <a:r>
              <a:rPr lang="en-US" sz="3600" b="1" dirty="0" smtClean="0">
                <a:solidFill>
                  <a:srgbClr val="7030A0"/>
                </a:solidFill>
                <a:latin typeface="Kalpurush" pitchFamily="2" charset="0"/>
                <a:cs typeface="Kalpurush" pitchFamily="2" charset="0"/>
              </a:rPr>
              <a:t>:     </a:t>
            </a:r>
            <a:r>
              <a:rPr lang="bn-BD" sz="3600" b="1" dirty="0" smtClean="0">
                <a:latin typeface="Kalpurush" pitchFamily="2" charset="0"/>
                <a:cs typeface="Kalpurush" pitchFamily="2" charset="0"/>
              </a:rPr>
              <a:t>৯ম-১০ম</a:t>
            </a:r>
            <a:r>
              <a:rPr lang="bn-BD" sz="3600" dirty="0" smtClean="0">
                <a:latin typeface="Kalpurush" pitchFamily="2" charset="0"/>
                <a:cs typeface="Kalpurush" pitchFamily="2" charset="0"/>
              </a:rPr>
              <a:t>  </a:t>
            </a:r>
            <a:endParaRPr lang="bn-IN" sz="3600" dirty="0" smtClean="0">
              <a:latin typeface="Kalpurush" pitchFamily="2" charset="0"/>
              <a:cs typeface="Kalpurush" pitchFamily="2" charset="0"/>
            </a:endParaRPr>
          </a:p>
          <a:p>
            <a:r>
              <a:rPr lang="bn-BD" sz="3600" b="1" dirty="0" smtClean="0">
                <a:solidFill>
                  <a:srgbClr val="7030A0"/>
                </a:solidFill>
                <a:latin typeface="Kalpurush" pitchFamily="2" charset="0"/>
                <a:cs typeface="Kalpurush" pitchFamily="2" charset="0"/>
              </a:rPr>
              <a:t>বিষয় : </a:t>
            </a:r>
            <a:r>
              <a:rPr lang="bn-IN" sz="3600" b="1" dirty="0" smtClean="0">
                <a:solidFill>
                  <a:srgbClr val="7030A0"/>
                </a:solidFill>
                <a:latin typeface="Kalpurush" pitchFamily="2" charset="0"/>
                <a:cs typeface="Kalpurush" pitchFamily="2" charset="0"/>
              </a:rPr>
              <a:t> </a:t>
            </a:r>
            <a:r>
              <a:rPr lang="en-US" sz="3600" b="1" dirty="0" smtClean="0">
                <a:solidFill>
                  <a:srgbClr val="7030A0"/>
                </a:solidFill>
                <a:latin typeface="Kalpurush" pitchFamily="2" charset="0"/>
                <a:cs typeface="Kalpurush" pitchFamily="2" charset="0"/>
              </a:rPr>
              <a:t>	</a:t>
            </a:r>
            <a:r>
              <a:rPr lang="bn-IN" sz="3600" b="1" dirty="0" smtClean="0">
                <a:latin typeface="Kalpurush" pitchFamily="2" charset="0"/>
                <a:cs typeface="Kalpurush" pitchFamily="2" charset="0"/>
              </a:rPr>
              <a:t>বিজ্ঞান</a:t>
            </a:r>
            <a:r>
              <a:rPr lang="bn-BD" sz="3600" b="1" dirty="0" smtClean="0">
                <a:latin typeface="Kalpurush" pitchFamily="2" charset="0"/>
                <a:cs typeface="Kalpurush" pitchFamily="2" charset="0"/>
              </a:rPr>
              <a:t>  </a:t>
            </a:r>
            <a:endParaRPr lang="en-US" sz="3600" b="1" dirty="0">
              <a:latin typeface="Kalpurush" pitchFamily="2" charset="0"/>
              <a:cs typeface="Kalpurush" pitchFamily="2" charset="0"/>
            </a:endParaRPr>
          </a:p>
          <a:p>
            <a:r>
              <a:rPr lang="bn-BD" sz="3600" b="1" dirty="0" smtClean="0">
                <a:solidFill>
                  <a:srgbClr val="7030A0"/>
                </a:solidFill>
                <a:latin typeface="Kalpurush" pitchFamily="2" charset="0"/>
                <a:cs typeface="Kalpurush" pitchFamily="2" charset="0"/>
              </a:rPr>
              <a:t>সময় : </a:t>
            </a:r>
            <a:r>
              <a:rPr lang="bn-IN" sz="3600" b="1" dirty="0" smtClean="0">
                <a:solidFill>
                  <a:srgbClr val="7030A0"/>
                </a:solidFill>
                <a:latin typeface="Kalpurush" pitchFamily="2" charset="0"/>
                <a:cs typeface="Kalpurush" pitchFamily="2" charset="0"/>
              </a:rPr>
              <a:t> </a:t>
            </a:r>
            <a:r>
              <a:rPr lang="en-US" sz="3600" b="1" dirty="0" smtClean="0">
                <a:solidFill>
                  <a:srgbClr val="7030A0"/>
                </a:solidFill>
                <a:latin typeface="Kalpurush" pitchFamily="2" charset="0"/>
                <a:cs typeface="Kalpurush" pitchFamily="2" charset="0"/>
              </a:rPr>
              <a:t>	</a:t>
            </a:r>
            <a:r>
              <a:rPr lang="bn-BD" sz="3600" b="1" dirty="0" smtClean="0">
                <a:latin typeface="Kalpurush" pitchFamily="2" charset="0"/>
                <a:cs typeface="Kalpurush" pitchFamily="2" charset="0"/>
              </a:rPr>
              <a:t>৫০ মিনিট </a:t>
            </a:r>
          </a:p>
          <a:p>
            <a:r>
              <a:rPr lang="bn-BD" sz="3600" b="1" dirty="0" smtClean="0">
                <a:solidFill>
                  <a:srgbClr val="7030A0"/>
                </a:solidFill>
                <a:latin typeface="Kalpurush" pitchFamily="2" charset="0"/>
                <a:cs typeface="Kalpurush" pitchFamily="2" charset="0"/>
              </a:rPr>
              <a:t>তারিখ: </a:t>
            </a:r>
            <a:r>
              <a:rPr lang="en-US" sz="3600" b="1" dirty="0" smtClean="0">
                <a:solidFill>
                  <a:srgbClr val="7030A0"/>
                </a:solidFill>
                <a:latin typeface="Kalpurush" pitchFamily="2" charset="0"/>
                <a:cs typeface="Kalpurush" pitchFamily="2" charset="0"/>
              </a:rPr>
              <a:t> </a:t>
            </a:r>
            <a:r>
              <a:rPr lang="bn-BD" sz="3600" b="1" dirty="0" smtClean="0">
                <a:solidFill>
                  <a:srgbClr val="7030A0"/>
                </a:solidFill>
                <a:latin typeface="Kalpurush" pitchFamily="2" charset="0"/>
                <a:cs typeface="Kalpurush" pitchFamily="2" charset="0"/>
              </a:rPr>
              <a:t>  </a:t>
            </a:r>
            <a:r>
              <a:rPr lang="bn-BD" sz="3600" b="1" dirty="0" smtClean="0">
                <a:latin typeface="Kalpurush" pitchFamily="2" charset="0"/>
                <a:cs typeface="Kalpurush" pitchFamily="2" charset="0"/>
              </a:rPr>
              <a:t>০১.০৪</a:t>
            </a:r>
            <a:r>
              <a:rPr lang="en-US" sz="3600" b="1" dirty="0" smtClean="0">
                <a:latin typeface="Kalpurush" pitchFamily="2" charset="0"/>
                <a:cs typeface="Kalpurush" pitchFamily="2" charset="0"/>
              </a:rPr>
              <a:t>.</a:t>
            </a:r>
            <a:r>
              <a:rPr lang="bn-BD" sz="3600" b="1" dirty="0" smtClean="0">
                <a:latin typeface="Kalpurush" pitchFamily="2" charset="0"/>
                <a:cs typeface="Kalpurush" pitchFamily="2" charset="0"/>
              </a:rPr>
              <a:t>২০</a:t>
            </a:r>
            <a:r>
              <a:rPr lang="bn-IN" sz="3600" b="1" dirty="0" smtClean="0">
                <a:latin typeface="Kalpurush" pitchFamily="2" charset="0"/>
                <a:cs typeface="Kalpurush" pitchFamily="2" charset="0"/>
              </a:rPr>
              <a:t>২</a:t>
            </a:r>
            <a:r>
              <a:rPr lang="bn-BD" sz="3600" b="1" dirty="0" smtClean="0">
                <a:latin typeface="Kalpurush" pitchFamily="2" charset="0"/>
                <a:cs typeface="Kalpurush" pitchFamily="2" charset="0"/>
              </a:rPr>
              <a:t>২ </a:t>
            </a:r>
            <a:endParaRPr lang="bn-BD" sz="3600" b="1" dirty="0">
              <a:latin typeface="Kalpurush" pitchFamily="2" charset="0"/>
              <a:cs typeface="Kalpurush" pitchFamily="2" charset="0"/>
            </a:endParaRPr>
          </a:p>
        </p:txBody>
      </p:sp>
      <p:pic>
        <p:nvPicPr>
          <p:cNvPr id="13" name="Picture 12" descr="download (1).jpg"/>
          <p:cNvPicPr>
            <a:picLocks noChangeAspect="1"/>
          </p:cNvPicPr>
          <p:nvPr/>
        </p:nvPicPr>
        <p:blipFill>
          <a:blip r:embed="rId5"/>
          <a:stretch>
            <a:fillRect/>
          </a:stretch>
        </p:blipFill>
        <p:spPr>
          <a:xfrm>
            <a:off x="4953000" y="914400"/>
            <a:ext cx="2432304" cy="24431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TextBox 7"/>
          <p:cNvSpPr txBox="1"/>
          <p:nvPr/>
        </p:nvSpPr>
        <p:spPr>
          <a:xfrm>
            <a:off x="4572000" y="333530"/>
            <a:ext cx="2923381" cy="830997"/>
          </a:xfrm>
          <a:prstGeom prst="rect">
            <a:avLst/>
          </a:prstGeom>
          <a:noFill/>
          <a:ln w="28575">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bn-IN" sz="4800" dirty="0">
                <a:ln w="0">
                  <a:solidFill>
                    <a:schemeClr val="tx1"/>
                  </a:solidFill>
                </a:ln>
                <a:solidFill>
                  <a:sysClr val="windowText" lastClr="000000"/>
                </a:solidFill>
                <a:latin typeface="NikoshBAN" panose="02000000000000000000" pitchFamily="2" charset="0"/>
                <a:cs typeface="NikoshBAN" panose="02000000000000000000" pitchFamily="2" charset="0"/>
              </a:rPr>
              <a:t>বাড়ির  কাজ</a:t>
            </a:r>
            <a:endParaRPr lang="en-US" sz="4800" dirty="0">
              <a:ln w="0">
                <a:solidFill>
                  <a:schemeClr val="tx1"/>
                </a:solidFill>
              </a:ln>
              <a:solidFill>
                <a:sysClr val="windowText" lastClr="000000"/>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 xmlns:a16="http://schemas.microsoft.com/office/drawing/2014/main" id="{59C303EA-01D4-4373-91CE-B6370ED77884}"/>
              </a:ext>
            </a:extLst>
          </p:cNvPr>
          <p:cNvPicPr>
            <a:picLocks noChangeAspect="1"/>
          </p:cNvPicPr>
          <p:nvPr/>
        </p:nvPicPr>
        <p:blipFill>
          <a:blip r:embed="rId3" cstate="print">
            <a:extLst>
              <a:ext uri="{28A0092B-C50C-407E-A947-70E740481C1C}">
                <a14:useLocalDpi xmlns:a14="http://schemas.microsoft.com/office/drawing/2010/main" xmlns="" val="0"/>
              </a:ext>
            </a:extLst>
          </a:blip>
          <a:srcRect l="8462" t="7852" r="11231" b="14242"/>
          <a:stretch>
            <a:fillRect/>
          </a:stretch>
        </p:blipFill>
        <p:spPr>
          <a:xfrm>
            <a:off x="10317162" y="228599"/>
            <a:ext cx="1646238" cy="1532705"/>
          </a:xfrm>
          <a:prstGeom prst="rect">
            <a:avLst/>
          </a:prstGeom>
        </p:spPr>
      </p:pic>
      <p:sp>
        <p:nvSpPr>
          <p:cNvPr id="10" name="TextBox 9"/>
          <p:cNvSpPr txBox="1"/>
          <p:nvPr/>
        </p:nvSpPr>
        <p:spPr>
          <a:xfrm>
            <a:off x="990600" y="1856280"/>
            <a:ext cx="10210800" cy="1754326"/>
          </a:xfrm>
          <a:prstGeom prst="rect">
            <a:avLst/>
          </a:prstGeom>
          <a:noFill/>
        </p:spPr>
        <p:txBody>
          <a:bodyPr wrap="square" rtlCol="0">
            <a:spAutoFit/>
          </a:bodyPr>
          <a:lstStyle/>
          <a:p>
            <a:pPr algn="just">
              <a:buFont typeface="Wingdings" pitchFamily="2" charset="2"/>
              <a:buChar char="q"/>
            </a:pPr>
            <a:r>
              <a:rPr lang="bn-BD" sz="2800" dirty="0" smtClean="0">
                <a:latin typeface="NikoshBAN" pitchFamily="2" charset="0"/>
                <a:cs typeface="NikoshBAN" pitchFamily="2" charset="0"/>
              </a:rPr>
              <a:t> </a:t>
            </a:r>
            <a:r>
              <a:rPr lang="bn-BD" sz="3600" dirty="0" smtClean="0">
                <a:latin typeface="NikoshBAN" pitchFamily="2" charset="0"/>
                <a:cs typeface="NikoshBAN" pitchFamily="2" charset="0"/>
              </a:rPr>
              <a:t>২০০৪ সালের ২৬ ডিসেম্বর সংঘটিত সুনামিতে ইন্দোনেশিয়া, মালয়েশিয়া, শ্রীলঙ্কাসহ অনেক দেশে ব্যাপক ক্ষয়ক্ষতি হয়েছিল। এ সুনামিতে প্রায় তিন লাখের মতো মানুষ নিহত হয়। </a:t>
            </a:r>
            <a:endParaRPr lang="bn-BD" sz="2800" dirty="0" smtClean="0">
              <a:latin typeface="NikoshBAN" pitchFamily="2" charset="0"/>
              <a:cs typeface="NikoshBAN" pitchFamily="2" charset="0"/>
            </a:endParaRPr>
          </a:p>
        </p:txBody>
      </p:sp>
      <p:sp>
        <p:nvSpPr>
          <p:cNvPr id="11" name="TextBox 10"/>
          <p:cNvSpPr txBox="1"/>
          <p:nvPr/>
        </p:nvSpPr>
        <p:spPr>
          <a:xfrm>
            <a:off x="457200" y="4876800"/>
            <a:ext cx="10820400" cy="707886"/>
          </a:xfrm>
          <a:prstGeom prst="rect">
            <a:avLst/>
          </a:prstGeom>
          <a:noFill/>
        </p:spPr>
        <p:txBody>
          <a:bodyPr wrap="square" rtlCol="0">
            <a:spAutoFit/>
          </a:bodyPr>
          <a:lstStyle/>
          <a:p>
            <a:pPr algn="ctr">
              <a:buFont typeface="Wingdings" pitchFamily="2" charset="2"/>
              <a:buChar char="Ø"/>
            </a:pPr>
            <a:r>
              <a:rPr lang="bn-BD" sz="4000" dirty="0" smtClean="0">
                <a:latin typeface="NikoshBAN" pitchFamily="2" charset="0"/>
                <a:cs typeface="NikoshBAN" pitchFamily="2" charset="0"/>
              </a:rPr>
              <a:t>উদ্দীপকে বর্ণিত দুর্যোগটির সাথে ভূমিকম্পের সম্পর্ক ব্যাখ্যা কর।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4"/>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4"/>
            <a:srcRect l="35556" r="36000"/>
            <a:stretch>
              <a:fillRect/>
            </a:stretch>
          </p:blipFill>
          <p:spPr>
            <a:xfrm rot="10800000">
              <a:off x="274820" y="228600"/>
              <a:ext cx="609600" cy="2143125"/>
            </a:xfrm>
            <a:prstGeom prst="rect">
              <a:avLst/>
            </a:prstGeom>
          </p:spPr>
        </p:pic>
      </p:grpSp>
      <p:pic>
        <p:nvPicPr>
          <p:cNvPr id="8" name="Picture 7" descr="106-1065529_butterfly-page-border-design.png"/>
          <p:cNvPicPr>
            <a:picLocks noChangeAspect="1"/>
          </p:cNvPicPr>
          <p:nvPr/>
        </p:nvPicPr>
        <p:blipFill>
          <a:blip r:embed="rId5"/>
          <a:srcRect l="15234" t="3333" r="15235" b="7778"/>
          <a:stretch>
            <a:fillRect/>
          </a:stretch>
        </p:blipFill>
        <p:spPr>
          <a:xfrm>
            <a:off x="1010631" y="716743"/>
            <a:ext cx="10231063" cy="5673035"/>
          </a:xfrm>
          <a:prstGeom prst="rect">
            <a:avLst/>
          </a:prstGeom>
        </p:spPr>
      </p:pic>
      <p:sp>
        <p:nvSpPr>
          <p:cNvPr id="9" name="TextBox 8"/>
          <p:cNvSpPr txBox="1"/>
          <p:nvPr/>
        </p:nvSpPr>
        <p:spPr>
          <a:xfrm>
            <a:off x="3659094" y="704536"/>
            <a:ext cx="5501640" cy="1754326"/>
          </a:xfrm>
          <a:prstGeom prst="rect">
            <a:avLst/>
          </a:prstGeom>
          <a:noFill/>
        </p:spPr>
        <p:txBody>
          <a:bodyPr wrap="square" rtlCol="0">
            <a:prstTxWarp prst="textPlain">
              <a:avLst/>
            </a:prstTxWarp>
            <a:spAutoFit/>
          </a:bodyPr>
          <a:lstStyle/>
          <a:p>
            <a:pPr algn="ctr"/>
            <a:r>
              <a:rPr lang="bn-BD" sz="5400" b="1" dirty="0" smtClean="0">
                <a:latin typeface="NikoshBAN" pitchFamily="2" charset="0"/>
                <a:cs typeface="NikoshBAN" pitchFamily="2" charset="0"/>
              </a:rPr>
              <a:t>পরিশেষে সবার সুন্দর </a:t>
            </a:r>
          </a:p>
          <a:p>
            <a:pPr algn="ctr"/>
            <a:r>
              <a:rPr lang="bn-BD" sz="5400" b="1" dirty="0" smtClean="0">
                <a:latin typeface="NikoshBAN" pitchFamily="2" charset="0"/>
                <a:cs typeface="NikoshBAN" pitchFamily="2" charset="0"/>
              </a:rPr>
              <a:t>সুস্বাস্থ্য কামনা করছি।</a:t>
            </a:r>
            <a:endParaRPr lang="en-US" sz="5400" b="1" dirty="0">
              <a:latin typeface="NikoshBAN" pitchFamily="2" charset="0"/>
              <a:cs typeface="NikoshBAN" pitchFamily="2" charset="0"/>
            </a:endParaRPr>
          </a:p>
        </p:txBody>
      </p:sp>
      <p:sp>
        <p:nvSpPr>
          <p:cNvPr id="10" name="TextBox 9"/>
          <p:cNvSpPr txBox="1"/>
          <p:nvPr/>
        </p:nvSpPr>
        <p:spPr>
          <a:xfrm>
            <a:off x="3356610" y="2909737"/>
            <a:ext cx="5859780" cy="2321197"/>
          </a:xfrm>
          <a:prstGeom prst="rect">
            <a:avLst/>
          </a:prstGeom>
          <a:noFill/>
        </p:spPr>
        <p:txBody>
          <a:bodyPr wrap="square" rtlCol="0">
            <a:prstTxWarp prst="textPlain">
              <a:avLst/>
            </a:prstTxWarp>
            <a:spAutoFit/>
          </a:bodyPr>
          <a:lstStyle/>
          <a:p>
            <a:pPr algn="ctr"/>
            <a:r>
              <a:rPr lang="en-US" sz="11500" dirty="0" smtClean="0">
                <a:solidFill>
                  <a:srgbClr val="7030A0"/>
                </a:solidFill>
                <a:latin typeface="NikoshBAN" pitchFamily="2" charset="0"/>
                <a:cs typeface="NikoshBAN" pitchFamily="2" charset="0"/>
              </a:rPr>
              <a:t> </a:t>
            </a:r>
            <a:r>
              <a:rPr lang="bn-BD" sz="11500" dirty="0" smtClean="0">
                <a:solidFill>
                  <a:schemeClr val="tx1">
                    <a:lumMod val="95000"/>
                    <a:lumOff val="5000"/>
                  </a:schemeClr>
                </a:solidFill>
                <a:latin typeface="NikoshBAN" pitchFamily="2" charset="0"/>
                <a:cs typeface="NikoshBAN" pitchFamily="2" charset="0"/>
              </a:rPr>
              <a:t>ধন্যবাদ</a:t>
            </a:r>
            <a:r>
              <a:rPr lang="bn-BD" sz="11500" dirty="0" smtClean="0">
                <a:solidFill>
                  <a:srgbClr val="7030A0"/>
                </a:solidFill>
                <a:latin typeface="NikoshBAN" pitchFamily="2" charset="0"/>
                <a:cs typeface="NikoshBAN" pitchFamily="2" charset="0"/>
              </a:rPr>
              <a:t> </a:t>
            </a:r>
            <a:endParaRPr lang="en-US" sz="115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fltVal val="0"/>
                                          </p:val>
                                        </p:tav>
                                        <p:tav tm="100000">
                                          <p:val>
                                            <p:strVal val="#ppt_w"/>
                                          </p:val>
                                        </p:tav>
                                      </p:tavLst>
                                    </p:anim>
                                    <p:anim calcmode="lin" valueType="num">
                                      <p:cBhvr>
                                        <p:cTn id="14" dur="20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4930" y="77450"/>
            <a:ext cx="12087070" cy="6705600"/>
            <a:chOff x="104930" y="77450"/>
            <a:chExt cx="12087070" cy="6705600"/>
          </a:xfrm>
        </p:grpSpPr>
        <p:grpSp>
          <p:nvGrpSpPr>
            <p:cNvPr id="4" name="Group 3"/>
            <p:cNvGrpSpPr/>
            <p:nvPr/>
          </p:nvGrpSpPr>
          <p:grpSpPr>
            <a:xfrm>
              <a:off x="104930" y="77450"/>
              <a:ext cx="12087070" cy="6705600"/>
              <a:chOff x="104930" y="77450"/>
              <a:chExt cx="12087070" cy="6705600"/>
            </a:xfrm>
          </p:grpSpPr>
          <p:sp>
            <p:nvSpPr>
              <p:cNvPr id="2" name="Rectangle 1"/>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6" name="Picture 5"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TextBox 7"/>
          <p:cNvSpPr txBox="1"/>
          <p:nvPr/>
        </p:nvSpPr>
        <p:spPr>
          <a:xfrm>
            <a:off x="2667000" y="4724400"/>
            <a:ext cx="6477000" cy="990600"/>
          </a:xfrm>
          <a:prstGeom prst="rect">
            <a:avLst/>
          </a:prstGeom>
          <a:noFill/>
          <a:ln w="12700">
            <a:noFill/>
          </a:ln>
        </p:spPr>
        <p:txBody>
          <a:bodyPr wrap="square" rtlCol="0">
            <a:prstTxWarp prst="textPlain">
              <a:avLst/>
            </a:prstTxWarp>
            <a:spAutoFit/>
          </a:bodyPr>
          <a:lstStyle/>
          <a:p>
            <a:pPr algn="ctr"/>
            <a:r>
              <a:rPr lang="bn-BD" sz="4000" dirty="0" smtClean="0">
                <a:latin typeface="NikoshBAN" pitchFamily="2" charset="0"/>
                <a:cs typeface="NikoshBAN" pitchFamily="2" charset="0"/>
              </a:rPr>
              <a:t>ছবিগুলোতে  কী দেখতে  পেয়েছ? </a:t>
            </a:r>
            <a:endParaRPr lang="en-US" sz="4000" dirty="0">
              <a:latin typeface="NikoshBAN" pitchFamily="2" charset="0"/>
              <a:cs typeface="NikoshBAN" pitchFamily="2" charset="0"/>
            </a:endParaRPr>
          </a:p>
        </p:txBody>
      </p:sp>
      <p:pic>
        <p:nvPicPr>
          <p:cNvPr id="9" name="Picture 8" descr="57365-tsunami111.jpg"/>
          <p:cNvPicPr>
            <a:picLocks noChangeAspect="1"/>
          </p:cNvPicPr>
          <p:nvPr/>
        </p:nvPicPr>
        <p:blipFill>
          <a:blip r:embed="rId3"/>
          <a:stretch>
            <a:fillRect/>
          </a:stretch>
        </p:blipFill>
        <p:spPr>
          <a:xfrm>
            <a:off x="1066800" y="914400"/>
            <a:ext cx="5067300" cy="2895600"/>
          </a:xfrm>
          <a:prstGeom prst="rect">
            <a:avLst/>
          </a:prstGeom>
          <a:ln>
            <a:noFill/>
          </a:ln>
          <a:effectLst>
            <a:outerShdw blurRad="190500" algn="tl" rotWithShape="0">
              <a:srgbClr val="000000">
                <a:alpha val="70000"/>
              </a:srgbClr>
            </a:outerShdw>
          </a:effectLst>
        </p:spPr>
      </p:pic>
      <p:pic>
        <p:nvPicPr>
          <p:cNvPr id="10" name="Picture 9" descr="images (3).jpg"/>
          <p:cNvPicPr>
            <a:picLocks noChangeAspect="1"/>
          </p:cNvPicPr>
          <p:nvPr/>
        </p:nvPicPr>
        <p:blipFill>
          <a:blip r:embed="rId4"/>
          <a:stretch>
            <a:fillRect/>
          </a:stretch>
        </p:blipFill>
        <p:spPr>
          <a:xfrm>
            <a:off x="6477000" y="926670"/>
            <a:ext cx="5029200" cy="287106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TextBox 7"/>
          <p:cNvSpPr txBox="1"/>
          <p:nvPr/>
        </p:nvSpPr>
        <p:spPr>
          <a:xfrm>
            <a:off x="1371600" y="609600"/>
            <a:ext cx="3886200" cy="1143000"/>
          </a:xfrm>
          <a:prstGeom prst="rect">
            <a:avLst/>
          </a:prstGeom>
          <a:noFill/>
        </p:spPr>
        <p:txBody>
          <a:bodyPr wrap="square" rtlCol="0">
            <a:prstTxWarp prst="textPlain">
              <a:avLst/>
            </a:prstTxWarp>
            <a:spAutoFit/>
          </a:bodyPr>
          <a:lstStyle/>
          <a:p>
            <a:r>
              <a:rPr lang="bn-BD" sz="3200" dirty="0" smtClean="0">
                <a:latin typeface="Kalpurush" pitchFamily="2" charset="0"/>
                <a:cs typeface="Kalpurush" pitchFamily="2" charset="0"/>
              </a:rPr>
              <a:t>আজ আমরা পড়ব-- </a:t>
            </a:r>
          </a:p>
        </p:txBody>
      </p:sp>
      <p:cxnSp>
        <p:nvCxnSpPr>
          <p:cNvPr id="9" name="Straight Connector 8"/>
          <p:cNvCxnSpPr/>
          <p:nvPr/>
        </p:nvCxnSpPr>
        <p:spPr>
          <a:xfrm>
            <a:off x="1371600" y="1524000"/>
            <a:ext cx="5562600" cy="1588"/>
          </a:xfrm>
          <a:prstGeom prst="line">
            <a:avLst/>
          </a:prstGeom>
          <a:ln w="76200">
            <a:solidFill>
              <a:schemeClr val="accent6">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7143" y="2284750"/>
            <a:ext cx="6172200" cy="2438400"/>
          </a:xfrm>
          <a:prstGeom prst="rect">
            <a:avLst/>
          </a:prstGeom>
          <a:noFill/>
        </p:spPr>
        <p:txBody>
          <a:bodyPr wrap="square" rtlCol="0">
            <a:prstTxWarp prst="textPlain">
              <a:avLst/>
            </a:prstTxWarp>
            <a:spAutoFit/>
          </a:bodyPr>
          <a:lstStyle/>
          <a:p>
            <a:r>
              <a:rPr lang="bn-BD" sz="2800" dirty="0" smtClean="0">
                <a:latin typeface="Kalpurush" pitchFamily="2" charset="0"/>
                <a:cs typeface="Kalpurush" pitchFamily="2" charset="0"/>
              </a:rPr>
              <a:t>অধ্যায়ঃ      নবম   </a:t>
            </a:r>
          </a:p>
          <a:p>
            <a:r>
              <a:rPr lang="bn-BD" sz="2800" dirty="0" smtClean="0">
                <a:latin typeface="Kalpurush" pitchFamily="2" charset="0"/>
                <a:cs typeface="Kalpurush" pitchFamily="2" charset="0"/>
              </a:rPr>
              <a:t>পৃষ্ঠাঃ	      ১৯৯--২০৬   </a:t>
            </a:r>
          </a:p>
          <a:p>
            <a:r>
              <a:rPr lang="bn-BD" sz="2800" dirty="0" smtClean="0">
                <a:latin typeface="Kalpurush" pitchFamily="2" charset="0"/>
                <a:cs typeface="Kalpurush" pitchFamily="2" charset="0"/>
              </a:rPr>
              <a:t>পাঠঃ	      ৯.৩.৪--৯.৩.৬   </a:t>
            </a:r>
            <a:endParaRPr lang="en-US" sz="2800" dirty="0">
              <a:latin typeface="Kalpurush" pitchFamily="2" charset="0"/>
              <a:cs typeface="Kalpuru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Horizontal Scroll 7"/>
          <p:cNvSpPr/>
          <p:nvPr/>
        </p:nvSpPr>
        <p:spPr>
          <a:xfrm>
            <a:off x="4038599" y="228600"/>
            <a:ext cx="4175919" cy="1295400"/>
          </a:xfrm>
          <a:prstGeom prst="horizontalScroll">
            <a:avLst/>
          </a:prstGeom>
          <a:blipFill>
            <a:blip r:embed="rId3"/>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6000" dirty="0" smtClean="0">
                <a:solidFill>
                  <a:srgbClr val="7030A0"/>
                </a:solidFill>
                <a:latin typeface="Kalpurush" pitchFamily="2" charset="0"/>
                <a:cs typeface="Kalpurush" pitchFamily="2" charset="0"/>
              </a:rPr>
              <a:t> শিখনফল</a:t>
            </a:r>
            <a:r>
              <a:rPr lang="bn-BD" sz="7200" dirty="0" smtClean="0">
                <a:solidFill>
                  <a:srgbClr val="7030A0"/>
                </a:solidFill>
                <a:latin typeface="Kalpurush" pitchFamily="2" charset="0"/>
                <a:cs typeface="Kalpurush" pitchFamily="2" charset="0"/>
              </a:rPr>
              <a:t> </a:t>
            </a:r>
            <a:endParaRPr lang="en-US" sz="7200" dirty="0">
              <a:solidFill>
                <a:srgbClr val="7030A0"/>
              </a:solidFill>
              <a:latin typeface="Kalpurush" pitchFamily="2" charset="0"/>
              <a:cs typeface="Kalpurush" pitchFamily="2" charset="0"/>
            </a:endParaRPr>
          </a:p>
        </p:txBody>
      </p:sp>
      <p:sp>
        <p:nvSpPr>
          <p:cNvPr id="9" name="TextBox 8"/>
          <p:cNvSpPr txBox="1"/>
          <p:nvPr/>
        </p:nvSpPr>
        <p:spPr>
          <a:xfrm>
            <a:off x="990600" y="1600200"/>
            <a:ext cx="5257800" cy="646331"/>
          </a:xfrm>
          <a:prstGeom prst="rect">
            <a:avLst/>
          </a:prstGeom>
          <a:noFill/>
        </p:spPr>
        <p:txBody>
          <a:bodyPr wrap="square" rtlCol="0">
            <a:prstTxWarp prst="textPlain">
              <a:avLst/>
            </a:prstTxWarp>
            <a:spAutoFit/>
          </a:bodyPr>
          <a:lstStyle/>
          <a:p>
            <a:r>
              <a:rPr lang="bn-BD" sz="3600" dirty="0" smtClean="0">
                <a:latin typeface="NikoshBAN" pitchFamily="2" charset="0"/>
                <a:cs typeface="NikoshBAN" pitchFamily="2" charset="0"/>
              </a:rPr>
              <a:t>এই পাঠ শেষে শিক্ষার্থীরা--------- </a:t>
            </a:r>
            <a:endParaRPr lang="en-US" sz="3600" dirty="0">
              <a:latin typeface="NikoshBAN" pitchFamily="2" charset="0"/>
              <a:cs typeface="NikoshBAN" pitchFamily="2" charset="0"/>
            </a:endParaRPr>
          </a:p>
        </p:txBody>
      </p:sp>
      <p:graphicFrame>
        <p:nvGraphicFramePr>
          <p:cNvPr id="11" name="Diagram 10"/>
          <p:cNvGraphicFramePr/>
          <p:nvPr/>
        </p:nvGraphicFramePr>
        <p:xfrm>
          <a:off x="685800" y="2438400"/>
          <a:ext cx="105918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out)">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87762" y="33603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ছবিটির দিকে লক্ষ কর- </a:t>
            </a:r>
            <a:endParaRPr lang="en-US" sz="4000" dirty="0">
              <a:latin typeface="NikoshBAN" pitchFamily="2" charset="0"/>
              <a:cs typeface="NikoshBAN" pitchFamily="2" charset="0"/>
            </a:endParaRPr>
          </a:p>
        </p:txBody>
      </p:sp>
      <p:pic>
        <p:nvPicPr>
          <p:cNvPr id="10" name="Picture 9" descr="images.jpg"/>
          <p:cNvPicPr>
            <a:picLocks noChangeAspect="1"/>
          </p:cNvPicPr>
          <p:nvPr/>
        </p:nvPicPr>
        <p:blipFill>
          <a:blip r:embed="rId3"/>
          <a:stretch>
            <a:fillRect/>
          </a:stretch>
        </p:blipFill>
        <p:spPr>
          <a:xfrm>
            <a:off x="3612357" y="1095961"/>
            <a:ext cx="5119687" cy="3406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181100" y="5029200"/>
            <a:ext cx="99822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Tsunami  </a:t>
            </a:r>
            <a:r>
              <a:rPr lang="bn-BD" sz="2800" dirty="0" smtClean="0">
                <a:latin typeface="NikoshBAN" pitchFamily="2" charset="0"/>
                <a:cs typeface="NikoshBAN" pitchFamily="2" charset="0"/>
              </a:rPr>
              <a:t>জাপানি শব্দ। সু  অর্থ বন্দর এবং নামি অর্থ ঢেউ। সুতরাং সুনামি অর্থ হলো বন্দরের ঢেউ।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diamond(i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10" name="TextBox 9"/>
          <p:cNvSpPr txBox="1"/>
          <p:nvPr/>
        </p:nvSpPr>
        <p:spPr>
          <a:xfrm>
            <a:off x="1143000" y="4572000"/>
            <a:ext cx="99822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সমুদ্রতলদেশে ভূমিকম্প, আগ্নেয়গিরির অগ্ন্যুৎপাত, ভূমিধস এবং নভোজাগতিক ঘটনা সুনামি সৃষ্টি করতে পারে।</a:t>
            </a:r>
            <a:endParaRPr lang="en-US" sz="2800" dirty="0">
              <a:latin typeface="NikoshBAN" pitchFamily="2" charset="0"/>
              <a:cs typeface="NikoshBAN" pitchFamily="2" charset="0"/>
            </a:endParaRPr>
          </a:p>
        </p:txBody>
      </p:sp>
      <p:sp>
        <p:nvSpPr>
          <p:cNvPr id="12" name="Flowchart: Alternate Process 11"/>
          <p:cNvSpPr/>
          <p:nvPr/>
        </p:nvSpPr>
        <p:spPr>
          <a:xfrm>
            <a:off x="3505200" y="45720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a:t>
            </a:r>
            <a:r>
              <a:rPr lang="bn-BD" sz="4000" dirty="0" smtClean="0">
                <a:latin typeface="NikoshBAN" pitchFamily="2" charset="0"/>
                <a:cs typeface="NikoshBAN" pitchFamily="2" charset="0"/>
              </a:rPr>
              <a:t>গুলোর</a:t>
            </a:r>
            <a:r>
              <a:rPr lang="bn-BD" sz="4000" dirty="0" smtClean="0">
                <a:latin typeface="NikoshBAN" pitchFamily="2" charset="0"/>
                <a:cs typeface="NikoshBAN" pitchFamily="2" charset="0"/>
              </a:rPr>
              <a:t> </a:t>
            </a:r>
            <a:r>
              <a:rPr lang="bn-BD" sz="4000" dirty="0" smtClean="0">
                <a:latin typeface="NikoshBAN" pitchFamily="2" charset="0"/>
                <a:cs typeface="NikoshBAN" pitchFamily="2" charset="0"/>
              </a:rPr>
              <a:t>দিকে লক্ষ কর- </a:t>
            </a:r>
            <a:endParaRPr lang="en-US" sz="4000" dirty="0">
              <a:latin typeface="NikoshBAN" pitchFamily="2" charset="0"/>
              <a:cs typeface="NikoshBAN" pitchFamily="2" charset="0"/>
            </a:endParaRPr>
          </a:p>
        </p:txBody>
      </p:sp>
      <p:pic>
        <p:nvPicPr>
          <p:cNvPr id="13" name="Picture 12" descr="download (1).jpg"/>
          <p:cNvPicPr>
            <a:picLocks noChangeAspect="1"/>
          </p:cNvPicPr>
          <p:nvPr/>
        </p:nvPicPr>
        <p:blipFill>
          <a:blip r:embed="rId3"/>
          <a:stretch>
            <a:fillRect/>
          </a:stretch>
        </p:blipFill>
        <p:spPr>
          <a:xfrm>
            <a:off x="6629400" y="1308735"/>
            <a:ext cx="4953000" cy="2773680"/>
          </a:xfrm>
          <a:prstGeom prst="rect">
            <a:avLst/>
          </a:prstGeom>
          <a:ln>
            <a:noFill/>
          </a:ln>
          <a:effectLst>
            <a:outerShdw blurRad="292100" dist="139700" dir="2700000" algn="tl" rotWithShape="0">
              <a:srgbClr val="333333">
                <a:alpha val="65000"/>
              </a:srgbClr>
            </a:outerShdw>
          </a:effectLst>
        </p:spPr>
      </p:pic>
      <p:pic>
        <p:nvPicPr>
          <p:cNvPr id="14" name="Picture 13" descr="volcano_desibantu_35597.jpg"/>
          <p:cNvPicPr>
            <a:picLocks noChangeAspect="1"/>
          </p:cNvPicPr>
          <p:nvPr/>
        </p:nvPicPr>
        <p:blipFill>
          <a:blip r:embed="rId4"/>
          <a:stretch>
            <a:fillRect/>
          </a:stretch>
        </p:blipFill>
        <p:spPr>
          <a:xfrm>
            <a:off x="1066800" y="1333500"/>
            <a:ext cx="4953000" cy="2724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iterate type="wd">
                                    <p:tmPct val="10000"/>
                                  </p:iterate>
                                  <p:childTnLst>
                                    <p:set>
                                      <p:cBhvr>
                                        <p:cTn id="18" dur="1" fill="hold">
                                          <p:stCondLst>
                                            <p:cond delay="0"/>
                                          </p:stCondLst>
                                        </p:cTn>
                                        <p:tgtEl>
                                          <p:spTgt spid="10"/>
                                        </p:tgtEl>
                                        <p:attrNameLst>
                                          <p:attrName>style.visibility</p:attrName>
                                        </p:attrNameLst>
                                      </p:cBhvr>
                                      <p:to>
                                        <p:strVal val="visible"/>
                                      </p:to>
                                    </p:set>
                                    <p:animEffect transition="in" filter="diamond(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pic>
        <p:nvPicPr>
          <p:cNvPr id="8" name="Picture 7" descr="a38cb578779b3f0d501749ab3a09ee2a.jpg"/>
          <p:cNvPicPr>
            <a:picLocks noChangeAspect="1"/>
          </p:cNvPicPr>
          <p:nvPr/>
        </p:nvPicPr>
        <p:blipFill>
          <a:blip r:embed="rId3" cstate="print"/>
          <a:stretch>
            <a:fillRect/>
          </a:stretch>
        </p:blipFill>
        <p:spPr>
          <a:xfrm>
            <a:off x="213519" y="228600"/>
            <a:ext cx="2023968" cy="2057400"/>
          </a:xfrm>
          <a:prstGeom prst="rect">
            <a:avLst/>
          </a:prstGeom>
        </p:spPr>
      </p:pic>
      <p:sp>
        <p:nvSpPr>
          <p:cNvPr id="9" name="TextBox 8"/>
          <p:cNvSpPr txBox="1"/>
          <p:nvPr/>
        </p:nvSpPr>
        <p:spPr>
          <a:xfrm>
            <a:off x="4906962" y="381000"/>
            <a:ext cx="2667000" cy="838200"/>
          </a:xfrm>
          <a:prstGeom prst="rect">
            <a:avLst/>
          </a:prstGeom>
          <a:noFill/>
          <a:ln w="38100">
            <a:solidFill>
              <a:srgbClr val="7030A0"/>
            </a:solidFill>
          </a:ln>
        </p:spPr>
        <p:txBody>
          <a:bodyPr wrap="square" rtlCol="0">
            <a:prstTxWarp prst="textPlain">
              <a:avLst/>
            </a:prstTxWarp>
            <a:spAutoFit/>
            <a:scene3d>
              <a:camera prst="perspectiveFront"/>
              <a:lightRig rig="threePt" dir="t"/>
            </a:scene3d>
          </a:bodyPr>
          <a:lstStyle/>
          <a:p>
            <a:pPr algn="ctr"/>
            <a:r>
              <a:rPr lang="bn-BD" sz="3200" dirty="0" smtClean="0">
                <a:latin typeface="Kalpurush" pitchFamily="2" charset="0"/>
                <a:cs typeface="Kalpurush" pitchFamily="2" charset="0"/>
              </a:rPr>
              <a:t> একক কাজ </a:t>
            </a:r>
            <a:endParaRPr lang="en-US" sz="3200" dirty="0">
              <a:latin typeface="Kalpurush" pitchFamily="2" charset="0"/>
              <a:cs typeface="Kalpurush" pitchFamily="2" charset="0"/>
            </a:endParaRPr>
          </a:p>
        </p:txBody>
      </p:sp>
      <p:sp>
        <p:nvSpPr>
          <p:cNvPr id="10" name="TextBox 9"/>
          <p:cNvSpPr txBox="1"/>
          <p:nvPr/>
        </p:nvSpPr>
        <p:spPr>
          <a:xfrm>
            <a:off x="2743200" y="1524000"/>
            <a:ext cx="7086600" cy="1815882"/>
          </a:xfrm>
          <a:prstGeom prst="rect">
            <a:avLst/>
          </a:prstGeom>
          <a:noFill/>
        </p:spPr>
        <p:txBody>
          <a:bodyPr wrap="square" rtlCol="0">
            <a:spAutoFit/>
          </a:bodyPr>
          <a:lstStyle/>
          <a:p>
            <a:pPr algn="just"/>
            <a:r>
              <a:rPr lang="bn-BD" sz="2800" dirty="0" smtClean="0">
                <a:latin typeface="NikoshBAN" pitchFamily="2" charset="0"/>
                <a:cs typeface="NikoshBAN" pitchFamily="2" charset="0"/>
              </a:rPr>
              <a:t>১. </a:t>
            </a:r>
            <a:r>
              <a:rPr lang="en-US" sz="2800" dirty="0" smtClean="0">
                <a:latin typeface="Times New Roman" pitchFamily="18" charset="0"/>
                <a:cs typeface="Times New Roman" pitchFamily="18" charset="0"/>
              </a:rPr>
              <a:t>Tsunami </a:t>
            </a:r>
            <a:r>
              <a:rPr lang="bn-BD" sz="2800" dirty="0" smtClean="0">
                <a:latin typeface="NikoshBAN" pitchFamily="2" charset="0"/>
                <a:cs typeface="NikoshBAN" pitchFamily="2" charset="0"/>
              </a:rPr>
              <a:t>কোন দেশি শব্দ ?</a:t>
            </a:r>
          </a:p>
          <a:p>
            <a:pPr algn="just"/>
            <a:r>
              <a:rPr lang="bn-BD" sz="2800" dirty="0" smtClean="0">
                <a:latin typeface="NikoshBAN" pitchFamily="2" charset="0"/>
                <a:cs typeface="NikoshBAN" pitchFamily="2" charset="0"/>
              </a:rPr>
              <a:t>২. সুনামি অর্থ কি?</a:t>
            </a:r>
          </a:p>
          <a:p>
            <a:pPr algn="just"/>
            <a:r>
              <a:rPr lang="bn-BD" sz="2800" dirty="0" smtClean="0">
                <a:latin typeface="NikoshBAN" pitchFamily="2" charset="0"/>
                <a:cs typeface="NikoshBAN" pitchFamily="2" charset="0"/>
              </a:rPr>
              <a:t>৩.সুনামিকে পৃথিবীর কত নম্বর প্রাকৃতিক দূর্যোগ?</a:t>
            </a:r>
          </a:p>
          <a:p>
            <a:pPr algn="just"/>
            <a:r>
              <a:rPr lang="bn-BD" sz="2800" dirty="0" smtClean="0">
                <a:latin typeface="NikoshBAN" pitchFamily="2" charset="0"/>
                <a:cs typeface="NikoshBAN" pitchFamily="2" charset="0"/>
              </a:rPr>
              <a:t>৪. ২০০৪ সালে সুনামিতে কত লক্ষ লোক মারা যায়?   </a:t>
            </a:r>
            <a:endParaRPr lang="en-US" sz="2800" dirty="0">
              <a:latin typeface="NikoshBAN" pitchFamily="2" charset="0"/>
              <a:cs typeface="NikoshBAN" pitchFamily="2" charset="0"/>
            </a:endParaRPr>
          </a:p>
        </p:txBody>
      </p:sp>
      <p:sp>
        <p:nvSpPr>
          <p:cNvPr id="11" name="TextBox 10"/>
          <p:cNvSpPr txBox="1"/>
          <p:nvPr/>
        </p:nvSpPr>
        <p:spPr>
          <a:xfrm>
            <a:off x="4533900" y="3886200"/>
            <a:ext cx="3276600" cy="2369880"/>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উত্তরমালা </a:t>
            </a:r>
          </a:p>
          <a:p>
            <a:pPr algn="just"/>
            <a:r>
              <a:rPr lang="bn-BD" sz="2800" dirty="0" smtClean="0">
                <a:latin typeface="NikoshBAN" pitchFamily="2" charset="0"/>
                <a:cs typeface="NikoshBAN" pitchFamily="2" charset="0"/>
              </a:rPr>
              <a:t>১.</a:t>
            </a:r>
            <a:r>
              <a:rPr lang="bn-BD" sz="2800" dirty="0" smtClean="0">
                <a:latin typeface="Times New Roman" pitchFamily="18" charset="0"/>
                <a:cs typeface="NikoshBAN" pitchFamily="2" charset="0"/>
              </a:rPr>
              <a:t>জাপানি শব্দ</a:t>
            </a:r>
            <a:endParaRPr lang="bn-BD" sz="2800" dirty="0" smtClean="0">
              <a:latin typeface="NikoshBAN" pitchFamily="2" charset="0"/>
              <a:cs typeface="NikoshBAN" pitchFamily="2" charset="0"/>
            </a:endParaRPr>
          </a:p>
          <a:p>
            <a:pPr algn="just"/>
            <a:r>
              <a:rPr lang="bn-BD" sz="2800" dirty="0" smtClean="0">
                <a:latin typeface="NikoshBAN" pitchFamily="2" charset="0"/>
                <a:cs typeface="NikoshBAN" pitchFamily="2" charset="0"/>
              </a:rPr>
              <a:t>২.বন্দরের ঢেউ </a:t>
            </a:r>
          </a:p>
          <a:p>
            <a:pPr algn="just"/>
            <a:r>
              <a:rPr lang="bn-BD" sz="2800" dirty="0" smtClean="0">
                <a:latin typeface="NikoshBAN" pitchFamily="2" charset="0"/>
                <a:cs typeface="NikoshBAN" pitchFamily="2" charset="0"/>
              </a:rPr>
              <a:t>৩.৩য় </a:t>
            </a:r>
          </a:p>
          <a:p>
            <a:pPr algn="just"/>
            <a:r>
              <a:rPr lang="bn-BD" sz="2800" dirty="0" smtClean="0">
                <a:latin typeface="NikoshBAN" pitchFamily="2" charset="0"/>
                <a:cs typeface="NikoshBAN" pitchFamily="2" charset="0"/>
              </a:rPr>
              <a:t>৪. ৩ লক্ষ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930" y="77450"/>
            <a:ext cx="12087070" cy="6705600"/>
            <a:chOff x="104930" y="77450"/>
            <a:chExt cx="12087070" cy="6705600"/>
          </a:xfrm>
        </p:grpSpPr>
        <p:grpSp>
          <p:nvGrpSpPr>
            <p:cNvPr id="3" name="Group 3"/>
            <p:cNvGrpSpPr/>
            <p:nvPr/>
          </p:nvGrpSpPr>
          <p:grpSpPr>
            <a:xfrm>
              <a:off x="104930" y="77450"/>
              <a:ext cx="12087070" cy="6705600"/>
              <a:chOff x="104930" y="77450"/>
              <a:chExt cx="12087070" cy="6705600"/>
            </a:xfrm>
          </p:grpSpPr>
          <p:sp>
            <p:nvSpPr>
              <p:cNvPr id="6" name="Rectangle 5"/>
              <p:cNvSpPr/>
              <p:nvPr/>
            </p:nvSpPr>
            <p:spPr>
              <a:xfrm>
                <a:off x="104930" y="77450"/>
                <a:ext cx="12087070" cy="67056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p:nvPr/>
            </p:nvSpPr>
            <p:spPr>
              <a:xfrm>
                <a:off x="228600" y="198620"/>
                <a:ext cx="11811000" cy="6477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ownload (4).jpg"/>
            <p:cNvPicPr>
              <a:picLocks noChangeAspect="1"/>
            </p:cNvPicPr>
            <p:nvPr/>
          </p:nvPicPr>
          <p:blipFill>
            <a:blip r:embed="rId2"/>
            <a:srcRect l="35556" r="36000"/>
            <a:stretch>
              <a:fillRect/>
            </a:stretch>
          </p:blipFill>
          <p:spPr>
            <a:xfrm>
              <a:off x="11353800" y="4494550"/>
              <a:ext cx="609600" cy="2143125"/>
            </a:xfrm>
            <a:prstGeom prst="rect">
              <a:avLst/>
            </a:prstGeom>
          </p:spPr>
        </p:pic>
        <p:pic>
          <p:nvPicPr>
            <p:cNvPr id="5" name="Picture 4" descr="download (4).jpg"/>
            <p:cNvPicPr>
              <a:picLocks noChangeAspect="1"/>
            </p:cNvPicPr>
            <p:nvPr/>
          </p:nvPicPr>
          <p:blipFill>
            <a:blip r:embed="rId2"/>
            <a:srcRect l="35556" r="36000"/>
            <a:stretch>
              <a:fillRect/>
            </a:stretch>
          </p:blipFill>
          <p:spPr>
            <a:xfrm rot="10800000">
              <a:off x="274820" y="228600"/>
              <a:ext cx="609600" cy="2143125"/>
            </a:xfrm>
            <a:prstGeom prst="rect">
              <a:avLst/>
            </a:prstGeom>
          </p:spPr>
        </p:pic>
      </p:grpSp>
      <p:sp>
        <p:nvSpPr>
          <p:cNvPr id="8" name="Flowchart: Alternate Process 7"/>
          <p:cNvSpPr/>
          <p:nvPr/>
        </p:nvSpPr>
        <p:spPr>
          <a:xfrm>
            <a:off x="3687762" y="336030"/>
            <a:ext cx="4876800" cy="5334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 গুলোর দিকে লক্ষ কর- </a:t>
            </a:r>
            <a:endParaRPr lang="en-US" sz="4000" dirty="0">
              <a:latin typeface="NikoshBAN" pitchFamily="2" charset="0"/>
              <a:cs typeface="NikoshBAN" pitchFamily="2" charset="0"/>
            </a:endParaRPr>
          </a:p>
        </p:txBody>
      </p:sp>
      <p:pic>
        <p:nvPicPr>
          <p:cNvPr id="9" name="Picture 8" descr="download.png"/>
          <p:cNvPicPr>
            <a:picLocks noChangeAspect="1"/>
          </p:cNvPicPr>
          <p:nvPr/>
        </p:nvPicPr>
        <p:blipFill>
          <a:blip r:embed="rId3"/>
          <a:stretch>
            <a:fillRect/>
          </a:stretch>
        </p:blipFill>
        <p:spPr>
          <a:xfrm>
            <a:off x="2209800" y="1143678"/>
            <a:ext cx="3289867" cy="3275245"/>
          </a:xfrm>
          <a:prstGeom prst="rect">
            <a:avLst/>
          </a:prstGeom>
        </p:spPr>
      </p:pic>
      <p:pic>
        <p:nvPicPr>
          <p:cNvPr id="11" name="Picture 10" descr="download (14).jpg"/>
          <p:cNvPicPr>
            <a:picLocks noChangeAspect="1"/>
          </p:cNvPicPr>
          <p:nvPr/>
        </p:nvPicPr>
        <p:blipFill>
          <a:blip r:embed="rId4"/>
          <a:stretch>
            <a:fillRect/>
          </a:stretch>
        </p:blipFill>
        <p:spPr>
          <a:xfrm>
            <a:off x="7086600" y="1143000"/>
            <a:ext cx="3276600" cy="3276600"/>
          </a:xfrm>
          <a:prstGeom prst="rect">
            <a:avLst/>
          </a:prstGeom>
        </p:spPr>
      </p:pic>
      <p:sp>
        <p:nvSpPr>
          <p:cNvPr id="12" name="TextBox 11"/>
          <p:cNvSpPr txBox="1"/>
          <p:nvPr/>
        </p:nvSpPr>
        <p:spPr>
          <a:xfrm>
            <a:off x="990600" y="5029200"/>
            <a:ext cx="99822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সমুদ্রতলদেশে ভূমিকম্প</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হলে ভূমিকম্পের কেন্দ্র হতে সমুদ্র উপকূলে পৌঁছাতে যে সময়  লাগে সে সময়ের মধ্যে দ্রুত  সময়ের  সংবাদ প্রচার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diamond(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548</Words>
  <Application>Microsoft Office PowerPoint</Application>
  <PresentationFormat>Custom</PresentationFormat>
  <Paragraphs>80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TSS</dc:creator>
  <cp:lastModifiedBy>TSS</cp:lastModifiedBy>
  <cp:revision>90</cp:revision>
  <dcterms:created xsi:type="dcterms:W3CDTF">2006-08-16T00:00:00Z</dcterms:created>
  <dcterms:modified xsi:type="dcterms:W3CDTF">2022-04-04T18:03:42Z</dcterms:modified>
</cp:coreProperties>
</file>