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24"/>
  </p:notesMasterIdLst>
  <p:sldIdLst>
    <p:sldId id="257" r:id="rId2"/>
    <p:sldId id="304" r:id="rId3"/>
    <p:sldId id="270" r:id="rId4"/>
    <p:sldId id="261" r:id="rId5"/>
    <p:sldId id="262" r:id="rId6"/>
    <p:sldId id="265" r:id="rId7"/>
    <p:sldId id="271" r:id="rId8"/>
    <p:sldId id="272" r:id="rId9"/>
    <p:sldId id="263" r:id="rId10"/>
    <p:sldId id="264" r:id="rId11"/>
    <p:sldId id="266" r:id="rId12"/>
    <p:sldId id="267" r:id="rId13"/>
    <p:sldId id="298" r:id="rId14"/>
    <p:sldId id="301" r:id="rId15"/>
    <p:sldId id="297" r:id="rId16"/>
    <p:sldId id="302" r:id="rId17"/>
    <p:sldId id="300" r:id="rId18"/>
    <p:sldId id="290" r:id="rId19"/>
    <p:sldId id="303" r:id="rId20"/>
    <p:sldId id="274" r:id="rId21"/>
    <p:sldId id="289" r:id="rId22"/>
    <p:sldId id="275" r:id="rId2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B330"/>
    <a:srgbClr val="699841"/>
    <a:srgbClr val="729D51"/>
    <a:srgbClr val="E51433"/>
    <a:srgbClr val="90C226"/>
    <a:srgbClr val="F77F02"/>
    <a:srgbClr val="FE9202"/>
    <a:srgbClr val="FFA016"/>
    <a:srgbClr val="FFBC43"/>
    <a:srgbClr val="F354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816" y="7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4/5/2022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33E96-F078-4B3D-A8F4-F1AF21EBC357}" type="slidenum">
              <a:rPr lang="en-US" smtClean="0"/>
              <a:t>7</a:t>
            </a:fld>
            <a:endParaRPr lang="en-US"/>
          </a:p>
        </p:txBody>
      </p:sp>
    </p:spTree>
    <p:extLst>
      <p:ext uri="{BB962C8B-B14F-4D97-AF65-F5344CB8AC3E}">
        <p14:creationId xmlns:p14="http://schemas.microsoft.com/office/powerpoint/2010/main" val="1406367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176527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3997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Tree>
    <p:extLst>
      <p:ext uri="{BB962C8B-B14F-4D97-AF65-F5344CB8AC3E}">
        <p14:creationId xmlns:p14="http://schemas.microsoft.com/office/powerpoint/2010/main" val="2437391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54742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9357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6112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749753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2271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97845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734183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074F12-AA26-4AC8-9962-C36BB8F32554}" type="datetimeFigureOut">
              <a:rPr lang="en-US" smtClean="0"/>
              <a:pPr/>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664547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4/5/2022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086438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074F12-AA26-4AC8-9962-C36BB8F32554}" type="datetimeFigureOut">
              <a:rPr lang="en-US" smtClean="0"/>
              <a:pPr/>
              <a:t>4/5/2022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59070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4/5/2022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954691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882852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537884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53074F12-AA26-4AC8-9962-C36BB8F32554}" type="datetimeFigureOut">
              <a:rPr lang="en-US" smtClean="0"/>
              <a:pPr/>
              <a:t>4/5/2022</a:t>
            </a:fld>
            <a:endParaRPr lang="en-US"/>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B82CCC60-E8CD-4174-8B1A-7DF615B22EEF}" type="slidenum">
              <a:rPr lang="en-US" smtClean="0"/>
              <a:pPr/>
              <a:t>‹#›</a:t>
            </a:fld>
            <a:endParaRPr lang="en-US"/>
          </a:p>
        </p:txBody>
      </p:sp>
      <p:sp>
        <p:nvSpPr>
          <p:cNvPr id="18" name="TextBox 17">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2638679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433880"/>
            <a:ext cx="6447501" cy="990600"/>
          </a:xfrm>
        </p:spPr>
        <p:txBody>
          <a:bodyPr>
            <a:normAutofit/>
          </a:bodyPr>
          <a:lstStyle/>
          <a:p>
            <a:pPr algn="ctr"/>
            <a:r>
              <a:rPr lang="en-US" sz="5400" b="1" dirty="0" err="1">
                <a:solidFill>
                  <a:srgbClr val="83B330"/>
                </a:solidFill>
                <a:latin typeface="NikoshBAN" panose="02000000000000000000" pitchFamily="2" charset="0"/>
                <a:cs typeface="NikoshBAN" panose="02000000000000000000" pitchFamily="2" charset="0"/>
              </a:rPr>
              <a:t>আজকের</a:t>
            </a:r>
            <a:r>
              <a:rPr lang="en-US" sz="5400" b="1" dirty="0">
                <a:solidFill>
                  <a:srgbClr val="83B330"/>
                </a:solidFill>
                <a:latin typeface="NikoshBAN" panose="02000000000000000000" pitchFamily="2" charset="0"/>
                <a:cs typeface="NikoshBAN" panose="02000000000000000000" pitchFamily="2" charset="0"/>
              </a:rPr>
              <a:t> </a:t>
            </a:r>
            <a:r>
              <a:rPr lang="as-IN" sz="5400" b="1" i="0" dirty="0">
                <a:solidFill>
                  <a:srgbClr val="83B330"/>
                </a:solidFill>
                <a:effectLst/>
                <a:latin typeface="NikoshBAN" panose="02000000000000000000" pitchFamily="2" charset="0"/>
                <a:cs typeface="NikoshBAN" panose="02000000000000000000" pitchFamily="2" charset="0"/>
              </a:rPr>
              <a:t>পাঠে</a:t>
            </a:r>
            <a:r>
              <a:rPr lang="en-US" sz="5400" b="1" dirty="0">
                <a:solidFill>
                  <a:srgbClr val="83B330"/>
                </a:solidFill>
                <a:latin typeface="NikoshBAN" panose="02000000000000000000" pitchFamily="2" charset="0"/>
                <a:cs typeface="NikoshBAN" panose="02000000000000000000" pitchFamily="2" charset="0"/>
              </a:rPr>
              <a:t> </a:t>
            </a:r>
            <a:r>
              <a:rPr lang="en-US" sz="5400" b="1" dirty="0" err="1">
                <a:solidFill>
                  <a:srgbClr val="83B330"/>
                </a:solidFill>
                <a:latin typeface="NikoshBAN" panose="02000000000000000000" pitchFamily="2" charset="0"/>
                <a:cs typeface="NikoshBAN" panose="02000000000000000000" pitchFamily="2" charset="0"/>
              </a:rPr>
              <a:t>সবাইকে</a:t>
            </a:r>
            <a:r>
              <a:rPr lang="en-US" sz="5400" b="1" dirty="0">
                <a:solidFill>
                  <a:srgbClr val="83B330"/>
                </a:solidFill>
                <a:effectLst/>
                <a:latin typeface="NikoshBAN" panose="02000000000000000000" pitchFamily="2" charset="0"/>
                <a:cs typeface="NikoshBAN" panose="02000000000000000000" pitchFamily="2" charset="0"/>
              </a:rPr>
              <a:t> </a:t>
            </a:r>
          </a:p>
        </p:txBody>
      </p:sp>
      <p:pic>
        <p:nvPicPr>
          <p:cNvPr id="6" name="Picture 5">
            <a:extLst>
              <a:ext uri="{FF2B5EF4-FFF2-40B4-BE49-F238E27FC236}">
                <a16:creationId xmlns:a16="http://schemas.microsoft.com/office/drawing/2014/main" id="{94A8AE90-AC88-4141-B717-F8156198A262}"/>
              </a:ext>
            </a:extLst>
          </p:cNvPr>
          <p:cNvPicPr>
            <a:picLocks noChangeAspect="1"/>
          </p:cNvPicPr>
          <p:nvPr/>
        </p:nvPicPr>
        <p:blipFill>
          <a:blip r:embed="rId2"/>
          <a:stretch>
            <a:fillRect/>
          </a:stretch>
        </p:blipFill>
        <p:spPr>
          <a:xfrm>
            <a:off x="2128719" y="2097548"/>
            <a:ext cx="3389985" cy="3045952"/>
          </a:xfrm>
          <a:prstGeom prst="rect">
            <a:avLst/>
          </a:prstGeom>
        </p:spPr>
      </p:pic>
      <p:sp>
        <p:nvSpPr>
          <p:cNvPr id="9" name="Content Placeholder 8">
            <a:extLst>
              <a:ext uri="{FF2B5EF4-FFF2-40B4-BE49-F238E27FC236}">
                <a16:creationId xmlns:a16="http://schemas.microsoft.com/office/drawing/2014/main" id="{4DABB8B7-DD6E-4830-9A29-855F820FA0EF}"/>
              </a:ext>
            </a:extLst>
          </p:cNvPr>
          <p:cNvSpPr>
            <a:spLocks noGrp="1"/>
          </p:cNvSpPr>
          <p:nvPr>
            <p:ph idx="1"/>
          </p:nvPr>
        </p:nvSpPr>
        <p:spPr>
          <a:xfrm>
            <a:off x="508001" y="1197405"/>
            <a:ext cx="6447501" cy="2910580"/>
          </a:xfrm>
        </p:spPr>
        <p:txBody>
          <a:bodyPr/>
          <a:lstStyle/>
          <a:p>
            <a:pPr marL="0" indent="0" algn="ctr">
              <a:buNone/>
            </a:pPr>
            <a:r>
              <a:rPr lang="en-US" sz="6600" b="1" dirty="0" err="1">
                <a:solidFill>
                  <a:srgbClr val="83B33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স্বাগতম</a:t>
            </a:r>
            <a:endParaRPr lang="en-US" sz="6600" dirty="0">
              <a:solidFill>
                <a:srgbClr val="83B330"/>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4103309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effectLst/>
                <a:latin typeface="NikoshBAN" pitchFamily="2" charset="0"/>
                <a:cs typeface="NikoshBAN" pitchFamily="2" charset="0"/>
              </a:rPr>
              <a:t> </a:t>
            </a:r>
            <a:r>
              <a:rPr lang="bn-IN" sz="3600" b="1" dirty="0">
                <a:effectLst/>
                <a:latin typeface="NikoshBAN" pitchFamily="2" charset="0"/>
                <a:cs typeface="NikoshBAN" pitchFamily="2" charset="0"/>
              </a:rPr>
              <a:t>লেখক</a:t>
            </a:r>
            <a:r>
              <a:rPr lang="en-US" sz="3600" b="1" dirty="0">
                <a:effectLst/>
                <a:latin typeface="NikoshBAN" pitchFamily="2" charset="0"/>
                <a:cs typeface="NikoshBAN" pitchFamily="2" charset="0"/>
              </a:rPr>
              <a:t> </a:t>
            </a:r>
            <a:r>
              <a:rPr lang="bn-IN" sz="3600" b="1" dirty="0">
                <a:effectLst/>
                <a:latin typeface="NikoshBAN" pitchFamily="2" charset="0"/>
                <a:cs typeface="NikoshBAN" pitchFamily="2" charset="0"/>
              </a:rPr>
              <a:t>পরিচিতি মূল্যায়ণ</a:t>
            </a:r>
            <a:endParaRPr lang="en-US" sz="3600" dirty="0"/>
          </a:p>
        </p:txBody>
      </p:sp>
      <p:sp>
        <p:nvSpPr>
          <p:cNvPr id="3" name="Content Placeholder 2"/>
          <p:cNvSpPr>
            <a:spLocks noGrp="1"/>
          </p:cNvSpPr>
          <p:nvPr>
            <p:ph idx="1"/>
          </p:nvPr>
        </p:nvSpPr>
        <p:spPr>
          <a:xfrm>
            <a:off x="508001" y="1620442"/>
            <a:ext cx="6812689" cy="2910580"/>
          </a:xfrm>
        </p:spPr>
        <p:txBody>
          <a:bodyPr>
            <a:normAutofit/>
          </a:bodyPr>
          <a:lstStyle/>
          <a:p>
            <a:pPr marL="0" indent="0">
              <a:buNone/>
            </a:pPr>
            <a:r>
              <a:rPr lang="bn-IN" sz="2400" b="1" dirty="0">
                <a:ln w="1905"/>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 </a:t>
            </a:r>
            <a:r>
              <a:rPr lang="as-IN" sz="2400" b="1" dirty="0">
                <a:solidFill>
                  <a:schemeClr val="tx1"/>
                </a:solidFill>
                <a:latin typeface="NikoshBAN" panose="02000000000000000000" pitchFamily="2" charset="0"/>
                <a:cs typeface="NikoshBAN" panose="02000000000000000000" pitchFamily="2" charset="0"/>
              </a:rPr>
              <a:t>বলাইচাঁদ মুখোপাধ্যায়কে স্বীকৃতি স্বরূপ</a:t>
            </a:r>
            <a:r>
              <a:rPr lang="bn-IN" sz="2400" b="1" dirty="0">
                <a:solidFill>
                  <a:schemeClr val="tx1"/>
                </a:solidFill>
                <a:latin typeface="NikoshBAN" panose="02000000000000000000" pitchFamily="2" charset="0"/>
                <a:cs typeface="NikoshBAN" panose="02000000000000000000" pitchFamily="2" charset="0"/>
              </a:rPr>
              <a:t> কি</a:t>
            </a:r>
            <a:r>
              <a:rPr lang="as-IN" sz="2400" b="1" dirty="0">
                <a:solidFill>
                  <a:schemeClr val="tx1"/>
                </a:solidFill>
                <a:latin typeface="NikoshBAN" panose="02000000000000000000" pitchFamily="2" charset="0"/>
                <a:cs typeface="NikoshBAN" panose="02000000000000000000" pitchFamily="2" charset="0"/>
              </a:rPr>
              <a:t> উপাধি প্রদান করা হয়।</a:t>
            </a:r>
            <a:endParaRPr lang="bn-IN" sz="2400" dirty="0">
              <a:solidFill>
                <a:schemeClr val="tx1"/>
              </a:solidFill>
              <a:latin typeface="NikoshBAN" panose="02000000000000000000" pitchFamily="2" charset="0"/>
              <a:cs typeface="NikoshBAN" panose="02000000000000000000" pitchFamily="2" charset="0"/>
            </a:endParaRPr>
          </a:p>
          <a:p>
            <a:pPr marL="0" indent="0">
              <a:buNone/>
            </a:pPr>
            <a:r>
              <a:rPr lang="bn-IN" sz="2400" b="1" dirty="0">
                <a:solidFill>
                  <a:schemeClr val="tx1"/>
                </a:solidFill>
                <a:latin typeface="NikoshBAN" panose="02000000000000000000" pitchFamily="2" charset="0"/>
                <a:cs typeface="NikoshBAN" panose="02000000000000000000" pitchFamily="2" charset="0"/>
              </a:rPr>
              <a:t>     </a:t>
            </a:r>
            <a:r>
              <a:rPr lang="en-US" sz="2400" b="1" dirty="0">
                <a:solidFill>
                  <a:schemeClr val="tx1"/>
                </a:solidFill>
                <a:latin typeface="NikoshBAN" panose="02000000000000000000" pitchFamily="2" charset="0"/>
                <a:cs typeface="NikoshBAN" panose="02000000000000000000" pitchFamily="2" charset="0"/>
              </a:rPr>
              <a:t>ক.  </a:t>
            </a:r>
            <a:r>
              <a:rPr lang="bn-IN" sz="2400" b="1" dirty="0">
                <a:solidFill>
                  <a:schemeClr val="tx1"/>
                </a:solidFill>
                <a:latin typeface="NikoshBAN" panose="02000000000000000000" pitchFamily="2" charset="0"/>
                <a:cs typeface="NikoshBAN" panose="02000000000000000000" pitchFamily="2" charset="0"/>
              </a:rPr>
              <a:t>রায় বাহাদুর</a:t>
            </a:r>
            <a:endParaRPr lang="en-US" sz="2400" b="1" dirty="0">
              <a:solidFill>
                <a:schemeClr val="tx1"/>
              </a:solidFill>
              <a:latin typeface="NikoshBAN" panose="02000000000000000000" pitchFamily="2" charset="0"/>
              <a:cs typeface="NikoshBAN" panose="02000000000000000000" pitchFamily="2" charset="0"/>
            </a:endParaRPr>
          </a:p>
          <a:p>
            <a:pPr marL="400050" lvl="1" indent="0">
              <a:buNone/>
            </a:pPr>
            <a:r>
              <a:rPr lang="en-US" sz="2400" b="1" dirty="0">
                <a:solidFill>
                  <a:schemeClr val="tx1"/>
                </a:solidFill>
                <a:latin typeface="NikoshBAN" panose="02000000000000000000" pitchFamily="2" charset="0"/>
                <a:cs typeface="NikoshBAN" panose="02000000000000000000" pitchFamily="2" charset="0"/>
              </a:rPr>
              <a:t>খ.  </a:t>
            </a:r>
            <a:r>
              <a:rPr lang="bn-IN" sz="2400" b="1" dirty="0">
                <a:solidFill>
                  <a:schemeClr val="tx1"/>
                </a:solidFill>
                <a:latin typeface="NikoshBAN" panose="02000000000000000000" pitchFamily="2" charset="0"/>
                <a:cs typeface="NikoshBAN" panose="02000000000000000000" pitchFamily="2" charset="0"/>
              </a:rPr>
              <a:t>ভোরের পাখি</a:t>
            </a:r>
            <a:endParaRPr lang="en-US" sz="2400" b="1" dirty="0">
              <a:solidFill>
                <a:schemeClr val="tx1"/>
              </a:solidFill>
              <a:latin typeface="NikoshBAN" panose="02000000000000000000" pitchFamily="2" charset="0"/>
              <a:cs typeface="NikoshBAN" panose="02000000000000000000" pitchFamily="2" charset="0"/>
            </a:endParaRPr>
          </a:p>
          <a:p>
            <a:pPr marL="400050" lvl="1" indent="0">
              <a:buNone/>
            </a:pPr>
            <a:r>
              <a:rPr lang="en-US" sz="2400" b="1" dirty="0">
                <a:solidFill>
                  <a:schemeClr val="tx1"/>
                </a:solidFill>
                <a:latin typeface="NikoshBAN" panose="02000000000000000000" pitchFamily="2" charset="0"/>
                <a:cs typeface="NikoshBAN" panose="02000000000000000000" pitchFamily="2" charset="0"/>
              </a:rPr>
              <a:t>গ.  </a:t>
            </a:r>
            <a:r>
              <a:rPr lang="bn-IN" sz="2400" b="1" dirty="0">
                <a:solidFill>
                  <a:schemeClr val="tx1"/>
                </a:solidFill>
                <a:latin typeface="NikoshBAN" panose="02000000000000000000" pitchFamily="2" charset="0"/>
                <a:cs typeface="NikoshBAN" panose="02000000000000000000" pitchFamily="2" charset="0"/>
              </a:rPr>
              <a:t>বিশ্বকবি</a:t>
            </a:r>
            <a:endParaRPr lang="en-US" sz="2400" b="1" dirty="0">
              <a:solidFill>
                <a:schemeClr val="tx1"/>
              </a:solidFill>
              <a:latin typeface="NikoshBAN" panose="02000000000000000000" pitchFamily="2" charset="0"/>
              <a:cs typeface="NikoshBAN" panose="02000000000000000000" pitchFamily="2" charset="0"/>
            </a:endParaRPr>
          </a:p>
          <a:p>
            <a:pPr marL="400050" lvl="1" indent="0">
              <a:buNone/>
            </a:pPr>
            <a:r>
              <a:rPr lang="en-US" sz="2400" b="1" dirty="0">
                <a:solidFill>
                  <a:schemeClr val="tx1"/>
                </a:solidFill>
                <a:latin typeface="NikoshBAN" panose="02000000000000000000" pitchFamily="2" charset="0"/>
                <a:cs typeface="NikoshBAN" panose="02000000000000000000" pitchFamily="2" charset="0"/>
              </a:rPr>
              <a:t>ঘ. </a:t>
            </a:r>
            <a:r>
              <a:rPr lang="as-IN" sz="2400" b="1" dirty="0">
                <a:solidFill>
                  <a:schemeClr val="tx1"/>
                </a:solidFill>
                <a:latin typeface="NikoshBAN" panose="02000000000000000000" pitchFamily="2" charset="0"/>
                <a:cs typeface="NikoshBAN" panose="02000000000000000000" pitchFamily="2" charset="0"/>
              </a:rPr>
              <a:t>পদ্মভূষণ ( ভারত ) </a:t>
            </a:r>
            <a:endParaRPr lang="en-US" sz="2400" dirty="0">
              <a:solidFill>
                <a:schemeClr val="tx1"/>
              </a:solidFill>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684D5FE5-3957-4548-899E-F12E440E06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96" y="3335275"/>
            <a:ext cx="610820" cy="605634"/>
          </a:xfrm>
          <a:prstGeom prst="rect">
            <a:avLst/>
          </a:prstGeom>
        </p:spPr>
      </p:pic>
    </p:spTree>
    <p:extLst>
      <p:ext uri="{BB962C8B-B14F-4D97-AF65-F5344CB8AC3E}">
        <p14:creationId xmlns:p14="http://schemas.microsoft.com/office/powerpoint/2010/main" val="53177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600" b="1" dirty="0">
                <a:effectLst/>
                <a:latin typeface="NikoshBAN" pitchFamily="2" charset="0"/>
                <a:cs typeface="NikoshBAN" pitchFamily="2" charset="0"/>
              </a:rPr>
              <a:t>লেখক</a:t>
            </a:r>
            <a:r>
              <a:rPr lang="en-US" sz="3600" b="1" dirty="0">
                <a:effectLst/>
                <a:latin typeface="NikoshBAN" pitchFamily="2" charset="0"/>
                <a:cs typeface="NikoshBAN" pitchFamily="2" charset="0"/>
              </a:rPr>
              <a:t> </a:t>
            </a:r>
            <a:r>
              <a:rPr lang="bn-IN" sz="3600" b="1" dirty="0">
                <a:effectLst/>
                <a:latin typeface="NikoshBAN" pitchFamily="2" charset="0"/>
                <a:cs typeface="NikoshBAN" pitchFamily="2" charset="0"/>
              </a:rPr>
              <a:t>পরিচিতি মূল্যায়ণ</a:t>
            </a:r>
            <a:endParaRPr lang="en-US" sz="3600" dirty="0"/>
          </a:p>
        </p:txBody>
      </p:sp>
      <p:sp>
        <p:nvSpPr>
          <p:cNvPr id="3" name="Content Placeholder 2"/>
          <p:cNvSpPr>
            <a:spLocks noGrp="1"/>
          </p:cNvSpPr>
          <p:nvPr>
            <p:ph idx="1"/>
          </p:nvPr>
        </p:nvSpPr>
        <p:spPr/>
        <p:txBody>
          <a:bodyPr>
            <a:normAutofit/>
          </a:bodyPr>
          <a:lstStyle/>
          <a:p>
            <a:pPr marL="0" indent="0">
              <a:buNone/>
            </a:pPr>
            <a:r>
              <a:rPr lang="bn-IN" sz="2400" b="1" dirty="0">
                <a:ln w="1905"/>
                <a:solidFill>
                  <a:schemeClr val="tx1"/>
                </a:solidFill>
                <a:latin typeface="NikoshBAN" panose="02000000000000000000" pitchFamily="2" charset="0"/>
                <a:cs typeface="NikoshBAN" panose="02000000000000000000" pitchFamily="2" charset="0"/>
              </a:rPr>
              <a:t>৩। </a:t>
            </a:r>
            <a:r>
              <a:rPr lang="as-IN" sz="2400" b="1" dirty="0">
                <a:solidFill>
                  <a:schemeClr val="tx1"/>
                </a:solidFill>
                <a:latin typeface="NikoshBAN" panose="02000000000000000000" pitchFamily="2" charset="0"/>
                <a:cs typeface="NikoshBAN" panose="02000000000000000000" pitchFamily="2" charset="0"/>
              </a:rPr>
              <a:t>বলাইচাঁদ মুখোপাধ্যায় </a:t>
            </a:r>
            <a:r>
              <a:rPr lang="bn-IN" sz="2400" b="1" dirty="0">
                <a:solidFill>
                  <a:schemeClr val="tx1"/>
                </a:solidFill>
                <a:latin typeface="NikoshBAN" panose="02000000000000000000" pitchFamily="2" charset="0"/>
                <a:cs typeface="NikoshBAN" panose="02000000000000000000" pitchFamily="2" charset="0"/>
              </a:rPr>
              <a:t>কত খ্রিস্টাব্দে ইন্তেকাল করেন</a:t>
            </a:r>
            <a:r>
              <a:rPr lang="en-US" sz="2400" b="1" dirty="0">
                <a:solidFill>
                  <a:schemeClr val="tx1"/>
                </a:solidFill>
                <a:latin typeface="NikoshBAN" panose="02000000000000000000" pitchFamily="2" charset="0"/>
                <a:cs typeface="NikoshBAN" panose="02000000000000000000" pitchFamily="2" charset="0"/>
              </a:rPr>
              <a:t>?</a:t>
            </a:r>
          </a:p>
          <a:p>
            <a:pPr marL="400050" lvl="1" indent="0">
              <a:buNone/>
            </a:pPr>
            <a:r>
              <a:rPr lang="bn-IN" sz="2400" b="1" dirty="0">
                <a:solidFill>
                  <a:schemeClr val="tx1"/>
                </a:solidFill>
                <a:latin typeface="NikoshBAN" panose="02000000000000000000" pitchFamily="2" charset="0"/>
                <a:cs typeface="NikoshBAN" panose="02000000000000000000" pitchFamily="2" charset="0"/>
              </a:rPr>
              <a:t>ক</a:t>
            </a:r>
            <a:r>
              <a:rPr lang="bn-BD" sz="2400" b="1" dirty="0">
                <a:solidFill>
                  <a:schemeClr val="tx1"/>
                </a:solidFill>
                <a:latin typeface="NikoshBAN" panose="02000000000000000000" pitchFamily="2" charset="0"/>
                <a:cs typeface="NikoshBAN" panose="02000000000000000000" pitchFamily="2" charset="0"/>
              </a:rPr>
              <a:t>. </a:t>
            </a:r>
            <a:r>
              <a:rPr lang="en-US" sz="2400" b="1" dirty="0">
                <a:solidFill>
                  <a:schemeClr val="tx1"/>
                </a:solidFill>
                <a:latin typeface="NikoshBAN" pitchFamily="2" charset="0"/>
                <a:cs typeface="NikoshBAN" pitchFamily="2" charset="0"/>
              </a:rPr>
              <a:t>1949</a:t>
            </a:r>
            <a:endParaRPr lang="bn-IN" sz="2400" b="1" dirty="0">
              <a:solidFill>
                <a:schemeClr val="tx1"/>
              </a:solidFill>
              <a:latin typeface="NikoshBAN" pitchFamily="2" charset="0"/>
              <a:cs typeface="NikoshBAN" pitchFamily="2" charset="0"/>
            </a:endParaRPr>
          </a:p>
          <a:p>
            <a:pPr marL="400050" lvl="1" indent="0">
              <a:buNone/>
            </a:pPr>
            <a:r>
              <a:rPr lang="bn-BD" sz="2400" b="1" dirty="0">
                <a:solidFill>
                  <a:schemeClr val="tx1"/>
                </a:solidFill>
                <a:latin typeface="NikoshBAN" panose="02000000000000000000" pitchFamily="2" charset="0"/>
                <a:cs typeface="NikoshBAN" panose="02000000000000000000" pitchFamily="2" charset="0"/>
              </a:rPr>
              <a:t>খ.  </a:t>
            </a:r>
            <a:r>
              <a:rPr lang="en-US" sz="2400" b="1" dirty="0">
                <a:solidFill>
                  <a:schemeClr val="tx1"/>
                </a:solidFill>
                <a:latin typeface="NikoshBAN" pitchFamily="2" charset="0"/>
                <a:cs typeface="NikoshBAN" pitchFamily="2" charset="0"/>
              </a:rPr>
              <a:t>1959</a:t>
            </a:r>
            <a:endParaRPr lang="bn-BD" sz="2400" b="1" dirty="0">
              <a:solidFill>
                <a:schemeClr val="tx1"/>
              </a:solidFill>
              <a:latin typeface="NikoshBAN" panose="02000000000000000000" pitchFamily="2" charset="0"/>
              <a:cs typeface="NikoshBAN" panose="02000000000000000000" pitchFamily="2" charset="0"/>
            </a:endParaRPr>
          </a:p>
          <a:p>
            <a:pPr marL="400050" lvl="1" indent="0">
              <a:buNone/>
            </a:pPr>
            <a:r>
              <a:rPr lang="bn-BD" sz="2400" b="1" dirty="0">
                <a:solidFill>
                  <a:schemeClr val="tx1"/>
                </a:solidFill>
                <a:latin typeface="NikoshBAN" panose="02000000000000000000" pitchFamily="2" charset="0"/>
                <a:cs typeface="NikoshBAN" panose="02000000000000000000" pitchFamily="2" charset="0"/>
              </a:rPr>
              <a:t>গ.</a:t>
            </a:r>
            <a:r>
              <a:rPr lang="bn-IN" sz="2400" b="1" dirty="0">
                <a:solidFill>
                  <a:schemeClr val="tx1"/>
                </a:solidFill>
                <a:latin typeface="NikoshBAN" panose="02000000000000000000" pitchFamily="2" charset="0"/>
                <a:cs typeface="NikoshBAN" panose="02000000000000000000" pitchFamily="2" charset="0"/>
              </a:rPr>
              <a:t> </a:t>
            </a:r>
            <a:r>
              <a:rPr lang="en-US" sz="2400" b="1" dirty="0">
                <a:solidFill>
                  <a:schemeClr val="tx1"/>
                </a:solidFill>
                <a:latin typeface="NikoshBAN" pitchFamily="2" charset="0"/>
                <a:cs typeface="NikoshBAN" pitchFamily="2" charset="0"/>
              </a:rPr>
              <a:t>1969</a:t>
            </a:r>
          </a:p>
          <a:p>
            <a:pPr marL="400050" lvl="1" indent="0">
              <a:buNone/>
            </a:pPr>
            <a:r>
              <a:rPr lang="bn-BD" sz="2400" b="1" dirty="0">
                <a:solidFill>
                  <a:schemeClr val="tx1"/>
                </a:solidFill>
                <a:latin typeface="NikoshBAN" panose="02000000000000000000" pitchFamily="2" charset="0"/>
                <a:cs typeface="NikoshBAN" panose="02000000000000000000" pitchFamily="2" charset="0"/>
              </a:rPr>
              <a:t>ঘ. </a:t>
            </a:r>
            <a:r>
              <a:rPr lang="en-US" sz="2400" b="1" dirty="0">
                <a:solidFill>
                  <a:schemeClr val="tx1"/>
                </a:solidFill>
                <a:latin typeface="NikoshBAN" pitchFamily="2" charset="0"/>
                <a:cs typeface="NikoshBAN" pitchFamily="2" charset="0"/>
              </a:rPr>
              <a:t> 1979</a:t>
            </a:r>
          </a:p>
          <a:p>
            <a:endParaRPr lang="en-US" sz="2400" dirty="0"/>
          </a:p>
        </p:txBody>
      </p:sp>
      <p:pic>
        <p:nvPicPr>
          <p:cNvPr id="4" name="Picture 3">
            <a:extLst>
              <a:ext uri="{FF2B5EF4-FFF2-40B4-BE49-F238E27FC236}">
                <a16:creationId xmlns:a16="http://schemas.microsoft.com/office/drawing/2014/main" id="{B9BCAA63-C451-4DE7-A9F0-BD52BA5CB3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001" y="3335275"/>
            <a:ext cx="610820" cy="605634"/>
          </a:xfrm>
          <a:prstGeom prst="rect">
            <a:avLst/>
          </a:prstGeom>
        </p:spPr>
      </p:pic>
    </p:spTree>
    <p:extLst>
      <p:ext uri="{BB962C8B-B14F-4D97-AF65-F5344CB8AC3E}">
        <p14:creationId xmlns:p14="http://schemas.microsoft.com/office/powerpoint/2010/main" val="1011974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ctr">
              <a:buNone/>
            </a:pPr>
            <a:r>
              <a:rPr lang="bn-IN" sz="3600" b="1" dirty="0">
                <a:effectLst/>
                <a:latin typeface="NikoshBAN" pitchFamily="2" charset="0"/>
                <a:cs typeface="NikoshBAN" pitchFamily="2" charset="0"/>
              </a:rPr>
              <a:t>একক কাজ</a:t>
            </a:r>
            <a:r>
              <a:rPr lang="bn-BD" sz="3600" b="1" dirty="0">
                <a:effectLst/>
                <a:latin typeface="NikoshBAN" pitchFamily="2" charset="0"/>
                <a:cs typeface="NikoshBAN" pitchFamily="2" charset="0"/>
              </a:rPr>
              <a:t> </a:t>
            </a:r>
            <a:endParaRPr lang="en-US" sz="3600" b="1" dirty="0">
              <a:effectLst/>
              <a:latin typeface="NikoshBAN" pitchFamily="2" charset="0"/>
              <a:cs typeface="NikoshBAN" pitchFamily="2"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endParaRPr lang="bn-IN" sz="2400" b="1" dirty="0">
              <a:solidFill>
                <a:schemeClr val="accent5">
                  <a:lumMod val="50000"/>
                </a:schemeClr>
              </a:solidFill>
              <a:latin typeface="NikoshBAN" pitchFamily="2" charset="0"/>
              <a:cs typeface="NikoshBAN" pitchFamily="2" charset="0"/>
            </a:endParaRPr>
          </a:p>
          <a:p>
            <a:pPr>
              <a:buFont typeface="Wingdings" panose="05000000000000000000" pitchFamily="2" charset="2"/>
              <a:buChar char="v"/>
            </a:pPr>
            <a:endParaRPr lang="bn-IN" sz="2400" b="1" dirty="0">
              <a:solidFill>
                <a:schemeClr val="accent5">
                  <a:lumMod val="50000"/>
                </a:schemeClr>
              </a:solidFill>
              <a:latin typeface="NikoshBAN" pitchFamily="2" charset="0"/>
              <a:cs typeface="NikoshBAN" pitchFamily="2" charset="0"/>
            </a:endParaRPr>
          </a:p>
          <a:p>
            <a:pPr lvl="0" algn="ctr" defTabSz="1244600">
              <a:lnSpc>
                <a:spcPct val="90000"/>
              </a:lnSpc>
              <a:spcBef>
                <a:spcPct val="0"/>
              </a:spcBef>
              <a:spcAft>
                <a:spcPct val="35000"/>
              </a:spcAft>
              <a:buFont typeface="Wingdings" panose="05000000000000000000" pitchFamily="2" charset="2"/>
              <a:buChar char="v"/>
            </a:pPr>
            <a:r>
              <a:rPr lang="as-IN" sz="3200" b="1" dirty="0">
                <a:solidFill>
                  <a:schemeClr val="tx1"/>
                </a:solidFill>
                <a:latin typeface="NikoshBAN" panose="02000000000000000000" pitchFamily="2" charset="0"/>
                <a:cs typeface="NikoshBAN" panose="02000000000000000000" pitchFamily="2" charset="0"/>
              </a:rPr>
              <a:t>বলাইচাঁদ মুখোপাধ্যায়</a:t>
            </a:r>
            <a:r>
              <a:rPr lang="bn-IN" sz="3200" b="1" dirty="0">
                <a:solidFill>
                  <a:schemeClr val="tx1"/>
                </a:solidFill>
                <a:latin typeface="NikoshBAN" panose="02000000000000000000" pitchFamily="2" charset="0"/>
                <a:cs typeface="NikoshBAN" panose="02000000000000000000" pitchFamily="2" charset="0"/>
              </a:rPr>
              <a:t> এর</a:t>
            </a:r>
            <a:r>
              <a:rPr lang="as-IN" sz="3200" b="1" dirty="0">
                <a:solidFill>
                  <a:schemeClr val="tx1"/>
                </a:solidFill>
                <a:latin typeface="NikoshBAN" panose="02000000000000000000" pitchFamily="2" charset="0"/>
                <a:cs typeface="NikoshBAN" panose="02000000000000000000" pitchFamily="2" charset="0"/>
              </a:rPr>
              <a:t> গল্পগ্রন্থ</a:t>
            </a:r>
            <a:r>
              <a:rPr lang="bn-IN" sz="3200" b="1" dirty="0">
                <a:solidFill>
                  <a:schemeClr val="tx1"/>
                </a:solidFill>
                <a:latin typeface="NikoshBAN" panose="02000000000000000000" pitchFamily="2" charset="0"/>
                <a:cs typeface="NikoshBAN" panose="02000000000000000000" pitchFamily="2" charset="0"/>
              </a:rPr>
              <a:t>গুলো কি কি?</a:t>
            </a:r>
            <a:endParaRPr lang="en-US" sz="32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52404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err="1">
                <a:effectLst/>
                <a:latin typeface="NikoshBAN" pitchFamily="2" charset="0"/>
                <a:cs typeface="NikoshBAN" pitchFamily="2" charset="0"/>
              </a:rPr>
              <a:t>পাঠ</a:t>
            </a:r>
            <a:r>
              <a:rPr lang="en-US" sz="3600" b="1" dirty="0">
                <a:effectLst/>
                <a:latin typeface="NikoshBAN" pitchFamily="2" charset="0"/>
                <a:cs typeface="NikoshBAN" pitchFamily="2" charset="0"/>
              </a:rPr>
              <a:t> </a:t>
            </a:r>
            <a:r>
              <a:rPr lang="bn-IN" sz="3600" b="1" dirty="0">
                <a:effectLst/>
                <a:latin typeface="NikoshBAN" pitchFamily="2" charset="0"/>
                <a:cs typeface="NikoshBAN" pitchFamily="2" charset="0"/>
              </a:rPr>
              <a:t>- শব্দার্থ</a:t>
            </a:r>
            <a:endParaRPr lang="en-US" sz="3600" dirty="0"/>
          </a:p>
        </p:txBody>
      </p:sp>
      <p:sp>
        <p:nvSpPr>
          <p:cNvPr id="3" name="Content Placeholder 2"/>
          <p:cNvSpPr>
            <a:spLocks noGrp="1"/>
          </p:cNvSpPr>
          <p:nvPr>
            <p:ph idx="1"/>
          </p:nvPr>
        </p:nvSpPr>
        <p:spPr/>
        <p:txBody>
          <a:bodyPr>
            <a:normAutofit fontScale="25000" lnSpcReduction="20000"/>
          </a:bodyPr>
          <a:lstStyle/>
          <a:p>
            <a:pPr marL="400050" lvl="1" indent="0" fontAlgn="base">
              <a:lnSpc>
                <a:spcPct val="170000"/>
              </a:lnSpc>
              <a:buNone/>
            </a:pPr>
            <a:r>
              <a:rPr lang="as-IN" sz="9600" b="1" dirty="0">
                <a:solidFill>
                  <a:schemeClr val="tx1"/>
                </a:solidFill>
                <a:latin typeface="NikoshBAN" panose="02000000000000000000" pitchFamily="2" charset="0"/>
                <a:cs typeface="NikoshBAN" panose="02000000000000000000" pitchFamily="2" charset="0"/>
              </a:rPr>
              <a:t>পেটভাতায়</a:t>
            </a:r>
            <a:r>
              <a:rPr lang="as-IN" sz="8800" dirty="0">
                <a:solidFill>
                  <a:schemeClr val="tx1"/>
                </a:solidFill>
                <a:latin typeface="NikoshBAN" panose="02000000000000000000" pitchFamily="2" charset="0"/>
                <a:cs typeface="NikoshBAN" panose="02000000000000000000" pitchFamily="2" charset="0"/>
              </a:rPr>
              <a:t> </a:t>
            </a:r>
            <a:r>
              <a:rPr lang="en-US" sz="8800" dirty="0">
                <a:solidFill>
                  <a:schemeClr val="tx1"/>
                </a:solidFill>
                <a:latin typeface="NikoshBAN" panose="02000000000000000000" pitchFamily="2" charset="0"/>
                <a:cs typeface="NikoshBAN" panose="02000000000000000000" pitchFamily="2" charset="0"/>
              </a:rPr>
              <a:t>-</a:t>
            </a:r>
            <a:r>
              <a:rPr lang="as-IN" sz="8800" dirty="0">
                <a:solidFill>
                  <a:schemeClr val="tx1"/>
                </a:solidFill>
                <a:latin typeface="NikoshBAN" panose="02000000000000000000" pitchFamily="2" charset="0"/>
                <a:cs typeface="NikoshBAN" panose="02000000000000000000" pitchFamily="2" charset="0"/>
              </a:rPr>
              <a:t> পেটেভাতে, প্রয়োজনীয় খাদ্যের বিনিময়ে।</a:t>
            </a:r>
            <a:br>
              <a:rPr lang="as-IN" sz="8800" dirty="0">
                <a:solidFill>
                  <a:schemeClr val="tx1"/>
                </a:solidFill>
                <a:latin typeface="NikoshBAN" panose="02000000000000000000" pitchFamily="2" charset="0"/>
                <a:cs typeface="NikoshBAN" panose="02000000000000000000" pitchFamily="2" charset="0"/>
              </a:rPr>
            </a:br>
            <a:r>
              <a:rPr lang="as-IN" sz="9600" b="1" dirty="0">
                <a:solidFill>
                  <a:schemeClr val="tx1"/>
                </a:solidFill>
                <a:latin typeface="NikoshBAN" panose="02000000000000000000" pitchFamily="2" charset="0"/>
                <a:cs typeface="NikoshBAN" panose="02000000000000000000" pitchFamily="2" charset="0"/>
              </a:rPr>
              <a:t>কালা</a:t>
            </a:r>
            <a:r>
              <a:rPr lang="as-IN" sz="8800" dirty="0">
                <a:solidFill>
                  <a:schemeClr val="tx1"/>
                </a:solidFill>
                <a:latin typeface="NikoshBAN" panose="02000000000000000000" pitchFamily="2" charset="0"/>
                <a:cs typeface="NikoshBAN" panose="02000000000000000000" pitchFamily="2" charset="0"/>
              </a:rPr>
              <a:t> </a:t>
            </a:r>
            <a:r>
              <a:rPr lang="en-US" sz="8800" dirty="0">
                <a:solidFill>
                  <a:schemeClr val="tx1"/>
                </a:solidFill>
                <a:latin typeface="NikoshBAN" panose="02000000000000000000" pitchFamily="2" charset="0"/>
                <a:cs typeface="NikoshBAN" panose="02000000000000000000" pitchFamily="2" charset="0"/>
              </a:rPr>
              <a:t>- </a:t>
            </a:r>
            <a:r>
              <a:rPr lang="as-IN" sz="8800" dirty="0">
                <a:solidFill>
                  <a:schemeClr val="tx1"/>
                </a:solidFill>
                <a:latin typeface="NikoshBAN" panose="02000000000000000000" pitchFamily="2" charset="0"/>
                <a:cs typeface="NikoshBAN" panose="02000000000000000000" pitchFamily="2" charset="0"/>
              </a:rPr>
              <a:t>বধির, কানে কম শোনে এমন।</a:t>
            </a:r>
            <a:br>
              <a:rPr lang="as-IN" sz="8800" dirty="0">
                <a:solidFill>
                  <a:schemeClr val="tx1"/>
                </a:solidFill>
                <a:latin typeface="NikoshBAN" panose="02000000000000000000" pitchFamily="2" charset="0"/>
                <a:cs typeface="NikoshBAN" panose="02000000000000000000" pitchFamily="2" charset="0"/>
              </a:rPr>
            </a:br>
            <a:r>
              <a:rPr lang="as-IN" sz="9600" b="1" dirty="0">
                <a:solidFill>
                  <a:schemeClr val="tx1"/>
                </a:solidFill>
                <a:latin typeface="NikoshBAN" panose="02000000000000000000" pitchFamily="2" charset="0"/>
                <a:cs typeface="NikoshBAN" panose="02000000000000000000" pitchFamily="2" charset="0"/>
              </a:rPr>
              <a:t>ষষ্ঠ ইন্দ্রিয়</a:t>
            </a:r>
            <a:r>
              <a:rPr lang="as-IN" sz="8800" dirty="0">
                <a:solidFill>
                  <a:schemeClr val="tx1"/>
                </a:solidFill>
                <a:latin typeface="NikoshBAN" panose="02000000000000000000" pitchFamily="2" charset="0"/>
                <a:cs typeface="NikoshBAN" panose="02000000000000000000" pitchFamily="2" charset="0"/>
              </a:rPr>
              <a:t> – চোখ, কান, নাক, জিভ, ত্বকের বাইরে বিশেষ কিছু।</a:t>
            </a:r>
            <a:br>
              <a:rPr lang="as-IN" sz="8800" dirty="0">
                <a:solidFill>
                  <a:schemeClr val="tx1"/>
                </a:solidFill>
                <a:latin typeface="NikoshBAN" panose="02000000000000000000" pitchFamily="2" charset="0"/>
                <a:cs typeface="NikoshBAN" panose="02000000000000000000" pitchFamily="2" charset="0"/>
              </a:rPr>
            </a:br>
            <a:r>
              <a:rPr lang="as-IN" sz="9600" b="1" dirty="0">
                <a:solidFill>
                  <a:schemeClr val="tx1"/>
                </a:solidFill>
                <a:latin typeface="NikoshBAN" panose="02000000000000000000" pitchFamily="2" charset="0"/>
                <a:cs typeface="NikoshBAN" panose="02000000000000000000" pitchFamily="2" charset="0"/>
              </a:rPr>
              <a:t>শুকতারা</a:t>
            </a:r>
            <a:r>
              <a:rPr lang="as-IN" sz="8800" dirty="0">
                <a:solidFill>
                  <a:schemeClr val="tx1"/>
                </a:solidFill>
                <a:latin typeface="NikoshBAN" panose="02000000000000000000" pitchFamily="2" charset="0"/>
                <a:cs typeface="NikoshBAN" panose="02000000000000000000" pitchFamily="2" charset="0"/>
              </a:rPr>
              <a:t> </a:t>
            </a:r>
            <a:r>
              <a:rPr lang="en-US" sz="8800" dirty="0">
                <a:solidFill>
                  <a:schemeClr val="tx1"/>
                </a:solidFill>
                <a:latin typeface="NikoshBAN" panose="02000000000000000000" pitchFamily="2" charset="0"/>
                <a:cs typeface="NikoshBAN" panose="02000000000000000000" pitchFamily="2" charset="0"/>
              </a:rPr>
              <a:t>-</a:t>
            </a:r>
            <a:r>
              <a:rPr lang="as-IN" sz="8800" dirty="0">
                <a:solidFill>
                  <a:schemeClr val="tx1"/>
                </a:solidFill>
                <a:latin typeface="NikoshBAN" panose="02000000000000000000" pitchFamily="2" charset="0"/>
                <a:cs typeface="NikoshBAN" panose="02000000000000000000" pitchFamily="2" charset="0"/>
              </a:rPr>
              <a:t> সূর্যোদয়ের আগে পূর্ব আকাশে এবং সূর্যাস্তের পর পশ্চিম আকাশে নক্ষত্রের মতো দীপ্তিমান শুক্রগ্রহ।</a:t>
            </a:r>
            <a:br>
              <a:rPr lang="as-IN" sz="8800" dirty="0">
                <a:solidFill>
                  <a:schemeClr val="tx1"/>
                </a:solidFill>
                <a:latin typeface="NikoshBAN" panose="02000000000000000000" pitchFamily="2" charset="0"/>
                <a:cs typeface="NikoshBAN" panose="02000000000000000000" pitchFamily="2" charset="0"/>
              </a:rPr>
            </a:br>
            <a:r>
              <a:rPr lang="as-IN" sz="9600" b="1" dirty="0">
                <a:solidFill>
                  <a:schemeClr val="tx1"/>
                </a:solidFill>
                <a:latin typeface="NikoshBAN" panose="02000000000000000000" pitchFamily="2" charset="0"/>
                <a:cs typeface="NikoshBAN" panose="02000000000000000000" pitchFamily="2" charset="0"/>
              </a:rPr>
              <a:t>গ্রহ</a:t>
            </a:r>
            <a:r>
              <a:rPr lang="as-IN" sz="8800" dirty="0">
                <a:solidFill>
                  <a:schemeClr val="tx1"/>
                </a:solidFill>
                <a:latin typeface="NikoshBAN" panose="02000000000000000000" pitchFamily="2" charset="0"/>
                <a:cs typeface="NikoshBAN" panose="02000000000000000000" pitchFamily="2" charset="0"/>
              </a:rPr>
              <a:t> </a:t>
            </a:r>
            <a:r>
              <a:rPr lang="en-US" sz="8800" dirty="0">
                <a:solidFill>
                  <a:schemeClr val="tx1"/>
                </a:solidFill>
                <a:latin typeface="NikoshBAN" panose="02000000000000000000" pitchFamily="2" charset="0"/>
                <a:cs typeface="NikoshBAN" panose="02000000000000000000" pitchFamily="2" charset="0"/>
              </a:rPr>
              <a:t>-</a:t>
            </a:r>
            <a:r>
              <a:rPr lang="as-IN" sz="8800" dirty="0">
                <a:solidFill>
                  <a:schemeClr val="tx1"/>
                </a:solidFill>
                <a:latin typeface="NikoshBAN" panose="02000000000000000000" pitchFamily="2" charset="0"/>
                <a:cs typeface="NikoshBAN" panose="02000000000000000000" pitchFamily="2" charset="0"/>
              </a:rPr>
              <a:t> সূর্য প্রদক্ষিণকারী জ্যোতিষ্ক।</a:t>
            </a:r>
            <a:br>
              <a:rPr lang="as-IN" sz="3200" dirty="0">
                <a:solidFill>
                  <a:schemeClr val="tx1"/>
                </a:solidFill>
                <a:latin typeface="NikoshBAN" panose="02000000000000000000" pitchFamily="2" charset="0"/>
                <a:cs typeface="NikoshBAN" panose="02000000000000000000" pitchFamily="2" charset="0"/>
              </a:rPr>
            </a:br>
            <a:br>
              <a:rPr lang="as-IN" sz="3200" dirty="0">
                <a:solidFill>
                  <a:schemeClr val="tx1"/>
                </a:solidFill>
                <a:latin typeface="NikoshBAN" panose="02000000000000000000" pitchFamily="2" charset="0"/>
                <a:cs typeface="NikoshBAN" panose="02000000000000000000" pitchFamily="2" charset="0"/>
              </a:rPr>
            </a:br>
            <a:endParaRPr lang="bn-IN" sz="3200" dirty="0">
              <a:solidFill>
                <a:schemeClr val="tx1"/>
              </a:solidFill>
              <a:latin typeface="NikoshBAN" pitchFamily="2" charset="0"/>
              <a:cs typeface="NikoshBAN" pitchFamily="2" charset="0"/>
            </a:endParaRPr>
          </a:p>
          <a:p>
            <a:pPr marL="0" indent="0">
              <a:buNone/>
            </a:pPr>
            <a:endParaRPr lang="en-US" b="1" dirty="0">
              <a:solidFill>
                <a:schemeClr val="tx1"/>
              </a:solidFill>
              <a:latin typeface="NikoshBAN" pitchFamily="2" charset="0"/>
              <a:cs typeface="NikoshBAN" pitchFamily="2" charset="0"/>
            </a:endParaRPr>
          </a:p>
          <a:p>
            <a:pPr marL="0" indent="0">
              <a:buNone/>
            </a:pPr>
            <a:endParaRPr lang="en-US" dirty="0"/>
          </a:p>
        </p:txBody>
      </p:sp>
    </p:spTree>
    <p:extLst>
      <p:ext uri="{BB962C8B-B14F-4D97-AF65-F5344CB8AC3E}">
        <p14:creationId xmlns:p14="http://schemas.microsoft.com/office/powerpoint/2010/main" val="6886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err="1">
                <a:effectLst/>
                <a:latin typeface="NikoshBAN" pitchFamily="2" charset="0"/>
                <a:cs typeface="NikoshBAN" pitchFamily="2" charset="0"/>
              </a:rPr>
              <a:t>পাঠ</a:t>
            </a:r>
            <a:r>
              <a:rPr lang="en-US" sz="3600" b="1" dirty="0">
                <a:effectLst/>
                <a:latin typeface="NikoshBAN" pitchFamily="2" charset="0"/>
                <a:cs typeface="NikoshBAN" pitchFamily="2" charset="0"/>
              </a:rPr>
              <a:t> </a:t>
            </a:r>
            <a:r>
              <a:rPr lang="bn-IN" sz="3600" b="1" dirty="0">
                <a:effectLst/>
                <a:latin typeface="NikoshBAN" pitchFamily="2" charset="0"/>
                <a:cs typeface="NikoshBAN" pitchFamily="2" charset="0"/>
              </a:rPr>
              <a:t>- শব্দার্থ</a:t>
            </a:r>
            <a:endParaRPr lang="en-US" sz="3600" dirty="0"/>
          </a:p>
        </p:txBody>
      </p:sp>
      <p:sp>
        <p:nvSpPr>
          <p:cNvPr id="3" name="Content Placeholder 2"/>
          <p:cNvSpPr>
            <a:spLocks noGrp="1"/>
          </p:cNvSpPr>
          <p:nvPr>
            <p:ph idx="1"/>
          </p:nvPr>
        </p:nvSpPr>
        <p:spPr>
          <a:xfrm>
            <a:off x="754375" y="1350110"/>
            <a:ext cx="7977960" cy="3375291"/>
          </a:xfrm>
        </p:spPr>
        <p:txBody>
          <a:bodyPr>
            <a:normAutofit fontScale="92500" lnSpcReduction="20000"/>
          </a:bodyPr>
          <a:lstStyle/>
          <a:p>
            <a:pPr marL="0" indent="0" fontAlgn="base">
              <a:lnSpc>
                <a:spcPct val="150000"/>
              </a:lnSpc>
              <a:buNone/>
            </a:pPr>
            <a:r>
              <a:rPr lang="as-IN" sz="2600" b="1" dirty="0">
                <a:solidFill>
                  <a:schemeClr val="tx1"/>
                </a:solidFill>
                <a:latin typeface="NikoshBAN" panose="02000000000000000000" pitchFamily="2" charset="0"/>
                <a:cs typeface="NikoshBAN" panose="02000000000000000000" pitchFamily="2" charset="0"/>
              </a:rPr>
              <a:t>সই</a:t>
            </a:r>
            <a:r>
              <a:rPr lang="as-IN" sz="2400" dirty="0">
                <a:solidFill>
                  <a:schemeClr val="tx1"/>
                </a:solidFill>
                <a:latin typeface="NikoshBAN" panose="02000000000000000000" pitchFamily="2" charset="0"/>
                <a:cs typeface="NikoshBAN" panose="02000000000000000000" pitchFamily="2" charset="0"/>
              </a:rPr>
              <a:t> </a:t>
            </a:r>
            <a:r>
              <a:rPr lang="en-US" sz="2400" dirty="0">
                <a:solidFill>
                  <a:schemeClr val="tx1"/>
                </a:solidFill>
                <a:latin typeface="NikoshBAN" panose="02000000000000000000" pitchFamily="2" charset="0"/>
                <a:cs typeface="NikoshBAN" panose="02000000000000000000" pitchFamily="2" charset="0"/>
              </a:rPr>
              <a:t>-</a:t>
            </a:r>
            <a:r>
              <a:rPr lang="as-IN" sz="2400" dirty="0">
                <a:solidFill>
                  <a:schemeClr val="tx1"/>
                </a:solidFill>
                <a:latin typeface="NikoshBAN" panose="02000000000000000000" pitchFamily="2" charset="0"/>
                <a:cs typeface="NikoshBAN" panose="02000000000000000000" pitchFamily="2" charset="0"/>
              </a:rPr>
              <a:t> সখির কথ্য রূপ, বন্ধু।</a:t>
            </a:r>
            <a:br>
              <a:rPr lang="as-IN" sz="2400" dirty="0">
                <a:solidFill>
                  <a:schemeClr val="tx1"/>
                </a:solidFill>
                <a:latin typeface="NikoshBAN" panose="02000000000000000000" pitchFamily="2" charset="0"/>
                <a:cs typeface="NikoshBAN" panose="02000000000000000000" pitchFamily="2" charset="0"/>
              </a:rPr>
            </a:br>
            <a:r>
              <a:rPr lang="as-IN" sz="2600" b="1" dirty="0">
                <a:solidFill>
                  <a:schemeClr val="tx1"/>
                </a:solidFill>
                <a:latin typeface="NikoshBAN" panose="02000000000000000000" pitchFamily="2" charset="0"/>
                <a:cs typeface="NikoshBAN" panose="02000000000000000000" pitchFamily="2" charset="0"/>
              </a:rPr>
              <a:t>আকাশবাসী</a:t>
            </a:r>
            <a:r>
              <a:rPr lang="as-IN" sz="2400" dirty="0">
                <a:solidFill>
                  <a:schemeClr val="tx1"/>
                </a:solidFill>
                <a:latin typeface="NikoshBAN" panose="02000000000000000000" pitchFamily="2" charset="0"/>
                <a:cs typeface="NikoshBAN" panose="02000000000000000000" pitchFamily="2" charset="0"/>
              </a:rPr>
              <a:t> </a:t>
            </a:r>
            <a:r>
              <a:rPr lang="en-US" sz="2400" dirty="0">
                <a:solidFill>
                  <a:schemeClr val="tx1"/>
                </a:solidFill>
                <a:latin typeface="NikoshBAN" panose="02000000000000000000" pitchFamily="2" charset="0"/>
                <a:cs typeface="NikoshBAN" panose="02000000000000000000" pitchFamily="2" charset="0"/>
              </a:rPr>
              <a:t>-</a:t>
            </a:r>
            <a:r>
              <a:rPr lang="as-IN" sz="2400" dirty="0">
                <a:solidFill>
                  <a:schemeClr val="tx1"/>
                </a:solidFill>
                <a:latin typeface="NikoshBAN" panose="02000000000000000000" pitchFamily="2" charset="0"/>
                <a:cs typeface="NikoshBAN" panose="02000000000000000000" pitchFamily="2" charset="0"/>
              </a:rPr>
              <a:t> কল্পিত ঊর্ধ্বলোকে বসবাসকারী।</a:t>
            </a:r>
            <a:br>
              <a:rPr lang="as-IN" sz="2400" dirty="0">
                <a:solidFill>
                  <a:schemeClr val="tx1"/>
                </a:solidFill>
                <a:latin typeface="NikoshBAN" panose="02000000000000000000" pitchFamily="2" charset="0"/>
                <a:cs typeface="NikoshBAN" panose="02000000000000000000" pitchFamily="2" charset="0"/>
              </a:rPr>
            </a:br>
            <a:r>
              <a:rPr lang="as-IN" sz="2600" b="1" dirty="0">
                <a:solidFill>
                  <a:schemeClr val="tx1"/>
                </a:solidFill>
                <a:latin typeface="NikoshBAN" panose="02000000000000000000" pitchFamily="2" charset="0"/>
                <a:cs typeface="NikoshBAN" panose="02000000000000000000" pitchFamily="2" charset="0"/>
              </a:rPr>
              <a:t>ডেলিপ্যাসেঞ্জারি</a:t>
            </a:r>
            <a:r>
              <a:rPr lang="as-IN" sz="2600" dirty="0">
                <a:solidFill>
                  <a:schemeClr val="tx1"/>
                </a:solidFill>
                <a:latin typeface="NikoshBAN" panose="02000000000000000000" pitchFamily="2" charset="0"/>
                <a:cs typeface="NikoshBAN" panose="02000000000000000000" pitchFamily="2" charset="0"/>
              </a:rPr>
              <a:t> </a:t>
            </a:r>
            <a:r>
              <a:rPr lang="en-US" sz="2400" dirty="0">
                <a:solidFill>
                  <a:schemeClr val="tx1"/>
                </a:solidFill>
                <a:latin typeface="NikoshBAN" panose="02000000000000000000" pitchFamily="2" charset="0"/>
                <a:cs typeface="NikoshBAN" panose="02000000000000000000" pitchFamily="2" charset="0"/>
              </a:rPr>
              <a:t>-</a:t>
            </a:r>
            <a:r>
              <a:rPr lang="as-IN" sz="2400" dirty="0">
                <a:solidFill>
                  <a:schemeClr val="tx1"/>
                </a:solidFill>
                <a:latin typeface="NikoshBAN" panose="02000000000000000000" pitchFamily="2" charset="0"/>
                <a:cs typeface="NikoshBAN" panose="02000000000000000000" pitchFamily="2" charset="0"/>
              </a:rPr>
              <a:t> প্রত্যহ যাতায়াতকারী।</a:t>
            </a:r>
            <a:br>
              <a:rPr lang="as-IN" sz="2400" dirty="0">
                <a:solidFill>
                  <a:schemeClr val="tx1"/>
                </a:solidFill>
                <a:latin typeface="NikoshBAN" panose="02000000000000000000" pitchFamily="2" charset="0"/>
                <a:cs typeface="NikoshBAN" panose="02000000000000000000" pitchFamily="2" charset="0"/>
              </a:rPr>
            </a:br>
            <a:r>
              <a:rPr lang="as-IN" sz="2600" b="1" dirty="0">
                <a:solidFill>
                  <a:schemeClr val="tx1"/>
                </a:solidFill>
                <a:latin typeface="NikoshBAN" panose="02000000000000000000" pitchFamily="2" charset="0"/>
                <a:cs typeface="NikoshBAN" panose="02000000000000000000" pitchFamily="2" charset="0"/>
              </a:rPr>
              <a:t>উনুন</a:t>
            </a:r>
            <a:r>
              <a:rPr lang="as-IN" sz="2400" dirty="0">
                <a:solidFill>
                  <a:schemeClr val="tx1"/>
                </a:solidFill>
                <a:latin typeface="NikoshBAN" panose="02000000000000000000" pitchFamily="2" charset="0"/>
                <a:cs typeface="NikoshBAN" panose="02000000000000000000" pitchFamily="2" charset="0"/>
              </a:rPr>
              <a:t> </a:t>
            </a:r>
            <a:r>
              <a:rPr lang="en-US" sz="2400" dirty="0">
                <a:solidFill>
                  <a:schemeClr val="tx1"/>
                </a:solidFill>
                <a:latin typeface="NikoshBAN" panose="02000000000000000000" pitchFamily="2" charset="0"/>
                <a:cs typeface="NikoshBAN" panose="02000000000000000000" pitchFamily="2" charset="0"/>
              </a:rPr>
              <a:t>-</a:t>
            </a:r>
            <a:r>
              <a:rPr lang="as-IN" sz="2400" dirty="0">
                <a:solidFill>
                  <a:schemeClr val="tx1"/>
                </a:solidFill>
                <a:latin typeface="NikoshBAN" panose="02000000000000000000" pitchFamily="2" charset="0"/>
                <a:cs typeface="NikoshBAN" panose="02000000000000000000" pitchFamily="2" charset="0"/>
              </a:rPr>
              <a:t> চুলা।</a:t>
            </a:r>
            <a:br>
              <a:rPr lang="as-IN" sz="2400" dirty="0">
                <a:solidFill>
                  <a:schemeClr val="tx1"/>
                </a:solidFill>
                <a:latin typeface="NikoshBAN" panose="02000000000000000000" pitchFamily="2" charset="0"/>
                <a:cs typeface="NikoshBAN" panose="02000000000000000000" pitchFamily="2" charset="0"/>
              </a:rPr>
            </a:br>
            <a:r>
              <a:rPr lang="as-IN" sz="2600" b="1" dirty="0">
                <a:solidFill>
                  <a:schemeClr val="tx1"/>
                </a:solidFill>
                <a:latin typeface="NikoshBAN" panose="02000000000000000000" pitchFamily="2" charset="0"/>
                <a:cs typeface="NikoshBAN" panose="02000000000000000000" pitchFamily="2" charset="0"/>
              </a:rPr>
              <a:t>মিটসেফ</a:t>
            </a:r>
            <a:r>
              <a:rPr lang="as-IN" sz="2400" dirty="0">
                <a:solidFill>
                  <a:schemeClr val="tx1"/>
                </a:solidFill>
                <a:latin typeface="NikoshBAN" panose="02000000000000000000" pitchFamily="2" charset="0"/>
                <a:cs typeface="NikoshBAN" panose="02000000000000000000" pitchFamily="2" charset="0"/>
              </a:rPr>
              <a:t> </a:t>
            </a:r>
            <a:r>
              <a:rPr lang="en-US" sz="2400" dirty="0">
                <a:solidFill>
                  <a:schemeClr val="tx1"/>
                </a:solidFill>
                <a:latin typeface="NikoshBAN" panose="02000000000000000000" pitchFamily="2" charset="0"/>
                <a:cs typeface="NikoshBAN" panose="02000000000000000000" pitchFamily="2" charset="0"/>
              </a:rPr>
              <a:t>- </a:t>
            </a:r>
            <a:r>
              <a:rPr lang="as-IN" sz="2400" dirty="0">
                <a:solidFill>
                  <a:schemeClr val="tx1"/>
                </a:solidFill>
                <a:latin typeface="NikoshBAN" panose="02000000000000000000" pitchFamily="2" charset="0"/>
                <a:cs typeface="NikoshBAN" panose="02000000000000000000" pitchFamily="2" charset="0"/>
              </a:rPr>
              <a:t>রান্নাঘরে খাদ্য রাখার তাকবিশিষ্ট বাক্স।</a:t>
            </a:r>
            <a:br>
              <a:rPr lang="as-IN" sz="2400" dirty="0">
                <a:solidFill>
                  <a:schemeClr val="tx1"/>
                </a:solidFill>
                <a:latin typeface="NikoshBAN" panose="02000000000000000000" pitchFamily="2" charset="0"/>
                <a:cs typeface="NikoshBAN" panose="02000000000000000000" pitchFamily="2" charset="0"/>
              </a:rPr>
            </a:br>
            <a:r>
              <a:rPr lang="as-IN" sz="2600" b="1" dirty="0">
                <a:solidFill>
                  <a:schemeClr val="tx1"/>
                </a:solidFill>
                <a:latin typeface="NikoshBAN" panose="02000000000000000000" pitchFamily="2" charset="0"/>
                <a:cs typeface="NikoshBAN" panose="02000000000000000000" pitchFamily="2" charset="0"/>
              </a:rPr>
              <a:t>খিড়কি</a:t>
            </a:r>
            <a:r>
              <a:rPr lang="as-IN" sz="2400" dirty="0">
                <a:solidFill>
                  <a:schemeClr val="tx1"/>
                </a:solidFill>
                <a:latin typeface="NikoshBAN" panose="02000000000000000000" pitchFamily="2" charset="0"/>
                <a:cs typeface="NikoshBAN" panose="02000000000000000000" pitchFamily="2" charset="0"/>
              </a:rPr>
              <a:t> </a:t>
            </a:r>
            <a:r>
              <a:rPr lang="en-US" sz="2400" dirty="0">
                <a:solidFill>
                  <a:schemeClr val="tx1"/>
                </a:solidFill>
                <a:latin typeface="NikoshBAN" panose="02000000000000000000" pitchFamily="2" charset="0"/>
                <a:cs typeface="NikoshBAN" panose="02000000000000000000" pitchFamily="2" charset="0"/>
              </a:rPr>
              <a:t>- </a:t>
            </a:r>
            <a:r>
              <a:rPr lang="as-IN" sz="2400" dirty="0">
                <a:solidFill>
                  <a:schemeClr val="tx1"/>
                </a:solidFill>
                <a:latin typeface="NikoshBAN" panose="02000000000000000000" pitchFamily="2" charset="0"/>
                <a:cs typeface="NikoshBAN" panose="02000000000000000000" pitchFamily="2" charset="0"/>
              </a:rPr>
              <a:t>বাড়ির পেছনের দরজা।</a:t>
            </a:r>
            <a:br>
              <a:rPr lang="as-IN" sz="2400" dirty="0">
                <a:solidFill>
                  <a:schemeClr val="tx1"/>
                </a:solidFill>
                <a:latin typeface="NikoshBAN" panose="02000000000000000000" pitchFamily="2" charset="0"/>
                <a:cs typeface="NikoshBAN" panose="02000000000000000000" pitchFamily="2" charset="0"/>
              </a:rPr>
            </a:br>
            <a:r>
              <a:rPr lang="as-IN" sz="2400" b="1" dirty="0">
                <a:solidFill>
                  <a:schemeClr val="tx1"/>
                </a:solidFill>
                <a:latin typeface="NikoshBAN" panose="02000000000000000000" pitchFamily="2" charset="0"/>
                <a:cs typeface="NikoshBAN" panose="02000000000000000000" pitchFamily="2" charset="0"/>
              </a:rPr>
              <a:t>রোমাঞ্চিত</a:t>
            </a:r>
            <a:r>
              <a:rPr lang="as-IN" sz="2400" dirty="0">
                <a:solidFill>
                  <a:schemeClr val="tx1"/>
                </a:solidFill>
                <a:latin typeface="NikoshBAN" panose="02000000000000000000" pitchFamily="2" charset="0"/>
                <a:cs typeface="NikoshBAN" panose="02000000000000000000" pitchFamily="2" charset="0"/>
              </a:rPr>
              <a:t> </a:t>
            </a:r>
            <a:r>
              <a:rPr lang="en-US" sz="2400" dirty="0">
                <a:solidFill>
                  <a:schemeClr val="tx1"/>
                </a:solidFill>
                <a:latin typeface="NikoshBAN" panose="02000000000000000000" pitchFamily="2" charset="0"/>
                <a:cs typeface="NikoshBAN" panose="02000000000000000000" pitchFamily="2" charset="0"/>
              </a:rPr>
              <a:t>-</a:t>
            </a:r>
            <a:r>
              <a:rPr lang="as-IN" sz="2400" dirty="0">
                <a:solidFill>
                  <a:schemeClr val="tx1"/>
                </a:solidFill>
                <a:latin typeface="NikoshBAN" panose="02000000000000000000" pitchFamily="2" charset="0"/>
                <a:cs typeface="NikoshBAN" panose="02000000000000000000" pitchFamily="2" charset="0"/>
              </a:rPr>
              <a:t>পুলকিত, আনন্দিত।</a:t>
            </a:r>
          </a:p>
        </p:txBody>
      </p:sp>
    </p:spTree>
    <p:extLst>
      <p:ext uri="{BB962C8B-B14F-4D97-AF65-F5344CB8AC3E}">
        <p14:creationId xmlns:p14="http://schemas.microsoft.com/office/powerpoint/2010/main" val="2474869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200" b="1" dirty="0">
                <a:effectLst/>
                <a:latin typeface="NikoshBAN" pitchFamily="2" charset="0"/>
                <a:cs typeface="NikoshBAN" pitchFamily="2" charset="0"/>
              </a:rPr>
              <a:t>  </a:t>
            </a:r>
            <a:r>
              <a:rPr lang="en-US" sz="3600" b="1" dirty="0" err="1">
                <a:effectLst/>
                <a:latin typeface="NikoshBAN" pitchFamily="2" charset="0"/>
                <a:cs typeface="NikoshBAN" pitchFamily="2" charset="0"/>
              </a:rPr>
              <a:t>পাঠ</a:t>
            </a:r>
            <a:r>
              <a:rPr lang="en-US" sz="3600" b="1" dirty="0">
                <a:effectLst/>
                <a:latin typeface="NikoshBAN" pitchFamily="2" charset="0"/>
                <a:cs typeface="NikoshBAN" pitchFamily="2" charset="0"/>
              </a:rPr>
              <a:t> </a:t>
            </a:r>
            <a:r>
              <a:rPr lang="bn-IN" sz="3600" b="1" dirty="0">
                <a:effectLst/>
                <a:latin typeface="NikoshBAN" pitchFamily="2" charset="0"/>
                <a:cs typeface="NikoshBAN" pitchFamily="2" charset="0"/>
              </a:rPr>
              <a:t>- গল্প পরিচিতি</a:t>
            </a:r>
            <a:endParaRPr lang="en-US" sz="3600"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v"/>
            </a:pPr>
            <a:r>
              <a:rPr lang="as-IN" sz="2600" dirty="0">
                <a:solidFill>
                  <a:schemeClr val="tx1"/>
                </a:solidFill>
              </a:rPr>
              <a:t>‘</a:t>
            </a:r>
            <a:r>
              <a:rPr lang="as-IN" sz="2600" dirty="0">
                <a:solidFill>
                  <a:schemeClr val="tx1"/>
                </a:solidFill>
                <a:latin typeface="NikoshBAN" panose="02000000000000000000" pitchFamily="2" charset="0"/>
                <a:cs typeface="NikoshBAN" panose="02000000000000000000" pitchFamily="2" charset="0"/>
              </a:rPr>
              <a:t>মিনু’ গল্পে মা-বাবা হারা বাক্ ও শ্রবণপ্রতিবন্ধী মিনু অন্যের আশ্রয়ে বড় হচ্ছে। মিনু শ্রবণ ও বাক্ প্রতিবন্ধী হওয়ায় তার জগৎ শুধু চোখের জগ</a:t>
            </a:r>
            <a:r>
              <a:rPr lang="bn-IN" sz="2600" dirty="0">
                <a:solidFill>
                  <a:schemeClr val="tx1"/>
                </a:solidFill>
                <a:latin typeface="NikoshBAN" panose="02000000000000000000" pitchFamily="2" charset="0"/>
                <a:cs typeface="NikoshBAN" panose="02000000000000000000" pitchFamily="2" charset="0"/>
              </a:rPr>
              <a:t>ৎ।</a:t>
            </a:r>
            <a:r>
              <a:rPr lang="as-IN" sz="2600" dirty="0">
                <a:solidFill>
                  <a:schemeClr val="tx1"/>
                </a:solidFill>
                <a:latin typeface="NikoshBAN" panose="02000000000000000000" pitchFamily="2" charset="0"/>
                <a:cs typeface="NikoshBAN" panose="02000000000000000000" pitchFamily="2" charset="0"/>
              </a:rPr>
              <a:t>অনেক চেঁচিয়ে কথা বলতে হয় তার সঙ্গে। তবে তার কথা শোনার দরকার হয় না, কারণ ঠোঁট নাড়ানো ও মুখের ভাব দেখলেই সে সব বুঝতে পারে। সব জিনিসকে মনে মনে সৃষ্টি করে সে, সাধারণ বুদ্ধিতে যা পারা যায় না। কেবল দৃষ্টির ভেতর দিয়েই সে কোনো কিছু গ্রহণ করে ও তাতে মনের মতো রং আরোপ করে।</a:t>
            </a:r>
            <a:endParaRPr lang="en-US" sz="26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3236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200" b="1" dirty="0">
                <a:effectLst/>
                <a:latin typeface="NikoshBAN" pitchFamily="2" charset="0"/>
                <a:cs typeface="NikoshBAN" pitchFamily="2" charset="0"/>
              </a:rPr>
              <a:t>  </a:t>
            </a:r>
            <a:r>
              <a:rPr lang="en-US" sz="3200" b="1" dirty="0" err="1">
                <a:effectLst/>
                <a:latin typeface="NikoshBAN" pitchFamily="2" charset="0"/>
                <a:cs typeface="NikoshBAN" pitchFamily="2" charset="0"/>
              </a:rPr>
              <a:t>পাঠ</a:t>
            </a:r>
            <a:r>
              <a:rPr lang="en-US" sz="3200" b="1" dirty="0">
                <a:effectLst/>
                <a:latin typeface="NikoshBAN" pitchFamily="2" charset="0"/>
                <a:cs typeface="NikoshBAN" pitchFamily="2" charset="0"/>
              </a:rPr>
              <a:t> </a:t>
            </a:r>
            <a:r>
              <a:rPr lang="bn-IN" sz="3200" b="1" dirty="0">
                <a:effectLst/>
                <a:latin typeface="NikoshBAN" pitchFamily="2" charset="0"/>
                <a:cs typeface="NikoshBAN" pitchFamily="2" charset="0"/>
              </a:rPr>
              <a:t>- গল্প পরিচিতি</a:t>
            </a:r>
            <a:endParaRPr lang="en-US" sz="3200"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as-IN" sz="2600" dirty="0">
                <a:solidFill>
                  <a:schemeClr val="tx1"/>
                </a:solidFill>
                <a:latin typeface="NikoshBAN" panose="02000000000000000000" pitchFamily="2" charset="0"/>
                <a:cs typeface="NikoshBAN" panose="02000000000000000000" pitchFamily="2" charset="0"/>
              </a:rPr>
              <a:t>মিনু</a:t>
            </a:r>
            <a:r>
              <a:rPr lang="bn-IN" sz="2600" dirty="0">
                <a:solidFill>
                  <a:schemeClr val="tx1"/>
                </a:solidFill>
                <a:latin typeface="NikoshBAN" panose="02000000000000000000" pitchFamily="2" charset="0"/>
                <a:cs typeface="NikoshBAN" panose="02000000000000000000" pitchFamily="2" charset="0"/>
              </a:rPr>
              <a:t>র</a:t>
            </a:r>
            <a:r>
              <a:rPr lang="as-IN" sz="2600" dirty="0">
                <a:solidFill>
                  <a:schemeClr val="tx1"/>
                </a:solidFill>
                <a:latin typeface="NikoshBAN" panose="02000000000000000000" pitchFamily="2" charset="0"/>
                <a:cs typeface="NikoshBAN" panose="02000000000000000000" pitchFamily="2" charset="0"/>
              </a:rPr>
              <a:t> প্রকৃতির সঙ্গে ভাব। প্রকৃতির যে বিষয়গুলো তার ভালো লাগে তা তার বন্ধু আর যা ভালো লাগে না তা যদি কোনোভাবে তাকে কষ্ট দেয়, সেটা তার শত্রু হয়ে যায়। এভাবে নিজের মনে মনে প্রকৃতির সঙ্গে চলে তার মনের সংসারের ভাঙা-গড়া। তার মনের সে জগতে অনেক বিষয় তার শত্রু হয়ে যায়, আবার অনেক বিষয় তার সই হয়ে যায়।</a:t>
            </a:r>
            <a:endParaRPr lang="bn-IN" sz="2600" dirty="0">
              <a:solidFill>
                <a:schemeClr val="tx1"/>
              </a:solidFill>
              <a:latin typeface="NikoshBAN" panose="02000000000000000000" pitchFamily="2" charset="0"/>
              <a:cs typeface="NikoshBAN" panose="02000000000000000000" pitchFamily="2" charset="0"/>
            </a:endParaRPr>
          </a:p>
          <a:p>
            <a:pPr>
              <a:buFont typeface="Wingdings" panose="05000000000000000000" pitchFamily="2" charset="2"/>
              <a:buChar char="v"/>
            </a:pPr>
            <a:r>
              <a:rPr lang="bn-BD" sz="2600" dirty="0">
                <a:solidFill>
                  <a:schemeClr val="tx1"/>
                </a:solidFill>
                <a:latin typeface="NikoshBAN" pitchFamily="2" charset="0"/>
                <a:cs typeface="NikoshBAN" pitchFamily="2" charset="0"/>
              </a:rPr>
              <a:t>এভাবেই নিজের  একটা অভিনব জগৎ করেছে সে মনে মনে।</a:t>
            </a:r>
            <a:r>
              <a:rPr lang="en-US" sz="2600" dirty="0">
                <a:solidFill>
                  <a:schemeClr val="tx1"/>
                </a:solidFill>
                <a:latin typeface="NikoshBAN" pitchFamily="2" charset="0"/>
                <a:cs typeface="NikoshBAN" pitchFamily="2" charset="0"/>
              </a:rPr>
              <a:t>  </a:t>
            </a:r>
            <a:r>
              <a:rPr lang="bn-BD" sz="2600" dirty="0">
                <a:solidFill>
                  <a:schemeClr val="tx1"/>
                </a:solidFill>
                <a:latin typeface="NikoshBAN" pitchFamily="2" charset="0"/>
                <a:cs typeface="NikoshBAN" pitchFamily="2" charset="0"/>
              </a:rPr>
              <a:t>সে জগতের </a:t>
            </a:r>
            <a:r>
              <a:rPr lang="en-US" sz="2600" dirty="0">
                <a:solidFill>
                  <a:schemeClr val="tx1"/>
                </a:solidFill>
                <a:latin typeface="NikoshBAN" pitchFamily="2" charset="0"/>
                <a:cs typeface="NikoshBAN" pitchFamily="2" charset="0"/>
              </a:rPr>
              <a:t>     </a:t>
            </a:r>
            <a:r>
              <a:rPr lang="bn-BD" sz="2600" dirty="0">
                <a:solidFill>
                  <a:schemeClr val="tx1"/>
                </a:solidFill>
                <a:latin typeface="NikoshBAN" pitchFamily="2" charset="0"/>
                <a:cs typeface="NikoshBAN" pitchFamily="2" charset="0"/>
              </a:rPr>
              <a:t>সঙ্গে  বাইরের  জগতের মিল নেই। এ জগতে  তার শত্রু-মিত্র সব আছে। </a:t>
            </a:r>
            <a:endParaRPr lang="en-US" sz="2600" dirty="0">
              <a:solidFill>
                <a:schemeClr val="tx1"/>
              </a:solidFill>
              <a:latin typeface="NikoshBAN" pitchFamily="2" charset="0"/>
              <a:cs typeface="NikoshBAN" pitchFamily="2" charset="0"/>
            </a:endParaRPr>
          </a:p>
          <a:p>
            <a:pPr>
              <a:buFont typeface="Wingdings" panose="05000000000000000000" pitchFamily="2" charset="2"/>
              <a:buChar char="v"/>
            </a:pPr>
            <a:endParaRPr lang="en-US" sz="2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96371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err="1">
                <a:effectLst/>
                <a:latin typeface="NikoshBAN" pitchFamily="2" charset="0"/>
                <a:cs typeface="NikoshBAN" pitchFamily="2" charset="0"/>
              </a:rPr>
              <a:t>পাঠ</a:t>
            </a:r>
            <a:r>
              <a:rPr lang="en-US" sz="3600" b="1" dirty="0">
                <a:effectLst/>
                <a:latin typeface="NikoshBAN" pitchFamily="2" charset="0"/>
                <a:cs typeface="NikoshBAN" pitchFamily="2" charset="0"/>
              </a:rPr>
              <a:t> - </a:t>
            </a:r>
            <a:r>
              <a:rPr lang="bn-IN" sz="3600" b="1" dirty="0">
                <a:effectLst/>
                <a:latin typeface="NikoshBAN" pitchFamily="2" charset="0"/>
                <a:cs typeface="NikoshBAN" pitchFamily="2" charset="0"/>
              </a:rPr>
              <a:t>মূল্যায়ণ</a:t>
            </a:r>
            <a:endParaRPr lang="en-US" sz="3600" dirty="0"/>
          </a:p>
        </p:txBody>
      </p:sp>
      <p:sp>
        <p:nvSpPr>
          <p:cNvPr id="3" name="Content Placeholder 2"/>
          <p:cNvSpPr>
            <a:spLocks noGrp="1"/>
          </p:cNvSpPr>
          <p:nvPr>
            <p:ph idx="1"/>
          </p:nvPr>
        </p:nvSpPr>
        <p:spPr/>
        <p:txBody>
          <a:bodyPr/>
          <a:lstStyle/>
          <a:p>
            <a:pPr marL="0" indent="0">
              <a:buNone/>
            </a:pPr>
            <a:r>
              <a:rPr lang="bn-BD" sz="2400" b="1" dirty="0">
                <a:solidFill>
                  <a:schemeClr val="tx1"/>
                </a:solidFill>
                <a:latin typeface="NikoshBAN" pitchFamily="2" charset="0"/>
                <a:cs typeface="NikoshBAN" pitchFamily="2" charset="0"/>
              </a:rPr>
              <a:t>১। </a:t>
            </a:r>
            <a:r>
              <a:rPr lang="en-US" sz="2400" b="1" dirty="0" err="1">
                <a:solidFill>
                  <a:schemeClr val="tx1"/>
                </a:solidFill>
                <a:latin typeface="NikoshBAN" pitchFamily="2" charset="0"/>
                <a:cs typeface="NikoshBAN" pitchFamily="2" charset="0"/>
              </a:rPr>
              <a:t>মিনুর</a:t>
            </a:r>
            <a:r>
              <a:rPr lang="en-US" sz="2400" b="1" dirty="0">
                <a:solidFill>
                  <a:schemeClr val="tx1"/>
                </a:solidFill>
                <a:latin typeface="NikoshBAN" pitchFamily="2" charset="0"/>
                <a:cs typeface="NikoshBAN" pitchFamily="2" charset="0"/>
              </a:rPr>
              <a:t> </a:t>
            </a:r>
            <a:r>
              <a:rPr lang="en-US" sz="2400" b="1" dirty="0" err="1">
                <a:solidFill>
                  <a:schemeClr val="tx1"/>
                </a:solidFill>
                <a:latin typeface="NikoshBAN" pitchFamily="2" charset="0"/>
                <a:cs typeface="NikoshBAN" pitchFamily="2" charset="0"/>
              </a:rPr>
              <a:t>শত্রু</a:t>
            </a:r>
            <a:r>
              <a:rPr lang="bn-BD" sz="2400" b="1" dirty="0">
                <a:solidFill>
                  <a:schemeClr val="tx1"/>
                </a:solidFill>
                <a:latin typeface="NikoshBAN" pitchFamily="2" charset="0"/>
                <a:cs typeface="NikoshBAN" pitchFamily="2" charset="0"/>
              </a:rPr>
              <a:t> কোনটি?</a:t>
            </a:r>
            <a:endParaRPr lang="bn-IN" sz="2400" b="1" dirty="0">
              <a:solidFill>
                <a:schemeClr val="tx1"/>
              </a:solidFill>
              <a:latin typeface="NikoshBAN" pitchFamily="2" charset="0"/>
              <a:cs typeface="NikoshBAN" pitchFamily="2" charset="0"/>
            </a:endParaRPr>
          </a:p>
          <a:p>
            <a:pPr marL="0" indent="0">
              <a:buNone/>
            </a:pPr>
            <a:r>
              <a:rPr lang="bn-IN" sz="2400" b="1" dirty="0">
                <a:solidFill>
                  <a:schemeClr val="tx1"/>
                </a:solidFill>
                <a:latin typeface="NikoshBAN" pitchFamily="2" charset="0"/>
                <a:cs typeface="NikoshBAN" pitchFamily="2" charset="0"/>
              </a:rPr>
              <a:t> 	</a:t>
            </a:r>
            <a:r>
              <a:rPr lang="bn-BD" sz="2400" b="1" dirty="0">
                <a:solidFill>
                  <a:schemeClr val="tx1"/>
                </a:solidFill>
                <a:latin typeface="NikoshBAN" pitchFamily="2" charset="0"/>
                <a:cs typeface="NikoshBAN" pitchFamily="2" charset="0"/>
              </a:rPr>
              <a:t>(ক) </a:t>
            </a:r>
            <a:r>
              <a:rPr lang="en-US" sz="2400" b="1" dirty="0" err="1">
                <a:solidFill>
                  <a:schemeClr val="tx1"/>
                </a:solidFill>
                <a:latin typeface="NikoshBAN" pitchFamily="2" charset="0"/>
                <a:cs typeface="NikoshBAN" pitchFamily="2" charset="0"/>
              </a:rPr>
              <a:t>হাতুড়ি</a:t>
            </a:r>
            <a:endParaRPr lang="bn-IN" sz="2400" b="1" dirty="0">
              <a:solidFill>
                <a:schemeClr val="tx1"/>
              </a:solidFill>
              <a:latin typeface="NikoshBAN" pitchFamily="2" charset="0"/>
              <a:cs typeface="NikoshBAN" pitchFamily="2" charset="0"/>
            </a:endParaRPr>
          </a:p>
          <a:p>
            <a:pPr marL="0" indent="0">
              <a:buNone/>
            </a:pPr>
            <a:r>
              <a:rPr lang="bn-IN" sz="2400" b="1" dirty="0">
                <a:solidFill>
                  <a:schemeClr val="tx1"/>
                </a:solidFill>
                <a:latin typeface="NikoshBAN" pitchFamily="2" charset="0"/>
                <a:cs typeface="NikoshBAN" pitchFamily="2" charset="0"/>
              </a:rPr>
              <a:t>	(</a:t>
            </a:r>
            <a:r>
              <a:rPr lang="bn-BD" sz="2400" b="1" dirty="0">
                <a:solidFill>
                  <a:schemeClr val="tx1"/>
                </a:solidFill>
                <a:latin typeface="NikoshBAN" pitchFamily="2" charset="0"/>
                <a:cs typeface="NikoshBAN" pitchFamily="2" charset="0"/>
              </a:rPr>
              <a:t>খ)</a:t>
            </a:r>
            <a:r>
              <a:rPr lang="bn-IN" sz="2400" b="1" dirty="0">
                <a:solidFill>
                  <a:schemeClr val="tx1"/>
                </a:solidFill>
                <a:latin typeface="NikoshBAN" pitchFamily="2" charset="0"/>
                <a:cs typeface="NikoshBAN" pitchFamily="2" charset="0"/>
              </a:rPr>
              <a:t> </a:t>
            </a:r>
            <a:r>
              <a:rPr lang="bn-BD" sz="2400" b="1" dirty="0">
                <a:solidFill>
                  <a:schemeClr val="tx1"/>
                </a:solidFill>
                <a:latin typeface="NikoshBAN" pitchFamily="2" charset="0"/>
                <a:cs typeface="NikoshBAN" pitchFamily="2" charset="0"/>
              </a:rPr>
              <a:t>পুতুল</a:t>
            </a:r>
            <a:endParaRPr lang="bn-IN" sz="2400" b="1" dirty="0">
              <a:solidFill>
                <a:schemeClr val="tx1"/>
              </a:solidFill>
              <a:latin typeface="NikoshBAN" panose="02000000000000000000" pitchFamily="2" charset="0"/>
              <a:cs typeface="NikoshBAN" panose="02000000000000000000" pitchFamily="2" charset="0"/>
            </a:endParaRPr>
          </a:p>
          <a:p>
            <a:pPr marL="0" indent="0">
              <a:buNone/>
            </a:pPr>
            <a:r>
              <a:rPr lang="bn-IN" sz="2400" b="1" dirty="0">
                <a:solidFill>
                  <a:schemeClr val="tx1"/>
                </a:solidFill>
                <a:latin typeface="NikoshBAN" pitchFamily="2" charset="0"/>
                <a:cs typeface="NikoshBAN" pitchFamily="2" charset="0"/>
              </a:rPr>
              <a:t>	</a:t>
            </a:r>
            <a:r>
              <a:rPr lang="bn-BD" sz="2400" b="1" dirty="0">
                <a:solidFill>
                  <a:schemeClr val="tx1"/>
                </a:solidFill>
                <a:latin typeface="NikoshBAN" pitchFamily="2" charset="0"/>
                <a:cs typeface="NikoshBAN" pitchFamily="2" charset="0"/>
              </a:rPr>
              <a:t>(গ)</a:t>
            </a:r>
            <a:r>
              <a:rPr lang="bn-IN" sz="2400" b="1" dirty="0">
                <a:solidFill>
                  <a:schemeClr val="tx1"/>
                </a:solidFill>
                <a:latin typeface="NikoshBAN" pitchFamily="2" charset="0"/>
                <a:cs typeface="NikoshBAN" pitchFamily="2" charset="0"/>
              </a:rPr>
              <a:t> </a:t>
            </a:r>
            <a:r>
              <a:rPr lang="bn-BD" sz="2400" b="1" dirty="0">
                <a:solidFill>
                  <a:schemeClr val="tx1"/>
                </a:solidFill>
                <a:latin typeface="NikoshBAN" pitchFamily="2" charset="0"/>
                <a:cs typeface="NikoshBAN" pitchFamily="2" charset="0"/>
              </a:rPr>
              <a:t>পা</a:t>
            </a:r>
            <a:r>
              <a:rPr lang="en-US" sz="2400" b="1" dirty="0" err="1">
                <a:solidFill>
                  <a:schemeClr val="tx1"/>
                </a:solidFill>
                <a:latin typeface="NikoshBAN" pitchFamily="2" charset="0"/>
                <a:cs typeface="NikoshBAN" pitchFamily="2" charset="0"/>
              </a:rPr>
              <a:t>খি</a:t>
            </a:r>
            <a:endParaRPr lang="bn-IN" sz="2400" b="1" dirty="0">
              <a:solidFill>
                <a:schemeClr val="tx1"/>
              </a:solidFill>
              <a:latin typeface="NikoshBAN" pitchFamily="2" charset="0"/>
              <a:cs typeface="NikoshBAN" pitchFamily="2" charset="0"/>
            </a:endParaRPr>
          </a:p>
          <a:p>
            <a:pPr marL="0" indent="0">
              <a:buNone/>
            </a:pPr>
            <a:r>
              <a:rPr lang="bn-IN" sz="2400" b="1" dirty="0">
                <a:solidFill>
                  <a:schemeClr val="tx1"/>
                </a:solidFill>
                <a:latin typeface="NikoshBAN" pitchFamily="2" charset="0"/>
                <a:cs typeface="NikoshBAN" pitchFamily="2" charset="0"/>
              </a:rPr>
              <a:t>	</a:t>
            </a:r>
            <a:r>
              <a:rPr lang="bn-BD" sz="2400" b="1" dirty="0">
                <a:solidFill>
                  <a:schemeClr val="tx1"/>
                </a:solidFill>
                <a:latin typeface="NikoshBAN" pitchFamily="2" charset="0"/>
                <a:cs typeface="NikoshBAN" pitchFamily="2" charset="0"/>
              </a:rPr>
              <a:t>(ঘ) </a:t>
            </a:r>
            <a:r>
              <a:rPr lang="en-US" sz="2400" b="1" dirty="0" err="1">
                <a:solidFill>
                  <a:schemeClr val="tx1"/>
                </a:solidFill>
                <a:latin typeface="NikoshBAN" pitchFamily="2" charset="0"/>
                <a:cs typeface="NikoshBAN" pitchFamily="2" charset="0"/>
              </a:rPr>
              <a:t>কয়লা</a:t>
            </a:r>
            <a:endParaRPr lang="en-US" sz="2400" b="1" dirty="0">
              <a:solidFill>
                <a:schemeClr val="tx1"/>
              </a:solidFill>
              <a:latin typeface="NikoshBAN" pitchFamily="2" charset="0"/>
              <a:cs typeface="NikoshBAN" pitchFamily="2" charset="0"/>
            </a:endParaRPr>
          </a:p>
          <a:p>
            <a:pPr marL="0" indent="0">
              <a:buNone/>
            </a:pPr>
            <a:endParaRPr lang="en-US" dirty="0">
              <a:latin typeface="NikoshBAN" pitchFamily="2" charset="0"/>
              <a:cs typeface="NikoshBAN" pitchFamily="2" charset="0"/>
            </a:endParaRPr>
          </a:p>
        </p:txBody>
      </p:sp>
      <p:pic>
        <p:nvPicPr>
          <p:cNvPr id="4" name="Picture 3">
            <a:extLst>
              <a:ext uri="{FF2B5EF4-FFF2-40B4-BE49-F238E27FC236}">
                <a16:creationId xmlns:a16="http://schemas.microsoft.com/office/drawing/2014/main" id="{B9BCAA63-C451-4DE7-A9F0-BD52BA5CB3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657" y="3335275"/>
            <a:ext cx="610820" cy="605634"/>
          </a:xfrm>
          <a:prstGeom prst="rect">
            <a:avLst/>
          </a:prstGeom>
        </p:spPr>
      </p:pic>
    </p:spTree>
    <p:extLst>
      <p:ext uri="{BB962C8B-B14F-4D97-AF65-F5344CB8AC3E}">
        <p14:creationId xmlns:p14="http://schemas.microsoft.com/office/powerpoint/2010/main" val="835489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effectLst/>
                <a:latin typeface="NikoshBAN" pitchFamily="2" charset="0"/>
                <a:cs typeface="NikoshBAN" pitchFamily="2" charset="0"/>
              </a:rPr>
              <a:t>পাঠ - </a:t>
            </a:r>
            <a:r>
              <a:rPr lang="bn-IN" sz="3600" b="1" dirty="0">
                <a:effectLst/>
                <a:latin typeface="NikoshBAN" pitchFamily="2" charset="0"/>
                <a:cs typeface="NikoshBAN" pitchFamily="2" charset="0"/>
              </a:rPr>
              <a:t>মূল্যায়ণ</a:t>
            </a:r>
            <a:endParaRPr lang="en-US" sz="3600" dirty="0">
              <a:latin typeface="NikoshBAN" panose="02000000000000000000"/>
            </a:endParaRPr>
          </a:p>
        </p:txBody>
      </p:sp>
      <p:sp>
        <p:nvSpPr>
          <p:cNvPr id="3" name="Content Placeholder 2"/>
          <p:cNvSpPr>
            <a:spLocks noGrp="1"/>
          </p:cNvSpPr>
          <p:nvPr>
            <p:ph idx="1"/>
          </p:nvPr>
        </p:nvSpPr>
        <p:spPr>
          <a:xfrm>
            <a:off x="394696" y="1350110"/>
            <a:ext cx="8343635" cy="3375291"/>
          </a:xfrm>
        </p:spPr>
        <p:txBody>
          <a:bodyPr>
            <a:normAutofit/>
          </a:bodyPr>
          <a:lstStyle/>
          <a:p>
            <a:pPr marL="0" indent="0">
              <a:buNone/>
            </a:pPr>
            <a:r>
              <a:rPr lang="bn-IN" sz="2400" b="1" dirty="0">
                <a:solidFill>
                  <a:schemeClr val="tx1"/>
                </a:solidFill>
                <a:latin typeface="NikoshBAN" pitchFamily="2" charset="0"/>
                <a:cs typeface="NikoshBAN" pitchFamily="2" charset="0"/>
              </a:rPr>
              <a:t>২। </a:t>
            </a:r>
            <a:r>
              <a:rPr lang="en-US" sz="2400" b="1" dirty="0" err="1">
                <a:solidFill>
                  <a:schemeClr val="tx1"/>
                </a:solidFill>
                <a:latin typeface="NikoshBAN" pitchFamily="2" charset="0"/>
                <a:cs typeface="NikoshBAN" pitchFamily="2" charset="0"/>
              </a:rPr>
              <a:t>সই</a:t>
            </a:r>
            <a:r>
              <a:rPr lang="bn-BD" sz="2400" b="1" dirty="0">
                <a:solidFill>
                  <a:schemeClr val="tx1"/>
                </a:solidFill>
                <a:latin typeface="NikoshBAN" pitchFamily="2" charset="0"/>
                <a:cs typeface="NikoshBAN" pitchFamily="2" charset="0"/>
              </a:rPr>
              <a:t>’ শব্দের অর্থ  কী?</a:t>
            </a:r>
            <a:endParaRPr lang="en-US" sz="2400" b="1" dirty="0">
              <a:solidFill>
                <a:schemeClr val="tx1"/>
              </a:solidFill>
              <a:latin typeface="NikoshBAN" pitchFamily="2" charset="0"/>
              <a:cs typeface="NikoshBAN" pitchFamily="2" charset="0"/>
            </a:endParaRPr>
          </a:p>
          <a:p>
            <a:pPr marL="800100" lvl="2" indent="0">
              <a:buNone/>
            </a:pPr>
            <a:r>
              <a:rPr lang="bn-BD" sz="2400" b="1" dirty="0">
                <a:solidFill>
                  <a:schemeClr val="tx1"/>
                </a:solidFill>
                <a:latin typeface="NikoshBAN" pitchFamily="2" charset="0"/>
                <a:cs typeface="NikoshBAN" pitchFamily="2" charset="0"/>
              </a:rPr>
              <a:t>(ক) </a:t>
            </a:r>
            <a:r>
              <a:rPr lang="en-US" sz="2400" b="1" dirty="0" err="1">
                <a:solidFill>
                  <a:schemeClr val="tx1"/>
                </a:solidFill>
                <a:latin typeface="NikoshBAN" pitchFamily="2" charset="0"/>
                <a:cs typeface="NikoshBAN" pitchFamily="2" charset="0"/>
              </a:rPr>
              <a:t>স্বাক্ষর</a:t>
            </a:r>
            <a:endParaRPr lang="bn-IN" sz="2400" b="1" dirty="0">
              <a:solidFill>
                <a:schemeClr val="tx1"/>
              </a:solidFill>
              <a:latin typeface="NikoshBAN" pitchFamily="2" charset="0"/>
              <a:cs typeface="NikoshBAN" pitchFamily="2" charset="0"/>
            </a:endParaRPr>
          </a:p>
          <a:p>
            <a:pPr marL="800100" lvl="2" indent="0">
              <a:buNone/>
            </a:pPr>
            <a:r>
              <a:rPr lang="bn-BD" sz="2400" b="1" dirty="0">
                <a:solidFill>
                  <a:schemeClr val="tx1"/>
                </a:solidFill>
                <a:latin typeface="NikoshBAN" pitchFamily="2" charset="0"/>
                <a:cs typeface="NikoshBAN" pitchFamily="2" charset="0"/>
              </a:rPr>
              <a:t>(খ)  স্বাক্ষর </a:t>
            </a:r>
            <a:endParaRPr lang="en-US" sz="2400" b="1" dirty="0">
              <a:solidFill>
                <a:schemeClr val="tx1"/>
              </a:solidFill>
            </a:endParaRPr>
          </a:p>
          <a:p>
            <a:pPr marL="800100" lvl="2" indent="0">
              <a:buNone/>
            </a:pPr>
            <a:r>
              <a:rPr lang="bn-BD" sz="2400" b="1" dirty="0">
                <a:solidFill>
                  <a:schemeClr val="tx1"/>
                </a:solidFill>
                <a:latin typeface="NikoshBAN" pitchFamily="2" charset="0"/>
                <a:cs typeface="NikoshBAN" pitchFamily="2" charset="0"/>
              </a:rPr>
              <a:t>(গ)</a:t>
            </a:r>
            <a:r>
              <a:rPr lang="en-US" sz="2400" b="1" dirty="0">
                <a:solidFill>
                  <a:schemeClr val="tx1"/>
                </a:solidFill>
                <a:latin typeface="NikoshBAN" pitchFamily="2" charset="0"/>
                <a:cs typeface="NikoshBAN" pitchFamily="2" charset="0"/>
              </a:rPr>
              <a:t> </a:t>
            </a:r>
            <a:r>
              <a:rPr lang="en-US" sz="2400" b="1" dirty="0" err="1">
                <a:solidFill>
                  <a:schemeClr val="tx1"/>
                </a:solidFill>
                <a:latin typeface="NikoshBAN" pitchFamily="2" charset="0"/>
                <a:cs typeface="NikoshBAN" pitchFamily="2" charset="0"/>
              </a:rPr>
              <a:t>বন্ধু</a:t>
            </a:r>
            <a:r>
              <a:rPr lang="en-US" sz="2400" b="1" dirty="0">
                <a:solidFill>
                  <a:schemeClr val="tx1"/>
                </a:solidFill>
                <a:latin typeface="NikoshBAN" pitchFamily="2" charset="0"/>
                <a:cs typeface="NikoshBAN" pitchFamily="2" charset="0"/>
              </a:rPr>
              <a:t> </a:t>
            </a:r>
          </a:p>
          <a:p>
            <a:pPr marL="800100" lvl="2" indent="0">
              <a:buNone/>
            </a:pPr>
            <a:r>
              <a:rPr lang="bn-BD" sz="2400" b="1" dirty="0">
                <a:solidFill>
                  <a:schemeClr val="tx1"/>
                </a:solidFill>
                <a:latin typeface="NikoshBAN" pitchFamily="2" charset="0"/>
                <a:cs typeface="NikoshBAN" pitchFamily="2" charset="0"/>
              </a:rPr>
              <a:t>(ঘ) </a:t>
            </a:r>
            <a:r>
              <a:rPr lang="bn-BD" sz="2400" b="1" dirty="0">
                <a:ln w="11430"/>
                <a:solidFill>
                  <a:schemeClr val="tx1"/>
                </a:solidFill>
                <a:latin typeface="NikoshBAN" pitchFamily="2" charset="0"/>
                <a:cs typeface="NikoshBAN" pitchFamily="2" charset="0"/>
              </a:rPr>
              <a:t>মজা</a:t>
            </a:r>
            <a:endParaRPr lang="en-US" sz="2400" b="1" dirty="0">
              <a:solidFill>
                <a:schemeClr val="tx1"/>
              </a:solidFill>
            </a:endParaRPr>
          </a:p>
        </p:txBody>
      </p:sp>
      <p:pic>
        <p:nvPicPr>
          <p:cNvPr id="5" name="Picture 4">
            <a:extLst>
              <a:ext uri="{FF2B5EF4-FFF2-40B4-BE49-F238E27FC236}">
                <a16:creationId xmlns:a16="http://schemas.microsoft.com/office/drawing/2014/main" id="{B9BCAA63-C451-4DE7-A9F0-BD52BA5CB3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75" y="2571750"/>
            <a:ext cx="610820" cy="605634"/>
          </a:xfrm>
          <a:prstGeom prst="rect">
            <a:avLst/>
          </a:prstGeom>
        </p:spPr>
      </p:pic>
    </p:spTree>
    <p:extLst>
      <p:ext uri="{BB962C8B-B14F-4D97-AF65-F5344CB8AC3E}">
        <p14:creationId xmlns:p14="http://schemas.microsoft.com/office/powerpoint/2010/main" val="197714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effectLst/>
                <a:latin typeface="NikoshBAN" pitchFamily="2" charset="0"/>
                <a:cs typeface="NikoshBAN" pitchFamily="2" charset="0"/>
              </a:rPr>
              <a:t>পাঠ - </a:t>
            </a:r>
            <a:r>
              <a:rPr lang="bn-IN" sz="3600" b="1" dirty="0">
                <a:effectLst/>
                <a:latin typeface="NikoshBAN" pitchFamily="2" charset="0"/>
                <a:cs typeface="NikoshBAN" pitchFamily="2" charset="0"/>
              </a:rPr>
              <a:t>মূল্যায়ণ</a:t>
            </a:r>
            <a:endParaRPr lang="en-US" sz="3600" dirty="0">
              <a:latin typeface="NikoshBAN" panose="02000000000000000000"/>
            </a:endParaRPr>
          </a:p>
        </p:txBody>
      </p:sp>
      <p:sp>
        <p:nvSpPr>
          <p:cNvPr id="3" name="Content Placeholder 2"/>
          <p:cNvSpPr>
            <a:spLocks noGrp="1"/>
          </p:cNvSpPr>
          <p:nvPr>
            <p:ph idx="1"/>
          </p:nvPr>
        </p:nvSpPr>
        <p:spPr/>
        <p:txBody>
          <a:bodyPr>
            <a:normAutofit/>
          </a:bodyPr>
          <a:lstStyle/>
          <a:p>
            <a:pPr marL="0" indent="0">
              <a:buNone/>
            </a:pPr>
            <a:r>
              <a:rPr lang="bn-IN" sz="2400" b="1" dirty="0">
                <a:solidFill>
                  <a:schemeClr val="accent5">
                    <a:lumMod val="50000"/>
                  </a:schemeClr>
                </a:solidFill>
                <a:latin typeface="NikoshBAN" pitchFamily="2" charset="0"/>
                <a:cs typeface="NikoshBAN" pitchFamily="2" charset="0"/>
              </a:rPr>
              <a:t>   </a:t>
            </a:r>
            <a:r>
              <a:rPr lang="bn-IN" sz="2400" b="1" dirty="0">
                <a:solidFill>
                  <a:schemeClr val="tx1"/>
                </a:solidFill>
                <a:latin typeface="NikoshBAN" pitchFamily="2" charset="0"/>
                <a:cs typeface="NikoshBAN" pitchFamily="2" charset="0"/>
              </a:rPr>
              <a:t>৩। মিনুর জগতটা কীসের</a:t>
            </a:r>
            <a:r>
              <a:rPr lang="bn-BD" sz="2400" b="1" dirty="0">
                <a:solidFill>
                  <a:schemeClr val="tx1"/>
                </a:solidFill>
                <a:latin typeface="NikoshBAN" pitchFamily="2" charset="0"/>
                <a:cs typeface="NikoshBAN" pitchFamily="2" charset="0"/>
              </a:rPr>
              <a:t>?</a:t>
            </a:r>
            <a:endParaRPr lang="en-US" sz="2400" b="1" dirty="0">
              <a:solidFill>
                <a:schemeClr val="tx1"/>
              </a:solidFill>
              <a:latin typeface="NikoshBAN" pitchFamily="2" charset="0"/>
              <a:cs typeface="NikoshBAN" pitchFamily="2" charset="0"/>
            </a:endParaRPr>
          </a:p>
          <a:p>
            <a:pPr marL="800100" lvl="2" indent="0">
              <a:buNone/>
            </a:pPr>
            <a:r>
              <a:rPr lang="bn-BD" sz="2800" b="1" dirty="0">
                <a:solidFill>
                  <a:schemeClr val="tx1"/>
                </a:solidFill>
                <a:latin typeface="NikoshBAN" pitchFamily="2" charset="0"/>
                <a:cs typeface="NikoshBAN" pitchFamily="2" charset="0"/>
              </a:rPr>
              <a:t>(ক) </a:t>
            </a:r>
            <a:r>
              <a:rPr lang="as-IN" sz="2800" b="1" dirty="0">
                <a:solidFill>
                  <a:schemeClr val="tx1"/>
                </a:solidFill>
                <a:latin typeface="NikoshBAN" panose="02000000000000000000" pitchFamily="2" charset="0"/>
                <a:cs typeface="NikoshBAN" panose="02000000000000000000" pitchFamily="2" charset="0"/>
              </a:rPr>
              <a:t>চিন্তার জগৎ</a:t>
            </a:r>
            <a:endParaRPr lang="en-US" sz="2800" b="1" dirty="0">
              <a:solidFill>
                <a:schemeClr val="tx1"/>
              </a:solidFill>
              <a:latin typeface="NikoshBAN" pitchFamily="2" charset="0"/>
              <a:cs typeface="NikoshBAN" pitchFamily="2" charset="0"/>
            </a:endParaRPr>
          </a:p>
          <a:p>
            <a:pPr marL="800100" lvl="2" indent="0">
              <a:buNone/>
            </a:pPr>
            <a:r>
              <a:rPr lang="bn-BD" sz="2800" b="1" dirty="0">
                <a:solidFill>
                  <a:schemeClr val="tx1"/>
                </a:solidFill>
                <a:latin typeface="NikoshBAN" pitchFamily="2" charset="0"/>
                <a:cs typeface="NikoshBAN" pitchFamily="2" charset="0"/>
              </a:rPr>
              <a:t>(খ) </a:t>
            </a:r>
            <a:r>
              <a:rPr lang="as-IN" sz="2800" b="1" dirty="0">
                <a:solidFill>
                  <a:schemeClr val="tx1"/>
                </a:solidFill>
                <a:latin typeface="NikoshBAN" panose="02000000000000000000" pitchFamily="2" charset="0"/>
                <a:cs typeface="NikoshBAN" panose="02000000000000000000" pitchFamily="2" charset="0"/>
              </a:rPr>
              <a:t>চোখের জগৎ</a:t>
            </a:r>
            <a:endParaRPr lang="bn-IN" sz="2800" b="1" dirty="0">
              <a:solidFill>
                <a:schemeClr val="tx1"/>
              </a:solidFill>
              <a:latin typeface="NikoshBAN" panose="02000000000000000000" pitchFamily="2" charset="0"/>
              <a:cs typeface="NikoshBAN" panose="02000000000000000000" pitchFamily="2" charset="0"/>
            </a:endParaRPr>
          </a:p>
          <a:p>
            <a:pPr marL="800100" lvl="2" indent="0">
              <a:buNone/>
            </a:pPr>
            <a:r>
              <a:rPr lang="bn-BD" sz="2800" b="1" dirty="0">
                <a:solidFill>
                  <a:schemeClr val="tx1"/>
                </a:solidFill>
                <a:latin typeface="NikoshBAN" pitchFamily="2" charset="0"/>
                <a:cs typeface="NikoshBAN" pitchFamily="2" charset="0"/>
              </a:rPr>
              <a:t>(গ)</a:t>
            </a:r>
            <a:r>
              <a:rPr lang="en-US" sz="2800" b="1" dirty="0">
                <a:solidFill>
                  <a:schemeClr val="tx1"/>
                </a:solidFill>
                <a:latin typeface="NikoshBAN" pitchFamily="2" charset="0"/>
                <a:cs typeface="NikoshBAN" pitchFamily="2" charset="0"/>
              </a:rPr>
              <a:t> </a:t>
            </a:r>
            <a:r>
              <a:rPr lang="as-IN" sz="2800" b="1" dirty="0">
                <a:solidFill>
                  <a:schemeClr val="tx1"/>
                </a:solidFill>
                <a:latin typeface="NikoshBAN" panose="02000000000000000000" pitchFamily="2" charset="0"/>
                <a:cs typeface="NikoshBAN" panose="02000000000000000000" pitchFamily="2" charset="0"/>
              </a:rPr>
              <a:t>অন্ধকার জগৎ</a:t>
            </a:r>
            <a:endParaRPr lang="en-US" sz="2800" b="1" dirty="0">
              <a:solidFill>
                <a:schemeClr val="tx1"/>
              </a:solidFill>
              <a:latin typeface="NikoshBAN" pitchFamily="2" charset="0"/>
              <a:cs typeface="NikoshBAN" pitchFamily="2" charset="0"/>
            </a:endParaRPr>
          </a:p>
          <a:p>
            <a:pPr marL="800100" lvl="2" indent="0">
              <a:buNone/>
            </a:pPr>
            <a:r>
              <a:rPr lang="bn-BD" sz="2800" b="1" dirty="0">
                <a:solidFill>
                  <a:schemeClr val="tx1"/>
                </a:solidFill>
                <a:latin typeface="NikoshBAN" pitchFamily="2" charset="0"/>
                <a:cs typeface="NikoshBAN" pitchFamily="2" charset="0"/>
              </a:rPr>
              <a:t>(ঘ) </a:t>
            </a:r>
            <a:r>
              <a:rPr lang="bn-IN" sz="2800" b="1" dirty="0">
                <a:ln w="11430"/>
                <a:solidFill>
                  <a:schemeClr val="tx1"/>
                </a:solidFill>
                <a:latin typeface="NikoshBAN" pitchFamily="2" charset="0"/>
                <a:cs typeface="NikoshBAN" pitchFamily="2" charset="0"/>
              </a:rPr>
              <a:t>আলোর </a:t>
            </a:r>
            <a:r>
              <a:rPr lang="as-IN" sz="2800" b="1" dirty="0">
                <a:solidFill>
                  <a:schemeClr val="tx1"/>
                </a:solidFill>
                <a:latin typeface="NikoshBAN" panose="02000000000000000000" pitchFamily="2" charset="0"/>
                <a:cs typeface="NikoshBAN" panose="02000000000000000000" pitchFamily="2" charset="0"/>
              </a:rPr>
              <a:t>জগৎ</a:t>
            </a:r>
            <a:endParaRPr lang="en-US" sz="2800" b="1" dirty="0">
              <a:solidFill>
                <a:schemeClr val="tx1"/>
              </a:solidFill>
              <a:latin typeface="NikoshBAN" pitchFamily="2" charset="0"/>
              <a:cs typeface="NikoshBAN" pitchFamily="2" charset="0"/>
            </a:endParaRPr>
          </a:p>
          <a:p>
            <a:pPr marL="800100" lvl="2" indent="0">
              <a:buNone/>
            </a:pPr>
            <a:endParaRPr lang="en-US" dirty="0">
              <a:solidFill>
                <a:schemeClr val="accent5">
                  <a:lumMod val="50000"/>
                </a:schemeClr>
              </a:solidFill>
            </a:endParaRPr>
          </a:p>
          <a:p>
            <a:pPr marL="0" indent="0" algn="just">
              <a:lnSpc>
                <a:spcPct val="110000"/>
              </a:lnSpc>
              <a:buNone/>
            </a:pPr>
            <a:endParaRPr lang="en-US" sz="2400" b="1" dirty="0">
              <a:solidFill>
                <a:schemeClr val="accent5">
                  <a:lumMod val="50000"/>
                </a:schemeClr>
              </a:solidFill>
              <a:latin typeface="NikoshBAN" pitchFamily="2" charset="0"/>
              <a:cs typeface="NikoshBAN" pitchFamily="2" charset="0"/>
            </a:endParaRPr>
          </a:p>
        </p:txBody>
      </p:sp>
      <p:pic>
        <p:nvPicPr>
          <p:cNvPr id="4" name="Picture 3">
            <a:extLst>
              <a:ext uri="{FF2B5EF4-FFF2-40B4-BE49-F238E27FC236}">
                <a16:creationId xmlns:a16="http://schemas.microsoft.com/office/drawing/2014/main" id="{B9BCAA63-C451-4DE7-A9F0-BD52BA5CB3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080" y="2470098"/>
            <a:ext cx="610820" cy="605634"/>
          </a:xfrm>
          <a:prstGeom prst="rect">
            <a:avLst/>
          </a:prstGeom>
        </p:spPr>
      </p:pic>
    </p:spTree>
    <p:extLst>
      <p:ext uri="{BB962C8B-B14F-4D97-AF65-F5344CB8AC3E}">
        <p14:creationId xmlns:p14="http://schemas.microsoft.com/office/powerpoint/2010/main" val="2097740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433880"/>
            <a:ext cx="6447501" cy="990600"/>
          </a:xfrm>
        </p:spPr>
        <p:txBody>
          <a:bodyPr>
            <a:normAutofit/>
          </a:bodyPr>
          <a:lstStyle/>
          <a:p>
            <a:pPr algn="ctr"/>
            <a:r>
              <a:rPr lang="bn-IN" sz="2800" b="1" dirty="0">
                <a:effectLst/>
                <a:latin typeface="NikoshBAN" pitchFamily="2" charset="0"/>
                <a:cs typeface="NikoshBAN" pitchFamily="2" charset="0"/>
              </a:rPr>
              <a:t>বিষয়</a:t>
            </a:r>
            <a:r>
              <a:rPr lang="en-US" sz="2800" b="1" dirty="0">
                <a:effectLst/>
                <a:latin typeface="NikoshBAN" pitchFamily="2" charset="0"/>
                <a:cs typeface="NikoshBAN" pitchFamily="2" charset="0"/>
              </a:rPr>
              <a:t> </a:t>
            </a:r>
            <a:r>
              <a:rPr lang="bn-IN" sz="2800" b="1" dirty="0">
                <a:effectLst/>
                <a:latin typeface="NikoshBAN" panose="02000000000000000000"/>
                <a:cs typeface="NikoshBAN" pitchFamily="2" charset="0"/>
              </a:rPr>
              <a:t>পরিচিতি</a:t>
            </a:r>
            <a:endParaRPr lang="en-US" sz="2800" b="1" dirty="0">
              <a:effectLst/>
              <a:latin typeface="NikoshBAN" panose="02000000000000000000"/>
            </a:endParaRPr>
          </a:p>
        </p:txBody>
      </p:sp>
      <p:sp>
        <p:nvSpPr>
          <p:cNvPr id="3" name="Content Placeholder 2"/>
          <p:cNvSpPr>
            <a:spLocks noGrp="1"/>
          </p:cNvSpPr>
          <p:nvPr>
            <p:ph idx="1"/>
          </p:nvPr>
        </p:nvSpPr>
        <p:spPr>
          <a:xfrm>
            <a:off x="296261" y="739290"/>
            <a:ext cx="5497380" cy="1998721"/>
          </a:xfrm>
        </p:spPr>
        <p:txBody>
          <a:bodyPr/>
          <a:lstStyle/>
          <a:p>
            <a:pPr marL="0" indent="0">
              <a:buNone/>
            </a:pPr>
            <a:endParaRPr lang="en-US" dirty="0"/>
          </a:p>
          <a:p>
            <a:pPr algn="ctr"/>
            <a:endParaRPr lang="en-US" dirty="0"/>
          </a:p>
        </p:txBody>
      </p:sp>
      <p:pic>
        <p:nvPicPr>
          <p:cNvPr id="4" name="Picture 3">
            <a:extLst>
              <a:ext uri="{FF2B5EF4-FFF2-40B4-BE49-F238E27FC236}">
                <a16:creationId xmlns:a16="http://schemas.microsoft.com/office/drawing/2014/main" id="{843FCEAB-35E2-4C79-883E-F8C715A667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146" y="2247698"/>
            <a:ext cx="2025209" cy="25853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Rectangle 6"/>
          <p:cNvSpPr/>
          <p:nvPr/>
        </p:nvSpPr>
        <p:spPr>
          <a:xfrm>
            <a:off x="1123396" y="1197405"/>
            <a:ext cx="4881985" cy="830997"/>
          </a:xfrm>
          <a:prstGeom prst="rect">
            <a:avLst/>
          </a:prstGeom>
        </p:spPr>
        <p:txBody>
          <a:bodyPr wrap="square">
            <a:spAutoFit/>
          </a:bodyPr>
          <a:lstStyle/>
          <a:p>
            <a:pPr algn="ctr"/>
            <a:r>
              <a:rPr lang="bn-BD" sz="2400" b="1" dirty="0">
                <a:ln w="1905"/>
                <a:effectLst>
                  <a:innerShdw blurRad="69850" dist="43180" dir="5400000">
                    <a:srgbClr val="000000">
                      <a:alpha val="65000"/>
                    </a:srgbClr>
                  </a:innerShdw>
                </a:effectLst>
                <a:latin typeface="NikoshBAN" pitchFamily="2" charset="0"/>
                <a:cs typeface="NikoshBAN" pitchFamily="2" charset="0"/>
              </a:rPr>
              <a:t>শ্রেণিঃ </a:t>
            </a:r>
            <a:r>
              <a:rPr lang="en-US" sz="2400" b="1" dirty="0" err="1">
                <a:ln w="1905"/>
                <a:effectLst>
                  <a:innerShdw blurRad="69850" dist="43180" dir="5400000">
                    <a:srgbClr val="000000">
                      <a:alpha val="65000"/>
                    </a:srgbClr>
                  </a:innerShdw>
                </a:effectLst>
                <a:latin typeface="NikoshBAN" pitchFamily="2" charset="0"/>
                <a:cs typeface="NikoshBAN" pitchFamily="2" charset="0"/>
              </a:rPr>
              <a:t>ষষ্ঠ</a:t>
            </a:r>
            <a:endParaRPr lang="en-US" sz="2400" b="1" dirty="0">
              <a:ln w="1905"/>
              <a:effectLst>
                <a:innerShdw blurRad="69850" dist="43180" dir="5400000">
                  <a:srgbClr val="000000">
                    <a:alpha val="65000"/>
                  </a:srgbClr>
                </a:innerShdw>
              </a:effectLst>
              <a:latin typeface="NikoshBAN" pitchFamily="2" charset="0"/>
              <a:cs typeface="NikoshBAN" pitchFamily="2" charset="0"/>
            </a:endParaRPr>
          </a:p>
          <a:p>
            <a:pPr algn="ctr"/>
            <a:r>
              <a:rPr lang="bn-BD" sz="2400" b="1" dirty="0">
                <a:ln w="1905"/>
                <a:effectLst>
                  <a:innerShdw blurRad="69850" dist="43180" dir="5400000">
                    <a:srgbClr val="000000">
                      <a:alpha val="65000"/>
                    </a:srgbClr>
                  </a:innerShdw>
                </a:effectLst>
                <a:latin typeface="NikoshBAN" pitchFamily="2" charset="0"/>
                <a:cs typeface="NikoshBAN" pitchFamily="2" charset="0"/>
              </a:rPr>
              <a:t>বিষয়ঃ</a:t>
            </a:r>
            <a:r>
              <a:rPr lang="bn-IN" sz="2400" b="1" dirty="0">
                <a:ln w="1905"/>
                <a:effectLst>
                  <a:innerShdw blurRad="69850" dist="43180" dir="5400000">
                    <a:srgbClr val="000000">
                      <a:alpha val="65000"/>
                    </a:srgbClr>
                  </a:innerShdw>
                </a:effectLst>
                <a:latin typeface="NikoshBAN" pitchFamily="2" charset="0"/>
                <a:cs typeface="NikoshBAN" pitchFamily="2" charset="0"/>
              </a:rPr>
              <a:t> </a:t>
            </a:r>
            <a:r>
              <a:rPr lang="en-US" sz="2400" b="1" dirty="0" err="1">
                <a:ln w="1905"/>
                <a:effectLst>
                  <a:innerShdw blurRad="69850" dist="43180" dir="5400000">
                    <a:srgbClr val="000000">
                      <a:alpha val="65000"/>
                    </a:srgbClr>
                  </a:innerShdw>
                </a:effectLst>
                <a:latin typeface="NikoshBAN" pitchFamily="2" charset="0"/>
                <a:cs typeface="NikoshBAN" pitchFamily="2" charset="0"/>
              </a:rPr>
              <a:t>বাংলা</a:t>
            </a:r>
            <a:r>
              <a:rPr lang="bn-IN" sz="2400" b="1" dirty="0">
                <a:ln w="1905"/>
                <a:effectLst>
                  <a:innerShdw blurRad="69850" dist="43180" dir="5400000">
                    <a:srgbClr val="000000">
                      <a:alpha val="65000"/>
                    </a:srgbClr>
                  </a:innerShdw>
                </a:effectLst>
                <a:latin typeface="NikoshBAN" pitchFamily="2" charset="0"/>
                <a:cs typeface="NikoshBAN" pitchFamily="2" charset="0"/>
              </a:rPr>
              <a:t> </a:t>
            </a:r>
            <a:r>
              <a:rPr lang="en-US" sz="2400" b="1" dirty="0" err="1">
                <a:ln w="1905"/>
                <a:effectLst>
                  <a:innerShdw blurRad="69850" dist="43180" dir="5400000">
                    <a:srgbClr val="000000">
                      <a:alpha val="65000"/>
                    </a:srgbClr>
                  </a:innerShdw>
                </a:effectLst>
                <a:latin typeface="NikoshBAN" pitchFamily="2" charset="0"/>
                <a:cs typeface="NikoshBAN" pitchFamily="2" charset="0"/>
              </a:rPr>
              <a:t>প্রথম</a:t>
            </a:r>
            <a:r>
              <a:rPr lang="en-US" sz="2400" b="1" dirty="0">
                <a:ln w="1905"/>
                <a:effectLst>
                  <a:innerShdw blurRad="69850" dist="43180" dir="5400000">
                    <a:srgbClr val="000000">
                      <a:alpha val="65000"/>
                    </a:srgbClr>
                  </a:innerShdw>
                </a:effectLst>
                <a:latin typeface="NikoshBAN" pitchFamily="2" charset="0"/>
                <a:cs typeface="NikoshBAN" pitchFamily="2" charset="0"/>
              </a:rPr>
              <a:t> </a:t>
            </a:r>
            <a:r>
              <a:rPr lang="en-US" sz="2400" b="1" dirty="0" err="1">
                <a:ln w="1905"/>
                <a:effectLst>
                  <a:innerShdw blurRad="69850" dist="43180" dir="5400000">
                    <a:srgbClr val="000000">
                      <a:alpha val="65000"/>
                    </a:srgbClr>
                  </a:innerShdw>
                </a:effectLst>
                <a:latin typeface="NikoshBAN" pitchFamily="2" charset="0"/>
                <a:cs typeface="NikoshBAN" pitchFamily="2" charset="0"/>
              </a:rPr>
              <a:t>পত্র</a:t>
            </a:r>
            <a:r>
              <a:rPr lang="bn-BD" sz="2400" b="1" dirty="0">
                <a:ln w="1905"/>
                <a:effectLst>
                  <a:innerShdw blurRad="69850" dist="43180" dir="5400000">
                    <a:srgbClr val="000000">
                      <a:alpha val="65000"/>
                    </a:srgbClr>
                  </a:innerShdw>
                </a:effectLst>
                <a:latin typeface="NikoshBAN" pitchFamily="2" charset="0"/>
                <a:cs typeface="NikoshBAN" pitchFamily="2" charset="0"/>
              </a:rPr>
              <a:t> (</a:t>
            </a:r>
            <a:r>
              <a:rPr lang="en-US" sz="2400" b="1" dirty="0" err="1">
                <a:ln w="1905"/>
                <a:effectLst>
                  <a:innerShdw blurRad="69850" dist="43180" dir="5400000">
                    <a:srgbClr val="000000">
                      <a:alpha val="65000"/>
                    </a:srgbClr>
                  </a:innerShdw>
                </a:effectLst>
                <a:latin typeface="NikoshBAN" pitchFamily="2" charset="0"/>
                <a:cs typeface="NikoshBAN" pitchFamily="2" charset="0"/>
              </a:rPr>
              <a:t>গদ্য</a:t>
            </a:r>
            <a:r>
              <a:rPr lang="en-US" sz="2400" b="1" dirty="0">
                <a:ln w="1905"/>
                <a:effectLst>
                  <a:innerShdw blurRad="69850" dist="43180" dir="5400000">
                    <a:srgbClr val="000000">
                      <a:alpha val="65000"/>
                    </a:srgbClr>
                  </a:innerShdw>
                </a:effectLst>
                <a:latin typeface="NikoshBAN" pitchFamily="2" charset="0"/>
                <a:cs typeface="NikoshBAN" pitchFamily="2" charset="0"/>
              </a:rPr>
              <a:t>)</a:t>
            </a:r>
          </a:p>
        </p:txBody>
      </p:sp>
    </p:spTree>
    <p:extLst>
      <p:ext uri="{BB962C8B-B14F-4D97-AF65-F5344CB8AC3E}">
        <p14:creationId xmlns:p14="http://schemas.microsoft.com/office/powerpoint/2010/main" val="39636791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600" b="1" dirty="0">
                <a:effectLst/>
                <a:latin typeface="NikoshBAN" pitchFamily="2" charset="0"/>
                <a:cs typeface="NikoshBAN" pitchFamily="2" charset="0"/>
              </a:rPr>
              <a:t>দলীয় কাজ</a:t>
            </a:r>
            <a:r>
              <a:rPr lang="bn-BD" sz="3600" b="1" dirty="0">
                <a:effectLst/>
                <a:latin typeface="NikoshBAN" pitchFamily="2" charset="0"/>
                <a:cs typeface="NikoshBAN" pitchFamily="2" charset="0"/>
              </a:rPr>
              <a:t> </a:t>
            </a:r>
            <a:endParaRPr lang="en-US" b="1" dirty="0">
              <a:effectLst/>
            </a:endParaRPr>
          </a:p>
        </p:txBody>
      </p:sp>
      <p:sp>
        <p:nvSpPr>
          <p:cNvPr id="3" name="Content Placeholder 2"/>
          <p:cNvSpPr>
            <a:spLocks noGrp="1"/>
          </p:cNvSpPr>
          <p:nvPr>
            <p:ph idx="1"/>
          </p:nvPr>
        </p:nvSpPr>
        <p:spPr/>
        <p:txBody>
          <a:bodyPr/>
          <a:lstStyle/>
          <a:p>
            <a:pPr>
              <a:buFont typeface="Wingdings" panose="05000000000000000000" pitchFamily="2" charset="2"/>
              <a:buChar char="v"/>
            </a:pPr>
            <a:endParaRPr lang="en-US" sz="2400" b="1" dirty="0">
              <a:solidFill>
                <a:schemeClr val="accent5">
                  <a:lumMod val="50000"/>
                </a:schemeClr>
              </a:solidFill>
              <a:latin typeface="NikoshBAN" pitchFamily="2" charset="0"/>
              <a:cs typeface="NikoshBAN" pitchFamily="2" charset="0"/>
            </a:endParaRPr>
          </a:p>
          <a:p>
            <a:pPr>
              <a:buFont typeface="Wingdings" panose="05000000000000000000" pitchFamily="2" charset="2"/>
              <a:buChar char="v"/>
            </a:pPr>
            <a:endParaRPr lang="en-US" sz="2400" b="1" dirty="0">
              <a:solidFill>
                <a:schemeClr val="accent5">
                  <a:lumMod val="50000"/>
                </a:schemeClr>
              </a:solidFill>
              <a:latin typeface="NikoshBAN" pitchFamily="2" charset="0"/>
              <a:cs typeface="NikoshBAN" pitchFamily="2" charset="0"/>
            </a:endParaRPr>
          </a:p>
          <a:p>
            <a:pPr lvl="0">
              <a:buFont typeface="Wingdings" panose="05000000000000000000" pitchFamily="2" charset="2"/>
              <a:buChar char="v"/>
            </a:pPr>
            <a:r>
              <a:rPr lang="en-US" sz="2800" b="1" dirty="0" err="1">
                <a:solidFill>
                  <a:schemeClr val="tx1"/>
                </a:solidFill>
                <a:latin typeface="NikoshBAN" pitchFamily="2" charset="0"/>
                <a:cs typeface="NikoshBAN" pitchFamily="2" charset="0"/>
              </a:rPr>
              <a:t>শিশুদের</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প্রতি</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সামাজিক</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বা</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পারিবারিকভাবে</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কেমন</a:t>
            </a:r>
            <a:r>
              <a:rPr lang="bn-IN"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আচরণ</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করা</a:t>
            </a:r>
            <a:r>
              <a:rPr lang="bn-IN"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উচিত</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তা</a:t>
            </a:r>
            <a:r>
              <a:rPr lang="en-US" sz="2800" b="1" dirty="0">
                <a:solidFill>
                  <a:schemeClr val="tx1"/>
                </a:solidFill>
                <a:latin typeface="NikoshBAN" pitchFamily="2" charset="0"/>
                <a:cs typeface="NikoshBAN" pitchFamily="2" charset="0"/>
              </a:rPr>
              <a:t> </a:t>
            </a:r>
            <a:r>
              <a:rPr lang="bn-BD" sz="2800" b="1" dirty="0">
                <a:solidFill>
                  <a:schemeClr val="tx1"/>
                </a:solidFill>
                <a:latin typeface="NikoshBAN" pitchFamily="2" charset="0"/>
                <a:cs typeface="NikoshBAN" pitchFamily="2" charset="0"/>
              </a:rPr>
              <a:t> দলে আলোচনা</a:t>
            </a:r>
            <a:r>
              <a:rPr lang="bn-IN" sz="2800" b="1" dirty="0">
                <a:solidFill>
                  <a:schemeClr val="tx1"/>
                </a:solidFill>
                <a:latin typeface="NikoshBAN" pitchFamily="2" charset="0"/>
                <a:cs typeface="NikoshBAN" pitchFamily="2" charset="0"/>
              </a:rPr>
              <a:t> </a:t>
            </a:r>
            <a:r>
              <a:rPr lang="bn-BD" sz="2800" b="1" dirty="0">
                <a:solidFill>
                  <a:schemeClr val="tx1"/>
                </a:solidFill>
                <a:latin typeface="NikoshBAN" pitchFamily="2" charset="0"/>
                <a:cs typeface="NikoshBAN" pitchFamily="2" charset="0"/>
              </a:rPr>
              <a:t>করে লেখ</a:t>
            </a:r>
            <a:r>
              <a:rPr lang="en-US" sz="2800" b="1" dirty="0">
                <a:solidFill>
                  <a:schemeClr val="tx1"/>
                </a:solidFill>
                <a:latin typeface="NikoshBAN" pitchFamily="2" charset="0"/>
                <a:cs typeface="NikoshBAN" pitchFamily="2" charset="0"/>
              </a:rPr>
              <a:t>। </a:t>
            </a:r>
            <a:endParaRPr lang="en-US" sz="2800" dirty="0">
              <a:solidFill>
                <a:schemeClr val="tx1"/>
              </a:solidFill>
              <a:latin typeface="NikoshBAN" panose="02000000000000000000" pitchFamily="2" charset="0"/>
              <a:cs typeface="NikoshBAN" panose="02000000000000000000" pitchFamily="2" charset="0"/>
            </a:endParaRPr>
          </a:p>
          <a:p>
            <a:pPr marL="0" indent="0">
              <a:buNone/>
            </a:pPr>
            <a:endParaRPr lang="en-US" dirty="0"/>
          </a:p>
        </p:txBody>
      </p:sp>
    </p:spTree>
    <p:extLst>
      <p:ext uri="{BB962C8B-B14F-4D97-AF65-F5344CB8AC3E}">
        <p14:creationId xmlns:p14="http://schemas.microsoft.com/office/powerpoint/2010/main" val="77901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600" b="1" dirty="0">
                <a:latin typeface="NikoshBAN" pitchFamily="2" charset="0"/>
                <a:cs typeface="NikoshBAN" pitchFamily="2" charset="0"/>
              </a:rPr>
              <a:t>বাড়ির কাজ</a:t>
            </a:r>
            <a:r>
              <a:rPr lang="bn-BD" sz="3600" b="1" dirty="0">
                <a:effectLst/>
                <a:latin typeface="NikoshBAN" pitchFamily="2" charset="0"/>
                <a:cs typeface="NikoshBAN" pitchFamily="2" charset="0"/>
              </a:rPr>
              <a:t> </a:t>
            </a:r>
            <a:endParaRPr lang="en-US" b="1" dirty="0">
              <a:effectLst/>
            </a:endParaRPr>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v"/>
            </a:pPr>
            <a:endParaRPr lang="bn-IN" b="1" dirty="0">
              <a:latin typeface="NikoshBAN" pitchFamily="2" charset="0"/>
              <a:cs typeface="NikoshBAN" pitchFamily="2" charset="0"/>
            </a:endParaRPr>
          </a:p>
          <a:p>
            <a:pPr marL="0" lvl="0" indent="0">
              <a:buNone/>
            </a:pPr>
            <a:endParaRPr lang="bn-IN" b="1" dirty="0">
              <a:latin typeface="NikoshBAN" pitchFamily="2" charset="0"/>
              <a:cs typeface="NikoshBAN" pitchFamily="2" charset="0"/>
            </a:endParaRPr>
          </a:p>
          <a:p>
            <a:pPr lvl="0">
              <a:buFont typeface="Wingdings" panose="05000000000000000000" pitchFamily="2" charset="2"/>
              <a:buChar char="v"/>
            </a:pPr>
            <a:r>
              <a:rPr lang="en-US" sz="2800" b="1" dirty="0" err="1">
                <a:solidFill>
                  <a:schemeClr val="tx1"/>
                </a:solidFill>
                <a:latin typeface="NikoshBAN" pitchFamily="2" charset="0"/>
                <a:cs typeface="NikoshBAN" pitchFamily="2" charset="0"/>
              </a:rPr>
              <a:t>শারীরিক</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বা</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মানসিকভাবে</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অসুস্থ</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শিশুদের</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প্রতি</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সামাজিক</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সচেতনতা</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সৃষ্টির</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জন্যে</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একটি</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পরিকল্পনা</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তৈরি</a:t>
            </a:r>
            <a:r>
              <a:rPr lang="en-US" sz="2800" b="1" dirty="0">
                <a:solidFill>
                  <a:schemeClr val="tx1"/>
                </a:solidFill>
                <a:latin typeface="NikoshBAN" pitchFamily="2" charset="0"/>
                <a:cs typeface="NikoshBAN" pitchFamily="2" charset="0"/>
              </a:rPr>
              <a:t> </a:t>
            </a:r>
            <a:r>
              <a:rPr lang="en-US" sz="2800" b="1" dirty="0" err="1">
                <a:solidFill>
                  <a:schemeClr val="tx1"/>
                </a:solidFill>
                <a:latin typeface="NikoshBAN" pitchFamily="2" charset="0"/>
                <a:cs typeface="NikoshBAN" pitchFamily="2" charset="0"/>
              </a:rPr>
              <a:t>কর</a:t>
            </a:r>
            <a:r>
              <a:rPr lang="en-US" sz="2800" b="1" dirty="0">
                <a:solidFill>
                  <a:schemeClr val="tx1"/>
                </a:solidFill>
                <a:latin typeface="NikoshBAN" pitchFamily="2" charset="0"/>
                <a:cs typeface="NikoshBAN" pitchFamily="2" charset="0"/>
              </a:rPr>
              <a:t>। </a:t>
            </a:r>
            <a:endParaRPr lang="en-US" sz="2800" dirty="0">
              <a:solidFill>
                <a:schemeClr val="tx1"/>
              </a:solidFill>
            </a:endParaRP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00464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dirty="0"/>
              <a:t> </a:t>
            </a:r>
            <a:endParaRPr lang="en-US" dirty="0"/>
          </a:p>
        </p:txBody>
      </p:sp>
      <p:sp>
        <p:nvSpPr>
          <p:cNvPr id="3" name="Content Placeholder 2"/>
          <p:cNvSpPr>
            <a:spLocks noGrp="1"/>
          </p:cNvSpPr>
          <p:nvPr>
            <p:ph idx="1"/>
          </p:nvPr>
        </p:nvSpPr>
        <p:spPr/>
        <p:txBody>
          <a:bodyPr/>
          <a:lstStyle/>
          <a:p>
            <a:pPr marL="0" indent="0">
              <a:buNone/>
            </a:pPr>
            <a:endParaRPr lang="bn-IN" dirty="0">
              <a:latin typeface="NikoshBAN" panose="02000000000000000000"/>
            </a:endParaRPr>
          </a:p>
          <a:p>
            <a:pPr marL="0" indent="0" algn="ctr">
              <a:buNone/>
            </a:pPr>
            <a:r>
              <a:rPr lang="bn-IN" sz="7200" b="1" dirty="0">
                <a:solidFill>
                  <a:srgbClr val="729D51"/>
                </a:solidFill>
                <a:latin typeface="NikoshBAN" panose="02000000000000000000" pitchFamily="2" charset="0"/>
                <a:cs typeface="NikoshBAN" panose="02000000000000000000" pitchFamily="2" charset="0"/>
              </a:rPr>
              <a:t>ধন্যবাদ</a:t>
            </a:r>
            <a:r>
              <a:rPr lang="bn-IN" sz="7200" b="1" dirty="0">
                <a:solidFill>
                  <a:schemeClr val="tx1"/>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923350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200" b="1" dirty="0">
                <a:effectLst/>
                <a:latin typeface="NikoshBAN" pitchFamily="2" charset="0"/>
                <a:cs typeface="NikoshBAN" pitchFamily="2" charset="0"/>
              </a:rPr>
              <a:t>শিক্ষক</a:t>
            </a:r>
            <a:r>
              <a:rPr lang="en-US" sz="3200" b="1" dirty="0">
                <a:effectLst/>
                <a:latin typeface="NikoshBAN" pitchFamily="2" charset="0"/>
                <a:cs typeface="NikoshBAN" pitchFamily="2" charset="0"/>
              </a:rPr>
              <a:t> </a:t>
            </a:r>
            <a:r>
              <a:rPr lang="bn-IN" sz="3200" b="1" dirty="0">
                <a:effectLst/>
                <a:latin typeface="NikoshBAN" pitchFamily="2" charset="0"/>
                <a:cs typeface="NikoshBAN" pitchFamily="2" charset="0"/>
              </a:rPr>
              <a:t>পরিচিতি</a:t>
            </a:r>
            <a:endParaRPr lang="en-US" sz="3200" b="1" dirty="0">
              <a:effectLst/>
            </a:endParaRPr>
          </a:p>
        </p:txBody>
      </p:sp>
      <p:sp>
        <p:nvSpPr>
          <p:cNvPr id="3" name="Content Placeholder 2"/>
          <p:cNvSpPr>
            <a:spLocks noGrp="1"/>
          </p:cNvSpPr>
          <p:nvPr>
            <p:ph idx="1"/>
          </p:nvPr>
        </p:nvSpPr>
        <p:spPr>
          <a:xfrm>
            <a:off x="646907" y="1655520"/>
            <a:ext cx="6447501" cy="3006407"/>
          </a:xfrm>
        </p:spPr>
        <p:txBody>
          <a:bodyPr>
            <a:normAutofit fontScale="85000" lnSpcReduction="20000"/>
          </a:bodyPr>
          <a:lstStyle/>
          <a:p>
            <a:pPr algn="ctr">
              <a:buNone/>
            </a:pPr>
            <a:endParaRPr lang="bn-IN" sz="2800" b="1" dirty="0">
              <a:solidFill>
                <a:schemeClr val="accent5">
                  <a:lumMod val="50000"/>
                </a:schemeClr>
              </a:solidFill>
              <a:latin typeface="NikoshBAN" panose="02000000000000000000" pitchFamily="2" charset="0"/>
              <a:cs typeface="NikoshBAN" panose="02000000000000000000" pitchFamily="2" charset="0"/>
            </a:endParaRPr>
          </a:p>
          <a:p>
            <a:pPr algn="ctr">
              <a:buNone/>
            </a:pPr>
            <a:endParaRPr lang="bn-IN" sz="2800" b="1" dirty="0">
              <a:solidFill>
                <a:schemeClr val="accent5">
                  <a:lumMod val="50000"/>
                </a:schemeClr>
              </a:solidFill>
              <a:latin typeface="NikoshBAN" panose="02000000000000000000" pitchFamily="2" charset="0"/>
              <a:cs typeface="NikoshBAN" panose="02000000000000000000" pitchFamily="2" charset="0"/>
            </a:endParaRPr>
          </a:p>
          <a:p>
            <a:pPr algn="ctr">
              <a:buNone/>
            </a:pPr>
            <a:endParaRPr lang="bn-IN" b="1" dirty="0">
              <a:solidFill>
                <a:schemeClr val="accent5">
                  <a:lumMod val="50000"/>
                </a:schemeClr>
              </a:solidFill>
              <a:latin typeface="NikoshBAN" panose="02000000000000000000" pitchFamily="2" charset="0"/>
              <a:cs typeface="NikoshBAN" panose="02000000000000000000" pitchFamily="2" charset="0"/>
            </a:endParaRPr>
          </a:p>
          <a:p>
            <a:pPr algn="ctr">
              <a:buNone/>
            </a:pPr>
            <a:endParaRPr lang="bn-IN" sz="2800" b="1" dirty="0">
              <a:solidFill>
                <a:schemeClr val="accent5">
                  <a:lumMod val="50000"/>
                </a:schemeClr>
              </a:solidFill>
              <a:latin typeface="NikoshBAN" panose="02000000000000000000" pitchFamily="2" charset="0"/>
              <a:cs typeface="NikoshBAN" panose="02000000000000000000" pitchFamily="2" charset="0"/>
            </a:endParaRPr>
          </a:p>
          <a:p>
            <a:pPr algn="ctr">
              <a:lnSpc>
                <a:spcPct val="120000"/>
              </a:lnSpc>
              <a:buNone/>
            </a:pPr>
            <a:r>
              <a:rPr lang="bn-IN" sz="2200" b="1" dirty="0">
                <a:solidFill>
                  <a:schemeClr val="tx2">
                    <a:lumMod val="10000"/>
                  </a:schemeClr>
                </a:solidFill>
                <a:latin typeface="NikoshBAN" panose="02000000000000000000" pitchFamily="2" charset="0"/>
                <a:cs typeface="NikoshBAN" panose="02000000000000000000" pitchFamily="2" charset="0"/>
              </a:rPr>
              <a:t>মোঃ আজিজুল হক </a:t>
            </a:r>
          </a:p>
          <a:p>
            <a:pPr algn="ctr">
              <a:lnSpc>
                <a:spcPct val="120000"/>
              </a:lnSpc>
              <a:buNone/>
            </a:pPr>
            <a:r>
              <a:rPr lang="bn-IN" sz="2200" b="1" dirty="0">
                <a:solidFill>
                  <a:schemeClr val="tx2">
                    <a:lumMod val="10000"/>
                  </a:schemeClr>
                </a:solidFill>
                <a:latin typeface="NikoshBAN" panose="02000000000000000000" pitchFamily="2" charset="0"/>
                <a:cs typeface="NikoshBAN" panose="02000000000000000000" pitchFamily="2" charset="0"/>
              </a:rPr>
              <a:t>সহকারি শিক্ষক (বাংলা) </a:t>
            </a:r>
            <a:endParaRPr lang="en-US" sz="2200" b="1" dirty="0">
              <a:solidFill>
                <a:schemeClr val="tx2">
                  <a:lumMod val="10000"/>
                </a:schemeClr>
              </a:solidFill>
              <a:latin typeface="NikoshBAN" panose="02000000000000000000" pitchFamily="2" charset="0"/>
              <a:cs typeface="NikoshBAN" panose="02000000000000000000" pitchFamily="2" charset="0"/>
            </a:endParaRPr>
          </a:p>
          <a:p>
            <a:pPr algn="ctr">
              <a:lnSpc>
                <a:spcPct val="120000"/>
              </a:lnSpc>
              <a:buNone/>
            </a:pPr>
            <a:r>
              <a:rPr lang="en-US" sz="2200" b="1" dirty="0">
                <a:solidFill>
                  <a:schemeClr val="tx2">
                    <a:lumMod val="10000"/>
                  </a:schemeClr>
                </a:solidFill>
                <a:latin typeface="NikoshBAN" panose="02000000000000000000" pitchFamily="2" charset="0"/>
                <a:cs typeface="NikoshBAN" panose="02000000000000000000" pitchFamily="2" charset="0"/>
              </a:rPr>
              <a:t>      </a:t>
            </a:r>
            <a:r>
              <a:rPr lang="bn-IN" sz="2200" b="1" dirty="0">
                <a:solidFill>
                  <a:schemeClr val="tx2">
                    <a:lumMod val="10000"/>
                  </a:schemeClr>
                </a:solidFill>
                <a:latin typeface="NikoshBAN" panose="02000000000000000000" pitchFamily="2" charset="0"/>
                <a:cs typeface="NikoshBAN" panose="02000000000000000000" pitchFamily="2" charset="0"/>
              </a:rPr>
              <a:t>জয়ভোগা দাখিল মাদরাসা, গাবতলি, বগুড়া</a:t>
            </a:r>
            <a:r>
              <a:rPr lang="en-US" sz="2200" b="1" dirty="0">
                <a:solidFill>
                  <a:schemeClr val="tx2">
                    <a:lumMod val="10000"/>
                  </a:schemeClr>
                </a:solidFill>
                <a:latin typeface="NikoshBAN" panose="02000000000000000000" pitchFamily="2" charset="0"/>
                <a:cs typeface="NikoshBAN" panose="02000000000000000000" pitchFamily="2" charset="0"/>
              </a:rPr>
              <a:t>।</a:t>
            </a:r>
          </a:p>
          <a:p>
            <a:pPr algn="ctr">
              <a:lnSpc>
                <a:spcPct val="120000"/>
              </a:lnSpc>
              <a:buNone/>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Email: </a:t>
            </a: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ajijulat539@gmail.com</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buNone/>
            </a:pPr>
            <a:endParaRPr lang="en-US" sz="2200" dirty="0">
              <a:latin typeface="NikoshBAN" panose="02000000000000000000" pitchFamily="2" charset="0"/>
              <a:cs typeface="NikoshBAN" panose="02000000000000000000" pitchFamily="2" charset="0"/>
            </a:endParaRPr>
          </a:p>
          <a:p>
            <a:pPr marL="0" indent="0">
              <a:buNone/>
            </a:pPr>
            <a:endParaRPr lang="en-US" sz="2200" dirty="0">
              <a:latin typeface="NikoshBAN" panose="02000000000000000000" pitchFamily="2" charset="0"/>
              <a:cs typeface="NikoshBAN" panose="02000000000000000000" pitchFamily="2" charset="0"/>
            </a:endParaRPr>
          </a:p>
          <a:p>
            <a:endParaRPr lang="en-US" dirty="0"/>
          </a:p>
        </p:txBody>
      </p:sp>
      <p:pic>
        <p:nvPicPr>
          <p:cNvPr id="5" name="Picture 4">
            <a:extLst>
              <a:ext uri="{FF2B5EF4-FFF2-40B4-BE49-F238E27FC236}">
                <a16:creationId xmlns:a16="http://schemas.microsoft.com/office/drawing/2014/main" id="{B8460BF0-179A-4580-A862-BF5D488CB5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6761" y="892329"/>
            <a:ext cx="1647792" cy="2118590"/>
          </a:xfrm>
          <a:prstGeom prst="rect">
            <a:avLst/>
          </a:prstGeom>
        </p:spPr>
      </p:pic>
    </p:spTree>
    <p:extLst>
      <p:ext uri="{BB962C8B-B14F-4D97-AF65-F5344CB8AC3E}">
        <p14:creationId xmlns:p14="http://schemas.microsoft.com/office/powerpoint/2010/main" val="142994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effectLst/>
                <a:latin typeface="NikoshBAN" pitchFamily="2" charset="0"/>
                <a:cs typeface="NikoshBAN" pitchFamily="2" charset="0"/>
              </a:rPr>
              <a:t>পাঠ </a:t>
            </a:r>
            <a:r>
              <a:rPr lang="bn-IN" sz="3600" b="1" dirty="0">
                <a:effectLst/>
                <a:latin typeface="NikoshBAN" pitchFamily="2" charset="0"/>
                <a:cs typeface="NikoshBAN" pitchFamily="2" charset="0"/>
              </a:rPr>
              <a:t>পরিচিতি</a:t>
            </a:r>
            <a:endParaRPr lang="en-US" b="1" dirty="0">
              <a:effectLst/>
            </a:endParaRPr>
          </a:p>
        </p:txBody>
      </p:sp>
      <p:sp>
        <p:nvSpPr>
          <p:cNvPr id="3" name="Content Placeholder 2"/>
          <p:cNvSpPr>
            <a:spLocks noGrp="1"/>
          </p:cNvSpPr>
          <p:nvPr>
            <p:ph idx="1"/>
          </p:nvPr>
        </p:nvSpPr>
        <p:spPr>
          <a:xfrm>
            <a:off x="508001" y="1197405"/>
            <a:ext cx="6447501" cy="3333617"/>
          </a:xfrm>
        </p:spPr>
        <p:txBody>
          <a:bodyPr/>
          <a:lstStyle/>
          <a:p>
            <a:pPr marL="0" indent="0" algn="ctr">
              <a:buNone/>
            </a:pPr>
            <a:r>
              <a:rPr lang="bn-IN" sz="2400" b="1" dirty="0">
                <a:solidFill>
                  <a:schemeClr val="tx1"/>
                </a:solidFill>
                <a:latin typeface="NikoshBAN" pitchFamily="2" charset="0"/>
                <a:cs typeface="NikoshBAN" pitchFamily="2" charset="0"/>
              </a:rPr>
              <a:t>মিনু</a:t>
            </a:r>
            <a:endParaRPr lang="en-US" sz="2400" b="1" dirty="0">
              <a:solidFill>
                <a:schemeClr val="tx1"/>
              </a:solidFill>
              <a:latin typeface="NikoshBAN" pitchFamily="2" charset="0"/>
              <a:cs typeface="NikoshBAN" pitchFamily="2" charset="0"/>
            </a:endParaRPr>
          </a:p>
          <a:p>
            <a:pPr marL="0" indent="0" algn="ctr">
              <a:buNone/>
            </a:pPr>
            <a:r>
              <a:rPr lang="bn-IN" sz="2400" b="1" dirty="0">
                <a:solidFill>
                  <a:schemeClr val="tx1"/>
                </a:solidFill>
                <a:latin typeface="NikoshBAN" pitchFamily="2" charset="0"/>
                <a:cs typeface="NikoshBAN" pitchFamily="2" charset="0"/>
              </a:rPr>
              <a:t>বনফুল</a:t>
            </a:r>
            <a:r>
              <a:rPr lang="bn-BD" sz="2400" b="1" dirty="0">
                <a:solidFill>
                  <a:schemeClr val="tx1"/>
                </a:solidFill>
                <a:latin typeface="NikoshBAN" pitchFamily="2" charset="0"/>
                <a:cs typeface="NikoshBAN" pitchFamily="2" charset="0"/>
              </a:rPr>
              <a:t> </a:t>
            </a:r>
            <a:endParaRPr lang="en-US" sz="2400" b="1" dirty="0">
              <a:solidFill>
                <a:schemeClr val="tx1"/>
              </a:solidFill>
              <a:latin typeface="NikoshBAN" pitchFamily="2" charset="0"/>
              <a:cs typeface="NikoshBAN" pitchFamily="2" charset="0"/>
            </a:endParaRPr>
          </a:p>
          <a:p>
            <a:pPr marL="0" indent="0">
              <a:buNone/>
            </a:pPr>
            <a:endParaRPr lang="en-US" dirty="0"/>
          </a:p>
          <a:p>
            <a:endParaRPr lang="en-US" dirty="0"/>
          </a:p>
        </p:txBody>
      </p:sp>
      <p:pic>
        <p:nvPicPr>
          <p:cNvPr id="5" name="Picture 4"/>
          <p:cNvPicPr>
            <a:picLocks noChangeAspect="1"/>
          </p:cNvPicPr>
          <p:nvPr/>
        </p:nvPicPr>
        <p:blipFill>
          <a:blip r:embed="rId2"/>
          <a:stretch>
            <a:fillRect/>
          </a:stretch>
        </p:blipFill>
        <p:spPr>
          <a:xfrm>
            <a:off x="508001" y="2113635"/>
            <a:ext cx="6108201" cy="2955495"/>
          </a:xfrm>
          <a:prstGeom prst="rect">
            <a:avLst/>
          </a:prstGeom>
        </p:spPr>
      </p:pic>
    </p:spTree>
    <p:extLst>
      <p:ext uri="{BB962C8B-B14F-4D97-AF65-F5344CB8AC3E}">
        <p14:creationId xmlns:p14="http://schemas.microsoft.com/office/powerpoint/2010/main" val="289332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BD" sz="3600" b="1" dirty="0">
                <a:ln w="0"/>
                <a:effectLst/>
                <a:latin typeface="NikoshBAN" pitchFamily="2" charset="0"/>
                <a:cs typeface="NikoshBAN" pitchFamily="2" charset="0"/>
                <a:sym typeface="Wingdings"/>
              </a:rPr>
              <a:t>শিখনফল</a:t>
            </a:r>
            <a:endParaRPr lang="en-US" sz="3600" dirty="0">
              <a:effectLst/>
            </a:endParaRPr>
          </a:p>
        </p:txBody>
      </p:sp>
      <p:sp>
        <p:nvSpPr>
          <p:cNvPr id="3" name="Content Placeholder 2"/>
          <p:cNvSpPr>
            <a:spLocks noGrp="1"/>
          </p:cNvSpPr>
          <p:nvPr>
            <p:ph idx="1"/>
          </p:nvPr>
        </p:nvSpPr>
        <p:spPr/>
        <p:txBody>
          <a:bodyPr>
            <a:normAutofit fontScale="85000" lnSpcReduction="20000"/>
          </a:bodyPr>
          <a:lstStyle/>
          <a:p>
            <a:pPr marL="0" indent="0">
              <a:buNone/>
            </a:pPr>
            <a:r>
              <a:rPr lang="bn-BD" sz="3200" b="1" dirty="0">
                <a:solidFill>
                  <a:schemeClr val="tx1"/>
                </a:solidFill>
                <a:effectLst>
                  <a:outerShdw blurRad="38100" dist="38100" dir="2700000" algn="tl">
                    <a:srgbClr val="000000">
                      <a:alpha val="43137"/>
                    </a:srgbClr>
                  </a:outerShdw>
                </a:effectLst>
                <a:latin typeface="NikoshBAN" pitchFamily="2" charset="0"/>
                <a:cs typeface="NikoshBAN" pitchFamily="2" charset="0"/>
              </a:rPr>
              <a:t>এই পাঠ শেষে শিক্ষার্থীরা</a:t>
            </a:r>
            <a:r>
              <a:rPr lang="bn-IN" sz="3200" b="1" dirty="0">
                <a:solidFill>
                  <a:schemeClr val="tx1"/>
                </a:solidFill>
                <a:effectLst>
                  <a:outerShdw blurRad="38100" dist="38100" dir="2700000" algn="tl">
                    <a:srgbClr val="000000">
                      <a:alpha val="43137"/>
                    </a:srgbClr>
                  </a:outerShdw>
                </a:effectLst>
                <a:latin typeface="NikoshBAN" pitchFamily="2" charset="0"/>
                <a:cs typeface="NikoshBAN" pitchFamily="2" charset="0"/>
              </a:rPr>
              <a:t> শিখবেঃ</a:t>
            </a:r>
          </a:p>
          <a:p>
            <a:pPr marL="0" indent="0">
              <a:buNone/>
            </a:pPr>
            <a:r>
              <a:rPr lang="bn-IN" sz="3200" b="1" dirty="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bn-BD"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১।  </a:t>
            </a:r>
            <a:r>
              <a:rPr lang="bn-IN"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লেখক পরিচিতি ব</a:t>
            </a:r>
            <a:r>
              <a:rPr lang="en-US" sz="2600" dirty="0" err="1">
                <a:solidFill>
                  <a:schemeClr val="tx1"/>
                </a:solidFill>
                <a:effectLst>
                  <a:outerShdw blurRad="38100" dist="38100" dir="2700000" algn="tl">
                    <a:srgbClr val="000000">
                      <a:alpha val="43137"/>
                    </a:srgbClr>
                  </a:outerShdw>
                </a:effectLst>
                <a:latin typeface="NikoshBAN" pitchFamily="2" charset="0"/>
                <a:cs typeface="NikoshBAN" pitchFamily="2" charset="0"/>
              </a:rPr>
              <a:t>র্ণনা</a:t>
            </a:r>
            <a:r>
              <a:rPr lang="en-US"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600" dirty="0" err="1">
                <a:solidFill>
                  <a:schemeClr val="tx1"/>
                </a:solidFill>
                <a:effectLst>
                  <a:outerShdw blurRad="38100" dist="38100" dir="2700000" algn="tl">
                    <a:srgbClr val="000000">
                      <a:alpha val="43137"/>
                    </a:srgbClr>
                  </a:outerShdw>
                </a:effectLst>
                <a:latin typeface="NikoshBAN" pitchFamily="2" charset="0"/>
                <a:cs typeface="NikoshBAN" pitchFamily="2" charset="0"/>
              </a:rPr>
              <a:t>করতে</a:t>
            </a:r>
            <a:r>
              <a:rPr lang="en-US"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bn-IN"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 পারবে।</a:t>
            </a:r>
          </a:p>
          <a:p>
            <a:pPr marL="0" indent="0">
              <a:buNone/>
            </a:pPr>
            <a:r>
              <a:rPr lang="bn-IN"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	 ২।</a:t>
            </a:r>
            <a:r>
              <a:rPr lang="bn-BD"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 নির্বাচিত অংশটুকু শুদ্ধ উচ্চারণে পড়তে পারবে।</a:t>
            </a:r>
          </a:p>
          <a:p>
            <a:pPr marL="0" indent="0">
              <a:lnSpc>
                <a:spcPct val="150000"/>
              </a:lnSpc>
              <a:buNone/>
              <a:defRPr/>
            </a:pPr>
            <a:r>
              <a:rPr lang="bn-IN"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      ৩</a:t>
            </a:r>
            <a:r>
              <a:rPr lang="bn-BD"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 গঠন কর</a:t>
            </a:r>
            <a:r>
              <a:rPr lang="bn-IN"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তে</a:t>
            </a:r>
            <a:r>
              <a:rPr lang="bn-BD"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নতুন </a:t>
            </a:r>
            <a:r>
              <a:rPr lang="bn-IN"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শব্দগুলোর</a:t>
            </a:r>
            <a:r>
              <a:rPr lang="bn-BD"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bn-IN"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অর্থ</a:t>
            </a:r>
            <a:r>
              <a:rPr lang="bn-BD"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সহ বাক্য ও অনুচ্ছেদ </a:t>
            </a:r>
            <a:r>
              <a:rPr lang="bn-IN"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bn-BD"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পারবে।</a:t>
            </a:r>
            <a:endParaRPr lang="bn-IN" sz="260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marL="0" indent="0">
              <a:lnSpc>
                <a:spcPct val="150000"/>
              </a:lnSpc>
              <a:buNone/>
              <a:defRPr/>
            </a:pPr>
            <a:r>
              <a:rPr lang="bn-IN"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      ৪। </a:t>
            </a:r>
            <a:r>
              <a:rPr lang="en-US" sz="2600" dirty="0" err="1">
                <a:solidFill>
                  <a:schemeClr val="tx1"/>
                </a:solidFill>
                <a:latin typeface="NikoshBAN" panose="02000000000000000000" pitchFamily="2" charset="0"/>
                <a:cs typeface="NikoshBAN" panose="02000000000000000000" pitchFamily="2" charset="0"/>
              </a:rPr>
              <a:t>গ্রল্পটির</a:t>
            </a:r>
            <a:r>
              <a:rPr lang="en-US" sz="2600" dirty="0">
                <a:solidFill>
                  <a:schemeClr val="tx1"/>
                </a:solidFill>
                <a:latin typeface="NikoshBAN" panose="02000000000000000000" pitchFamily="2" charset="0"/>
                <a:cs typeface="NikoshBAN" panose="02000000000000000000" pitchFamily="2" charset="0"/>
              </a:rPr>
              <a:t> </a:t>
            </a:r>
            <a:r>
              <a:rPr lang="en-US" sz="2600" dirty="0" err="1">
                <a:solidFill>
                  <a:schemeClr val="tx1"/>
                </a:solidFill>
                <a:latin typeface="NikoshBAN" panose="02000000000000000000" pitchFamily="2" charset="0"/>
                <a:cs typeface="NikoshBAN" panose="02000000000000000000" pitchFamily="2" charset="0"/>
              </a:rPr>
              <a:t>তাৎপর্য</a:t>
            </a:r>
            <a:r>
              <a:rPr lang="en-US" sz="2600" dirty="0">
                <a:solidFill>
                  <a:schemeClr val="tx1"/>
                </a:solidFill>
                <a:latin typeface="NikoshBAN" panose="02000000000000000000" pitchFamily="2" charset="0"/>
                <a:cs typeface="NikoshBAN" panose="02000000000000000000" pitchFamily="2" charset="0"/>
              </a:rPr>
              <a:t> </a:t>
            </a:r>
            <a:r>
              <a:rPr lang="en-US" sz="2600" dirty="0" err="1">
                <a:solidFill>
                  <a:schemeClr val="tx1"/>
                </a:solidFill>
                <a:latin typeface="NikoshBAN" panose="02000000000000000000" pitchFamily="2" charset="0"/>
                <a:cs typeface="NikoshBAN" panose="02000000000000000000" pitchFamily="2" charset="0"/>
              </a:rPr>
              <a:t>ব্যাখ্যা</a:t>
            </a:r>
            <a:r>
              <a:rPr lang="en-US" sz="2600" dirty="0">
                <a:solidFill>
                  <a:schemeClr val="tx1"/>
                </a:solidFill>
                <a:latin typeface="NikoshBAN" panose="02000000000000000000" pitchFamily="2" charset="0"/>
                <a:cs typeface="NikoshBAN" panose="02000000000000000000" pitchFamily="2" charset="0"/>
              </a:rPr>
              <a:t> </a:t>
            </a:r>
            <a:r>
              <a:rPr lang="en-US" sz="2600" dirty="0" err="1">
                <a:solidFill>
                  <a:schemeClr val="tx1"/>
                </a:solidFill>
                <a:latin typeface="NikoshBAN" panose="02000000000000000000" pitchFamily="2" charset="0"/>
                <a:cs typeface="NikoshBAN" panose="02000000000000000000" pitchFamily="2" charset="0"/>
              </a:rPr>
              <a:t>করতে</a:t>
            </a:r>
            <a:r>
              <a:rPr lang="en-US" sz="2600" dirty="0">
                <a:solidFill>
                  <a:schemeClr val="tx1"/>
                </a:solidFill>
                <a:latin typeface="NikoshBAN" panose="02000000000000000000" pitchFamily="2" charset="0"/>
                <a:cs typeface="NikoshBAN" panose="02000000000000000000" pitchFamily="2" charset="0"/>
              </a:rPr>
              <a:t> </a:t>
            </a:r>
            <a:r>
              <a:rPr lang="en-US" sz="2600" dirty="0" err="1">
                <a:solidFill>
                  <a:schemeClr val="tx1"/>
                </a:solidFill>
                <a:latin typeface="NikoshBAN" panose="02000000000000000000" pitchFamily="2" charset="0"/>
                <a:cs typeface="NikoshBAN" panose="02000000000000000000" pitchFamily="2" charset="0"/>
              </a:rPr>
              <a:t>পারবে</a:t>
            </a:r>
            <a:r>
              <a:rPr lang="bn-IN" sz="2400" dirty="0">
                <a:solidFill>
                  <a:schemeClr val="tx1"/>
                </a:solidFill>
                <a:latin typeface="NikoshBAN" panose="02000000000000000000" pitchFamily="2" charset="0"/>
                <a:cs typeface="NikoshBAN" panose="02000000000000000000" pitchFamily="2" charset="0"/>
              </a:rPr>
              <a:t>।</a:t>
            </a:r>
            <a:endParaRPr lang="en-US" sz="2400" dirty="0">
              <a:solidFill>
                <a:schemeClr val="tx1"/>
              </a:solidFill>
              <a:latin typeface="NikoshBAN" panose="02000000000000000000" pitchFamily="2" charset="0"/>
              <a:cs typeface="NikoshBAN" panose="02000000000000000000" pitchFamily="2" charset="0"/>
            </a:endParaRPr>
          </a:p>
          <a:p>
            <a:pPr marL="0" indent="0">
              <a:lnSpc>
                <a:spcPct val="150000"/>
              </a:lnSpc>
              <a:buNone/>
              <a:defRPr/>
            </a:pPr>
            <a:r>
              <a:rPr lang="bn-BD" sz="2600" dirty="0">
                <a:solidFill>
                  <a:schemeClr val="tx1"/>
                </a:solidFill>
                <a:effectLst>
                  <a:outerShdw blurRad="38100" dist="38100" dir="2700000" algn="tl">
                    <a:srgbClr val="000000">
                      <a:alpha val="43137"/>
                    </a:srgbClr>
                  </a:outerShdw>
                </a:effectLst>
                <a:latin typeface="NikoshBAN" pitchFamily="2" charset="0"/>
                <a:cs typeface="NikoshBAN" pitchFamily="2" charset="0"/>
              </a:rPr>
              <a:t> </a:t>
            </a:r>
            <a:endParaRPr lang="bn-IN" sz="260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marL="0" indent="0">
              <a:lnSpc>
                <a:spcPct val="150000"/>
              </a:lnSpc>
              <a:buNone/>
              <a:defRPr/>
            </a:pPr>
            <a:endParaRPr lang="bn-BD" sz="320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marL="0" indent="0">
              <a:buNone/>
            </a:pPr>
            <a:endParaRPr lang="bn-IN" sz="3200" b="1" dirty="0">
              <a:solidFill>
                <a:schemeClr val="accent5">
                  <a:lumMod val="50000"/>
                </a:schemeClr>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293182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200" b="1" dirty="0">
                <a:effectLst/>
                <a:latin typeface="NikoshBAN" pitchFamily="2" charset="0"/>
                <a:cs typeface="NikoshBAN" pitchFamily="2" charset="0"/>
              </a:rPr>
              <a:t>লেখক</a:t>
            </a:r>
            <a:r>
              <a:rPr lang="en-US" sz="3200" b="1" dirty="0">
                <a:effectLst/>
                <a:latin typeface="NikoshBAN" pitchFamily="2" charset="0"/>
                <a:cs typeface="NikoshBAN" pitchFamily="2" charset="0"/>
              </a:rPr>
              <a:t> </a:t>
            </a:r>
            <a:r>
              <a:rPr lang="bn-IN" sz="3200" b="1" dirty="0">
                <a:effectLst/>
                <a:latin typeface="NikoshBAN" pitchFamily="2" charset="0"/>
                <a:cs typeface="NikoshBAN" pitchFamily="2" charset="0"/>
              </a:rPr>
              <a:t>পরিচিতি</a:t>
            </a:r>
            <a:endParaRPr lang="en-US" sz="3200" b="1" dirty="0">
              <a:effectLst/>
            </a:endParaRPr>
          </a:p>
        </p:txBody>
      </p:sp>
      <p:sp>
        <p:nvSpPr>
          <p:cNvPr id="3" name="Content Placeholder 2"/>
          <p:cNvSpPr>
            <a:spLocks noGrp="1"/>
          </p:cNvSpPr>
          <p:nvPr>
            <p:ph idx="1"/>
          </p:nvPr>
        </p:nvSpPr>
        <p:spPr/>
        <p:txBody>
          <a:bodyPr/>
          <a:lstStyle/>
          <a:p>
            <a:pPr marL="0" indent="0">
              <a:buNone/>
            </a:pPr>
            <a:endParaRPr lang="en-US" dirty="0"/>
          </a:p>
          <a:p>
            <a:endParaRPr lang="en-US" dirty="0"/>
          </a:p>
        </p:txBody>
      </p:sp>
      <p:sp>
        <p:nvSpPr>
          <p:cNvPr id="5" name="TextBox 4">
            <a:extLst>
              <a:ext uri="{FF2B5EF4-FFF2-40B4-BE49-F238E27FC236}">
                <a16:creationId xmlns:a16="http://schemas.microsoft.com/office/drawing/2014/main" id="{6EB5254F-3878-4DE3-83D0-C608E088BDE9}"/>
              </a:ext>
            </a:extLst>
          </p:cNvPr>
          <p:cNvSpPr txBox="1"/>
          <p:nvPr/>
        </p:nvSpPr>
        <p:spPr>
          <a:xfrm flipH="1">
            <a:off x="2281425" y="4209366"/>
            <a:ext cx="3206805" cy="954107"/>
          </a:xfrm>
          <a:prstGeom prst="rect">
            <a:avLst/>
          </a:prstGeom>
          <a:noFill/>
        </p:spPr>
        <p:txBody>
          <a:bodyPr wrap="square" rtlCol="0">
            <a:spAutoFit/>
          </a:bodyPr>
          <a:lstStyle/>
          <a:p>
            <a:pPr algn="ctr"/>
            <a:r>
              <a:rPr lang="as-IN" sz="2800" b="1" dirty="0">
                <a:latin typeface="NikoshBAN" panose="02000000000000000000" pitchFamily="2" charset="0"/>
                <a:cs typeface="NikoshBAN" panose="02000000000000000000" pitchFamily="2" charset="0"/>
              </a:rPr>
              <a:t>বলাইচাঁদ মুখোপাধ্যা</a:t>
            </a:r>
            <a:r>
              <a:rPr lang="bn-IN" sz="2800" b="1" dirty="0">
                <a:latin typeface="NikoshBAN" panose="02000000000000000000" pitchFamily="2" charset="0"/>
                <a:cs typeface="NikoshBAN" panose="02000000000000000000" pitchFamily="2" charset="0"/>
              </a:rPr>
              <a:t>য় (বনফুল)</a:t>
            </a:r>
            <a:endParaRPr lang="en-US" sz="2800" b="1" dirty="0">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9540" y="1350110"/>
            <a:ext cx="2550127" cy="2533944"/>
          </a:xfrm>
          <a:prstGeom prst="rect">
            <a:avLst/>
          </a:prstGeom>
        </p:spPr>
      </p:pic>
    </p:spTree>
    <p:extLst>
      <p:ext uri="{BB962C8B-B14F-4D97-AF65-F5344CB8AC3E}">
        <p14:creationId xmlns:p14="http://schemas.microsoft.com/office/powerpoint/2010/main" val="330316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600" b="1" dirty="0">
                <a:effectLst/>
                <a:latin typeface="NikoshBAN" pitchFamily="2" charset="0"/>
                <a:cs typeface="NikoshBAN" pitchFamily="2" charset="0"/>
              </a:rPr>
              <a:t>লেখক</a:t>
            </a:r>
            <a:r>
              <a:rPr lang="en-US" sz="3600" b="1" dirty="0">
                <a:effectLst/>
                <a:latin typeface="NikoshBAN" pitchFamily="2" charset="0"/>
                <a:cs typeface="NikoshBAN" pitchFamily="2" charset="0"/>
              </a:rPr>
              <a:t> </a:t>
            </a:r>
            <a:r>
              <a:rPr lang="bn-IN" sz="3600" b="1" dirty="0">
                <a:effectLst/>
                <a:latin typeface="NikoshBAN" pitchFamily="2" charset="0"/>
                <a:cs typeface="NikoshBAN" pitchFamily="2" charset="0"/>
              </a:rPr>
              <a:t>পরিচিতি</a:t>
            </a:r>
            <a:endParaRPr lang="en-US" sz="3600" b="1" dirty="0">
              <a:effectLst/>
            </a:endParaRPr>
          </a:p>
        </p:txBody>
      </p:sp>
      <p:sp>
        <p:nvSpPr>
          <p:cNvPr id="3" name="Content Placeholder 2"/>
          <p:cNvSpPr>
            <a:spLocks noGrp="1"/>
          </p:cNvSpPr>
          <p:nvPr>
            <p:ph idx="1"/>
          </p:nvPr>
        </p:nvSpPr>
        <p:spPr>
          <a:xfrm>
            <a:off x="405666" y="1350110"/>
            <a:ext cx="8343635" cy="3375291"/>
          </a:xfrm>
        </p:spPr>
        <p:txBody>
          <a:bodyPr>
            <a:noAutofit/>
          </a:bodyPr>
          <a:lstStyle/>
          <a:p>
            <a:pPr>
              <a:buFont typeface="Wingdings" panose="05000000000000000000" pitchFamily="2" charset="2"/>
              <a:buChar char="v"/>
            </a:pPr>
            <a:r>
              <a:rPr lang="en-US" sz="2800" b="1" dirty="0">
                <a:solidFill>
                  <a:schemeClr val="accent1"/>
                </a:solidFill>
                <a:latin typeface="NikoshBAN" pitchFamily="2" charset="0"/>
                <a:cs typeface="NikoshBAN" pitchFamily="2" charset="0"/>
              </a:rPr>
              <a:t> </a:t>
            </a:r>
            <a:r>
              <a:rPr lang="en-US" sz="2800" b="1" dirty="0" err="1">
                <a:solidFill>
                  <a:schemeClr val="accent1"/>
                </a:solidFill>
                <a:latin typeface="NikoshBAN" pitchFamily="2" charset="0"/>
                <a:cs typeface="NikoshBAN" pitchFamily="2" charset="0"/>
              </a:rPr>
              <a:t>জন্মঃ</a:t>
            </a:r>
            <a:r>
              <a:rPr lang="en-US" sz="2800" b="1" dirty="0">
                <a:solidFill>
                  <a:schemeClr val="accent1"/>
                </a:solidFill>
                <a:latin typeface="NikoshBAN" pitchFamily="2" charset="0"/>
                <a:cs typeface="NikoshBAN" pitchFamily="2" charset="0"/>
              </a:rPr>
              <a:t> </a:t>
            </a:r>
            <a:r>
              <a:rPr lang="as-IN" sz="2800" dirty="0">
                <a:solidFill>
                  <a:schemeClr val="tx1"/>
                </a:solidFill>
                <a:latin typeface="NikoshBAN" panose="02000000000000000000" pitchFamily="2" charset="0"/>
                <a:cs typeface="NikoshBAN" panose="02000000000000000000" pitchFamily="2" charset="0"/>
              </a:rPr>
              <a:t>১৯ জুলাই ১৮৯৯</a:t>
            </a:r>
            <a:r>
              <a:rPr lang="bn-IN" sz="2800" dirty="0">
                <a:solidFill>
                  <a:schemeClr val="tx1"/>
                </a:solidFill>
                <a:latin typeface="NikoshBAN" panose="02000000000000000000" pitchFamily="2" charset="0"/>
                <a:cs typeface="NikoshBAN" panose="02000000000000000000" pitchFamily="2" charset="0"/>
              </a:rPr>
              <a:t> ভারতে</a:t>
            </a:r>
            <a:r>
              <a:rPr lang="as-IN" sz="2800" dirty="0">
                <a:solidFill>
                  <a:schemeClr val="tx1"/>
                </a:solidFill>
                <a:latin typeface="NikoshBAN" panose="02000000000000000000" pitchFamily="2" charset="0"/>
                <a:cs typeface="NikoshBAN" panose="02000000000000000000" pitchFamily="2" charset="0"/>
              </a:rPr>
              <a:t> বিহারের পূর্ণিয়া জেলার মণিহারী গ্রামে জন্মগ্রহণ করেন।</a:t>
            </a:r>
            <a:endParaRPr lang="bn-IN" sz="2800" b="1" dirty="0">
              <a:solidFill>
                <a:schemeClr val="tx1"/>
              </a:solidFill>
              <a:latin typeface="NikoshBAN" pitchFamily="2" charset="0"/>
              <a:cs typeface="NikoshBAN" pitchFamily="2" charset="0"/>
            </a:endParaRPr>
          </a:p>
          <a:p>
            <a:pPr>
              <a:buFont typeface="Wingdings" panose="05000000000000000000" pitchFamily="2" charset="2"/>
              <a:buChar char="v"/>
            </a:pPr>
            <a:r>
              <a:rPr lang="en-US" sz="2800" b="1" dirty="0" err="1">
                <a:solidFill>
                  <a:schemeClr val="accent1"/>
                </a:solidFill>
                <a:latin typeface="NikoshBAN" panose="02000000000000000000" pitchFamily="2" charset="0"/>
                <a:cs typeface="NikoshBAN" pitchFamily="2" charset="0"/>
              </a:rPr>
              <a:t>পেশাঃ</a:t>
            </a:r>
            <a:r>
              <a:rPr lang="en-US" sz="2800" b="1" dirty="0">
                <a:solidFill>
                  <a:schemeClr val="accent5">
                    <a:lumMod val="50000"/>
                  </a:schemeClr>
                </a:solidFill>
                <a:latin typeface="NikoshBAN" panose="02000000000000000000" pitchFamily="2" charset="0"/>
                <a:cs typeface="NikoshBAN" pitchFamily="2" charset="0"/>
              </a:rPr>
              <a:t> </a:t>
            </a:r>
            <a:r>
              <a:rPr lang="as-IN" sz="2800" dirty="0">
                <a:solidFill>
                  <a:schemeClr val="tx1"/>
                </a:solidFill>
                <a:latin typeface="NikoshBAN" panose="02000000000000000000" pitchFamily="2" charset="0"/>
                <a:cs typeface="NikoshBAN" panose="02000000000000000000" pitchFamily="2" charset="0"/>
              </a:rPr>
              <a:t>বলাইচাঁদ মুখোপাধ্যায় পেশায় ছিলেন একজন চিকিৎসক। তিনি পেশায় চিকিৎসক হলেও সাহিত্যের প্রতি তার একটা প্রবল আগ্রহ ছিলো</a:t>
            </a:r>
            <a:r>
              <a:rPr lang="bn-IN" sz="2800" dirty="0">
                <a:solidFill>
                  <a:schemeClr val="tx1"/>
                </a:solidFill>
                <a:latin typeface="NikoshBAN" panose="02000000000000000000" pitchFamily="2" charset="0"/>
                <a:cs typeface="NikoshBAN" panose="02000000000000000000" pitchFamily="2" charset="0"/>
              </a:rPr>
              <a:t>।</a:t>
            </a:r>
          </a:p>
          <a:p>
            <a:pPr lvl="0">
              <a:buFont typeface="Wingdings" panose="05000000000000000000" pitchFamily="2" charset="2"/>
              <a:buChar char="v"/>
            </a:pPr>
            <a:r>
              <a:rPr lang="bn-BD" sz="2800" b="1" dirty="0">
                <a:solidFill>
                  <a:schemeClr val="accent1"/>
                </a:solidFill>
                <a:latin typeface="NikoshBAN" pitchFamily="2" charset="0"/>
                <a:cs typeface="NikoshBAN" pitchFamily="2" charset="0"/>
              </a:rPr>
              <a:t>প্রকৃত নাম</a:t>
            </a:r>
            <a:r>
              <a:rPr lang="bn-IN" sz="2800" b="1" dirty="0">
                <a:solidFill>
                  <a:schemeClr val="accent1"/>
                </a:solidFill>
                <a:latin typeface="NikoshBAN" pitchFamily="2" charset="0"/>
                <a:cs typeface="NikoshBAN" pitchFamily="2" charset="0"/>
              </a:rPr>
              <a:t>ঃ</a:t>
            </a:r>
            <a:r>
              <a:rPr lang="bn-BD" sz="2800" b="1" dirty="0">
                <a:solidFill>
                  <a:schemeClr val="accent1"/>
                </a:solidFill>
                <a:latin typeface="NikoshBAN" pitchFamily="2" charset="0"/>
                <a:cs typeface="NikoshBAN" pitchFamily="2" charset="0"/>
              </a:rPr>
              <a:t> </a:t>
            </a:r>
            <a:r>
              <a:rPr lang="as-IN" sz="2800" dirty="0">
                <a:solidFill>
                  <a:schemeClr val="tx1"/>
                </a:solidFill>
                <a:latin typeface="NikoshBAN" panose="02000000000000000000" pitchFamily="2" charset="0"/>
                <a:cs typeface="NikoshBAN" panose="02000000000000000000" pitchFamily="2" charset="0"/>
              </a:rPr>
              <a:t>বলাইচাঁদ মুখোপাধ্যায়</a:t>
            </a:r>
            <a:r>
              <a:rPr lang="bn-IN" sz="2800" dirty="0">
                <a:solidFill>
                  <a:schemeClr val="tx1"/>
                </a:solidFill>
                <a:latin typeface="NikoshBAN" panose="02000000000000000000" pitchFamily="2" charset="0"/>
                <a:cs typeface="NikoshBAN" panose="02000000000000000000" pitchFamily="2" charset="0"/>
              </a:rPr>
              <a:t>।</a:t>
            </a:r>
            <a:endParaRPr lang="en-US" sz="2800" b="1" dirty="0">
              <a:solidFill>
                <a:schemeClr val="tx1"/>
              </a:solidFill>
              <a:latin typeface="NikoshBAN" pitchFamily="2" charset="0"/>
              <a:cs typeface="NikoshBAN" pitchFamily="2" charset="0"/>
            </a:endParaRPr>
          </a:p>
          <a:p>
            <a:pPr>
              <a:buFont typeface="Wingdings" panose="05000000000000000000" pitchFamily="2" charset="2"/>
              <a:buChar char="v"/>
            </a:pPr>
            <a:r>
              <a:rPr lang="bn-IN" sz="2800" b="1" dirty="0">
                <a:solidFill>
                  <a:schemeClr val="accent1"/>
                </a:solidFill>
                <a:latin typeface="NikoshBAN" panose="02000000000000000000" pitchFamily="2" charset="0"/>
                <a:cs typeface="NikoshBAN" panose="02000000000000000000" pitchFamily="2" charset="0"/>
              </a:rPr>
              <a:t>ছদ্দ নামঃ </a:t>
            </a:r>
            <a:r>
              <a:rPr lang="bn-IN" sz="2800" dirty="0">
                <a:solidFill>
                  <a:schemeClr val="tx1"/>
                </a:solidFill>
                <a:latin typeface="NikoshBAN" panose="02000000000000000000" pitchFamily="2" charset="0"/>
                <a:cs typeface="NikoshBAN" panose="02000000000000000000" pitchFamily="2" charset="0"/>
              </a:rPr>
              <a:t>বনফুল।</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4894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81175"/>
            <a:ext cx="6447501" cy="990600"/>
          </a:xfrm>
        </p:spPr>
        <p:txBody>
          <a:bodyPr>
            <a:normAutofit/>
          </a:bodyPr>
          <a:lstStyle/>
          <a:p>
            <a:pPr algn="ctr"/>
            <a:r>
              <a:rPr lang="bn-IN" sz="3600" b="1" dirty="0">
                <a:effectLst/>
                <a:latin typeface="NikoshBAN" pitchFamily="2" charset="0"/>
                <a:cs typeface="NikoshBAN" pitchFamily="2" charset="0"/>
              </a:rPr>
              <a:t>লেখক</a:t>
            </a:r>
            <a:r>
              <a:rPr lang="en-US" sz="3600" b="1" dirty="0">
                <a:effectLst/>
                <a:latin typeface="NikoshBAN" pitchFamily="2" charset="0"/>
                <a:cs typeface="NikoshBAN" pitchFamily="2" charset="0"/>
              </a:rPr>
              <a:t> </a:t>
            </a:r>
            <a:r>
              <a:rPr lang="bn-IN" sz="3600" b="1" dirty="0">
                <a:effectLst/>
                <a:latin typeface="NikoshBAN" pitchFamily="2" charset="0"/>
                <a:cs typeface="NikoshBAN" pitchFamily="2" charset="0"/>
              </a:rPr>
              <a:t>পরিচিতি</a:t>
            </a:r>
            <a:endParaRPr lang="en-US" sz="3600" b="1" dirty="0">
              <a:effectLst/>
            </a:endParaRPr>
          </a:p>
        </p:txBody>
      </p:sp>
      <p:sp>
        <p:nvSpPr>
          <p:cNvPr id="3" name="Content Placeholder 2"/>
          <p:cNvSpPr>
            <a:spLocks noGrp="1"/>
          </p:cNvSpPr>
          <p:nvPr>
            <p:ph idx="1"/>
          </p:nvPr>
        </p:nvSpPr>
        <p:spPr>
          <a:xfrm>
            <a:off x="508001" y="1350110"/>
            <a:ext cx="6447501" cy="3180912"/>
          </a:xfrm>
        </p:spPr>
        <p:txBody>
          <a:bodyPr>
            <a:normAutofit/>
          </a:bodyPr>
          <a:lstStyle/>
          <a:p>
            <a:pPr>
              <a:buFont typeface="Wingdings" panose="05000000000000000000" pitchFamily="2" charset="2"/>
              <a:buChar char="v"/>
            </a:pPr>
            <a:endParaRPr lang="bn-IN" sz="2400" b="1" dirty="0">
              <a:solidFill>
                <a:srgbClr val="FE9202"/>
              </a:solidFill>
              <a:latin typeface="NikoshBAN" pitchFamily="2" charset="0"/>
              <a:cs typeface="NikoshBAN" pitchFamily="2" charset="0"/>
            </a:endParaRPr>
          </a:p>
          <a:p>
            <a:pPr lvl="0">
              <a:buFont typeface="Wingdings" panose="05000000000000000000" pitchFamily="2" charset="2"/>
              <a:buChar char="v"/>
            </a:pPr>
            <a:r>
              <a:rPr lang="en-US" sz="3000" b="1" dirty="0" err="1">
                <a:solidFill>
                  <a:schemeClr val="accent1"/>
                </a:solidFill>
                <a:latin typeface="NikoshBAN" pitchFamily="2" charset="0"/>
                <a:cs typeface="NikoshBAN" pitchFamily="2" charset="0"/>
              </a:rPr>
              <a:t>উপাধি</a:t>
            </a:r>
            <a:r>
              <a:rPr lang="bn-IN" sz="3000" b="1" dirty="0">
                <a:solidFill>
                  <a:schemeClr val="accent1"/>
                </a:solidFill>
                <a:latin typeface="NikoshBAN" pitchFamily="2" charset="0"/>
                <a:cs typeface="NikoshBAN" pitchFamily="2" charset="0"/>
              </a:rPr>
              <a:t>ঃ</a:t>
            </a:r>
            <a:r>
              <a:rPr lang="en-US" sz="3000" b="1" dirty="0">
                <a:solidFill>
                  <a:schemeClr val="accent1"/>
                </a:solidFill>
                <a:latin typeface="NikoshBAN" pitchFamily="2" charset="0"/>
                <a:cs typeface="NikoshBAN" pitchFamily="2" charset="0"/>
              </a:rPr>
              <a:t> </a:t>
            </a:r>
            <a:r>
              <a:rPr lang="en-US" sz="3000" b="1" dirty="0" err="1">
                <a:solidFill>
                  <a:schemeClr val="tx1"/>
                </a:solidFill>
                <a:latin typeface="NikoshBAN" pitchFamily="2" charset="0"/>
                <a:cs typeface="NikoshBAN" pitchFamily="2" charset="0"/>
              </a:rPr>
              <a:t>পদ্মভূষণ</a:t>
            </a:r>
            <a:endParaRPr lang="bn-IN" sz="3000" b="1" dirty="0">
              <a:solidFill>
                <a:schemeClr val="tx1"/>
              </a:solidFill>
              <a:latin typeface="NikoshBAN" pitchFamily="2" charset="0"/>
              <a:cs typeface="NikoshBAN" pitchFamily="2" charset="0"/>
            </a:endParaRPr>
          </a:p>
          <a:p>
            <a:pPr fontAlgn="base">
              <a:buFont typeface="Wingdings" panose="05000000000000000000" pitchFamily="2" charset="2"/>
              <a:buChar char="v"/>
            </a:pPr>
            <a:r>
              <a:rPr lang="as-IN" sz="3000" b="1" dirty="0">
                <a:solidFill>
                  <a:schemeClr val="accent1"/>
                </a:solidFill>
                <a:latin typeface="NikoshBAN" panose="02000000000000000000" pitchFamily="2" charset="0"/>
                <a:cs typeface="NikoshBAN" panose="02000000000000000000" pitchFamily="2" charset="0"/>
              </a:rPr>
              <a:t>গল্পগ্রন্থ</a:t>
            </a:r>
            <a:r>
              <a:rPr lang="bn-IN" sz="3000" b="1" dirty="0">
                <a:solidFill>
                  <a:schemeClr val="accent1"/>
                </a:solidFill>
                <a:latin typeface="NikoshBAN" panose="02000000000000000000" pitchFamily="2" charset="0"/>
                <a:cs typeface="NikoshBAN" panose="02000000000000000000" pitchFamily="2" charset="0"/>
              </a:rPr>
              <a:t>ঃ </a:t>
            </a:r>
            <a:r>
              <a:rPr lang="as-IN" sz="3000" b="1" dirty="0">
                <a:solidFill>
                  <a:schemeClr val="tx1"/>
                </a:solidFill>
                <a:latin typeface="NikoshBAN" panose="02000000000000000000" pitchFamily="2" charset="0"/>
                <a:cs typeface="NikoshBAN" panose="02000000000000000000" pitchFamily="2" charset="0"/>
              </a:rPr>
              <a:t>বনফুলের গল্প</a:t>
            </a:r>
            <a:r>
              <a:rPr lang="bn-IN" sz="3000" b="1" dirty="0">
                <a:solidFill>
                  <a:schemeClr val="tx1"/>
                </a:solidFill>
                <a:latin typeface="NikoshBAN" panose="02000000000000000000" pitchFamily="2" charset="0"/>
                <a:cs typeface="NikoshBAN" panose="02000000000000000000" pitchFamily="2" charset="0"/>
              </a:rPr>
              <a:t>,</a:t>
            </a:r>
            <a:r>
              <a:rPr lang="as-IN" sz="3000" b="1" dirty="0">
                <a:solidFill>
                  <a:schemeClr val="tx1"/>
                </a:solidFill>
                <a:latin typeface="NikoshBAN" panose="02000000000000000000" pitchFamily="2" charset="0"/>
                <a:cs typeface="NikoshBAN" panose="02000000000000000000" pitchFamily="2" charset="0"/>
              </a:rPr>
              <a:t>অদৃশ্যলোকে</a:t>
            </a:r>
            <a:r>
              <a:rPr lang="bn-IN" sz="3000" b="1" dirty="0">
                <a:solidFill>
                  <a:schemeClr val="tx1"/>
                </a:solidFill>
                <a:latin typeface="NikoshBAN" panose="02000000000000000000" pitchFamily="2" charset="0"/>
                <a:cs typeface="NikoshBAN" panose="02000000000000000000" pitchFamily="2" charset="0"/>
              </a:rPr>
              <a:t>,</a:t>
            </a:r>
            <a:r>
              <a:rPr lang="as-IN" sz="3000" b="1" dirty="0">
                <a:solidFill>
                  <a:schemeClr val="tx1"/>
                </a:solidFill>
                <a:latin typeface="NikoshBAN" panose="02000000000000000000" pitchFamily="2" charset="0"/>
                <a:cs typeface="NikoshBAN" panose="02000000000000000000" pitchFamily="2" charset="0"/>
              </a:rPr>
              <a:t>বহুবর্ণ</a:t>
            </a:r>
            <a:r>
              <a:rPr lang="bn-IN" sz="3000" b="1" dirty="0">
                <a:solidFill>
                  <a:schemeClr val="tx1"/>
                </a:solidFill>
                <a:latin typeface="NikoshBAN" panose="02000000000000000000" pitchFamily="2" charset="0"/>
                <a:cs typeface="NikoshBAN" panose="02000000000000000000" pitchFamily="2" charset="0"/>
              </a:rPr>
              <a:t>,</a:t>
            </a:r>
            <a:r>
              <a:rPr lang="as-IN" sz="3000" b="1" dirty="0">
                <a:solidFill>
                  <a:schemeClr val="tx1"/>
                </a:solidFill>
                <a:latin typeface="NikoshBAN" panose="02000000000000000000" pitchFamily="2" charset="0"/>
                <a:cs typeface="NikoshBAN" panose="02000000000000000000" pitchFamily="2" charset="0"/>
              </a:rPr>
              <a:t>অনুগামিনী</a:t>
            </a:r>
            <a:r>
              <a:rPr lang="bn-IN" sz="3000" b="1" dirty="0">
                <a:solidFill>
                  <a:schemeClr val="tx1"/>
                </a:solidFill>
                <a:latin typeface="NikoshBAN" panose="02000000000000000000" pitchFamily="2" charset="0"/>
                <a:cs typeface="NikoshBAN" panose="02000000000000000000" pitchFamily="2" charset="0"/>
              </a:rPr>
              <a:t>,</a:t>
            </a:r>
            <a:r>
              <a:rPr lang="as-IN" sz="3000" b="1" dirty="0">
                <a:solidFill>
                  <a:schemeClr val="tx1"/>
                </a:solidFill>
                <a:latin typeface="NikoshBAN" panose="02000000000000000000" pitchFamily="2" charset="0"/>
                <a:cs typeface="NikoshBAN" panose="02000000000000000000" pitchFamily="2" charset="0"/>
              </a:rPr>
              <a:t>বাহুল্য</a:t>
            </a:r>
            <a:r>
              <a:rPr lang="bn-IN" sz="3000" dirty="0">
                <a:solidFill>
                  <a:schemeClr val="tx1"/>
                </a:solidFill>
                <a:latin typeface="NikoshBAN" panose="02000000000000000000" pitchFamily="2" charset="0"/>
                <a:cs typeface="NikoshBAN" panose="02000000000000000000" pitchFamily="2" charset="0"/>
              </a:rPr>
              <a:t>।</a:t>
            </a:r>
            <a:endParaRPr lang="en-US" sz="3000" b="1" dirty="0">
              <a:solidFill>
                <a:schemeClr val="tx1"/>
              </a:solidFill>
              <a:latin typeface="NikoshBAN" pitchFamily="2" charset="0"/>
              <a:cs typeface="NikoshBAN" pitchFamily="2" charset="0"/>
            </a:endParaRPr>
          </a:p>
          <a:p>
            <a:pPr>
              <a:buFont typeface="Wingdings" panose="05000000000000000000" pitchFamily="2" charset="2"/>
              <a:buChar char="v"/>
            </a:pPr>
            <a:r>
              <a:rPr lang="en-US" sz="3000" b="1" dirty="0" err="1">
                <a:solidFill>
                  <a:schemeClr val="accent1"/>
                </a:solidFill>
                <a:latin typeface="NikoshBAN" panose="02000000000000000000" pitchFamily="2" charset="0"/>
                <a:cs typeface="NikoshBAN" panose="02000000000000000000" pitchFamily="2" charset="0"/>
              </a:rPr>
              <a:t>মৃত্যুঃ</a:t>
            </a:r>
            <a:r>
              <a:rPr lang="bn-IN" sz="3000" b="1" dirty="0">
                <a:solidFill>
                  <a:srgbClr val="FE9202"/>
                </a:solidFill>
                <a:latin typeface="NikoshBAN" panose="02000000000000000000" pitchFamily="2" charset="0"/>
                <a:cs typeface="NikoshBAN" panose="02000000000000000000" pitchFamily="2" charset="0"/>
              </a:rPr>
              <a:t> </a:t>
            </a:r>
            <a:r>
              <a:rPr lang="as-IN" sz="3000" b="1" dirty="0">
                <a:solidFill>
                  <a:schemeClr val="tx1"/>
                </a:solidFill>
                <a:latin typeface="NikoshBAN" panose="02000000000000000000" pitchFamily="2" charset="0"/>
                <a:cs typeface="NikoshBAN" panose="02000000000000000000" pitchFamily="2" charset="0"/>
              </a:rPr>
              <a:t>বলাইচাঁদ মুখোপাধ্যায় ( বনফুল ) ১৯৭৯ সালে কলকাতায় মৃত্যুবরণ করেন।</a:t>
            </a:r>
            <a:endParaRPr lang="en-US" sz="30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62932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600" b="1" dirty="0">
                <a:effectLst/>
                <a:latin typeface="NikoshBAN" pitchFamily="2" charset="0"/>
                <a:cs typeface="NikoshBAN" pitchFamily="2" charset="0"/>
              </a:rPr>
              <a:t>লেখক</a:t>
            </a:r>
            <a:r>
              <a:rPr lang="en-US" sz="3600" b="1" dirty="0">
                <a:effectLst/>
                <a:latin typeface="NikoshBAN" pitchFamily="2" charset="0"/>
                <a:cs typeface="NikoshBAN" pitchFamily="2" charset="0"/>
              </a:rPr>
              <a:t> </a:t>
            </a:r>
            <a:r>
              <a:rPr lang="bn-IN" sz="3600" b="1" dirty="0">
                <a:effectLst/>
                <a:latin typeface="NikoshBAN" pitchFamily="2" charset="0"/>
                <a:cs typeface="NikoshBAN" pitchFamily="2" charset="0"/>
              </a:rPr>
              <a:t>পরিচিতি মূল্যায়ণ</a:t>
            </a:r>
            <a:endParaRPr lang="en-US" sz="3600" b="1" dirty="0">
              <a:effectLst/>
            </a:endParaRPr>
          </a:p>
        </p:txBody>
      </p:sp>
      <p:sp>
        <p:nvSpPr>
          <p:cNvPr id="3" name="Content Placeholder 2"/>
          <p:cNvSpPr>
            <a:spLocks noGrp="1"/>
          </p:cNvSpPr>
          <p:nvPr>
            <p:ph idx="1"/>
          </p:nvPr>
        </p:nvSpPr>
        <p:spPr/>
        <p:txBody>
          <a:bodyPr>
            <a:normAutofit/>
          </a:bodyPr>
          <a:lstStyle/>
          <a:p>
            <a:pPr marL="0" indent="0">
              <a:buNone/>
            </a:pPr>
            <a:r>
              <a:rPr lang="bn-BD" sz="2400" b="1" dirty="0">
                <a:ln w="1905"/>
                <a:solidFill>
                  <a:schemeClr val="tx1"/>
                </a:solidFill>
                <a:effectLst>
                  <a:outerShdw blurRad="38100" dist="38100" dir="2700000" algn="tl">
                    <a:srgbClr val="000000">
                      <a:alpha val="43137"/>
                    </a:srgbClr>
                  </a:outerShdw>
                </a:effectLst>
                <a:latin typeface="NikoshBAN" pitchFamily="2" charset="0"/>
                <a:cs typeface="NikoshBAN" pitchFamily="2" charset="0"/>
              </a:rPr>
              <a:t>১। </a:t>
            </a:r>
            <a:r>
              <a:rPr lang="as-IN" sz="2400" b="1" dirty="0">
                <a:solidFill>
                  <a:schemeClr val="tx1"/>
                </a:solidFill>
                <a:latin typeface="NikoshBAN" panose="02000000000000000000" pitchFamily="2" charset="0"/>
                <a:cs typeface="NikoshBAN" panose="02000000000000000000" pitchFamily="2" charset="0"/>
              </a:rPr>
              <a:t>বলাইচাঁদ মুখোপাধ্যায়</a:t>
            </a:r>
            <a:r>
              <a:rPr lang="bn-IN" sz="24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2400" b="1" dirty="0">
                <a:solidFill>
                  <a:schemeClr val="tx1"/>
                </a:solidFill>
                <a:latin typeface="NikoshBAN" panose="02000000000000000000" pitchFamily="2" charset="0"/>
                <a:cs typeface="NikoshBAN" panose="02000000000000000000" pitchFamily="2" charset="0"/>
              </a:rPr>
              <a:t>কত সালে জন্মগ্রহণ করেন?</a:t>
            </a:r>
            <a:r>
              <a:rPr lang="bn-IN" sz="24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a:p>
            <a:pPr marL="0" indent="0">
              <a:buNone/>
            </a:pPr>
            <a:r>
              <a:rPr lang="bn-IN" sz="24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BD" sz="2400" b="1" dirty="0">
                <a:solidFill>
                  <a:schemeClr val="tx1"/>
                </a:solidFill>
                <a:latin typeface="NikoshBAN" panose="02000000000000000000" pitchFamily="2" charset="0"/>
                <a:cs typeface="NikoshBAN" panose="02000000000000000000" pitchFamily="2" charset="0"/>
              </a:rPr>
              <a:t>ক. </a:t>
            </a:r>
            <a:r>
              <a:rPr lang="en-US" sz="2400" b="1" dirty="0">
                <a:solidFill>
                  <a:schemeClr val="tx1"/>
                </a:solidFill>
                <a:latin typeface="NikoshBAN" pitchFamily="2" charset="0"/>
                <a:cs typeface="NikoshBAN" pitchFamily="2" charset="0"/>
              </a:rPr>
              <a:t>1965</a:t>
            </a:r>
            <a:endParaRPr lang="bn-IN" sz="2400" b="1" dirty="0">
              <a:solidFill>
                <a:schemeClr val="tx1"/>
              </a:solidFill>
              <a:latin typeface="NikoshBAN" pitchFamily="2" charset="0"/>
              <a:cs typeface="NikoshBAN" pitchFamily="2" charset="0"/>
            </a:endParaRPr>
          </a:p>
          <a:p>
            <a:pPr marL="400050" lvl="1" indent="0">
              <a:buNone/>
            </a:pPr>
            <a:r>
              <a:rPr lang="bn-BD" sz="2400" b="1" dirty="0">
                <a:solidFill>
                  <a:schemeClr val="tx1"/>
                </a:solidFill>
                <a:latin typeface="NikoshBAN" panose="02000000000000000000" pitchFamily="2" charset="0"/>
                <a:cs typeface="NikoshBAN" panose="02000000000000000000" pitchFamily="2" charset="0"/>
              </a:rPr>
              <a:t>খ. </a:t>
            </a:r>
            <a:r>
              <a:rPr lang="en-US" sz="2400" b="1" dirty="0">
                <a:solidFill>
                  <a:schemeClr val="tx1"/>
                </a:solidFill>
                <a:latin typeface="NikoshBAN" pitchFamily="2" charset="0"/>
                <a:cs typeface="NikoshBAN" pitchFamily="2" charset="0"/>
              </a:rPr>
              <a:t>18</a:t>
            </a:r>
            <a:r>
              <a:rPr lang="bn-IN" sz="2400" b="1" dirty="0">
                <a:solidFill>
                  <a:schemeClr val="tx1"/>
                </a:solidFill>
                <a:latin typeface="NikoshBAN" pitchFamily="2" charset="0"/>
                <a:cs typeface="NikoshBAN" pitchFamily="2" charset="0"/>
              </a:rPr>
              <a:t>৯৯</a:t>
            </a:r>
            <a:endParaRPr lang="bn-BD" sz="24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marL="400050" lvl="1" indent="0">
              <a:buNone/>
            </a:pPr>
            <a:r>
              <a:rPr lang="bn-BD" sz="2400" b="1" dirty="0">
                <a:solidFill>
                  <a:schemeClr val="tx1"/>
                </a:solidFill>
                <a:latin typeface="NikoshBAN" panose="02000000000000000000" pitchFamily="2" charset="0"/>
                <a:cs typeface="NikoshBAN" panose="02000000000000000000" pitchFamily="2" charset="0"/>
              </a:rPr>
              <a:t>গ. </a:t>
            </a:r>
            <a:r>
              <a:rPr lang="en-US" sz="2400" b="1" dirty="0">
                <a:solidFill>
                  <a:schemeClr val="tx1"/>
                </a:solidFill>
                <a:latin typeface="NikoshBAN" pitchFamily="2" charset="0"/>
                <a:cs typeface="NikoshBAN" pitchFamily="2" charset="0"/>
              </a:rPr>
              <a:t>1875</a:t>
            </a:r>
          </a:p>
          <a:p>
            <a:pPr marL="400050" lvl="1" indent="0">
              <a:buNone/>
            </a:pPr>
            <a:r>
              <a:rPr lang="bn-BD" sz="2400" b="1" dirty="0">
                <a:solidFill>
                  <a:schemeClr val="tx1"/>
                </a:solidFill>
                <a:latin typeface="NikoshBAN" panose="02000000000000000000" pitchFamily="2" charset="0"/>
                <a:cs typeface="NikoshBAN" panose="02000000000000000000" pitchFamily="2" charset="0"/>
              </a:rPr>
              <a:t>ঘ. </a:t>
            </a:r>
            <a:r>
              <a:rPr lang="en-US" sz="2400" b="1" dirty="0">
                <a:solidFill>
                  <a:schemeClr val="tx1"/>
                </a:solidFill>
                <a:latin typeface="NikoshBAN" pitchFamily="2" charset="0"/>
                <a:cs typeface="NikoshBAN" pitchFamily="2" charset="0"/>
              </a:rPr>
              <a:t>1986</a:t>
            </a:r>
          </a:p>
        </p:txBody>
      </p:sp>
      <p:pic>
        <p:nvPicPr>
          <p:cNvPr id="7" name="Picture 6">
            <a:extLst>
              <a:ext uri="{FF2B5EF4-FFF2-40B4-BE49-F238E27FC236}">
                <a16:creationId xmlns:a16="http://schemas.microsoft.com/office/drawing/2014/main" id="{912A6F8B-D03D-4FFF-8A53-3256CAEC3D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001" y="2419045"/>
            <a:ext cx="610820" cy="605634"/>
          </a:xfrm>
          <a:prstGeom prst="rect">
            <a:avLst/>
          </a:prstGeom>
        </p:spPr>
      </p:pic>
    </p:spTree>
    <p:extLst>
      <p:ext uri="{BB962C8B-B14F-4D97-AF65-F5344CB8AC3E}">
        <p14:creationId xmlns:p14="http://schemas.microsoft.com/office/powerpoint/2010/main" val="208068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704</Words>
  <Application>Microsoft Office PowerPoint</Application>
  <PresentationFormat>On-screen Show (16:9)</PresentationFormat>
  <Paragraphs>98</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NikoshBAN</vt:lpstr>
      <vt:lpstr>Times New Roman</vt:lpstr>
      <vt:lpstr>Trebuchet MS</vt:lpstr>
      <vt:lpstr>Wingdings</vt:lpstr>
      <vt:lpstr>Wingdings 3</vt:lpstr>
      <vt:lpstr>Facet</vt:lpstr>
      <vt:lpstr>আজকের পাঠে সবাইকে </vt:lpstr>
      <vt:lpstr>বিষয় পরিচিতি</vt:lpstr>
      <vt:lpstr>শিক্ষক পরিচিতি</vt:lpstr>
      <vt:lpstr>পাঠ পরিচিতি</vt:lpstr>
      <vt:lpstr>শিখনফল</vt:lpstr>
      <vt:lpstr>লেখক পরিচিতি</vt:lpstr>
      <vt:lpstr>লেখক পরিচিতি</vt:lpstr>
      <vt:lpstr>লেখক পরিচিতি</vt:lpstr>
      <vt:lpstr>লেখক পরিচিতি মূল্যায়ণ</vt:lpstr>
      <vt:lpstr> লেখক পরিচিতি মূল্যায়ণ</vt:lpstr>
      <vt:lpstr>লেখক পরিচিতি মূল্যায়ণ</vt:lpstr>
      <vt:lpstr>একক কাজ </vt:lpstr>
      <vt:lpstr>পাঠ - শব্দার্থ</vt:lpstr>
      <vt:lpstr>পাঠ - শব্দার্থ</vt:lpstr>
      <vt:lpstr>  পাঠ - গল্প পরিচিতি</vt:lpstr>
      <vt:lpstr>  পাঠ - গল্প পরিচিতি</vt:lpstr>
      <vt:lpstr>পাঠ - মূল্যায়ণ</vt:lpstr>
      <vt:lpstr>পাঠ - মূল্যায়ণ</vt:lpstr>
      <vt:lpstr>পাঠ - মূল্যায়ণ</vt:lpstr>
      <vt:lpstr>দলীয় কাজ </vt:lpstr>
      <vt:lpstr>বাড়ির কাজ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2017-08-01T15:40:51Z</dcterms:created>
  <dcterms:modified xsi:type="dcterms:W3CDTF">2022-04-05T11:39:29Z</dcterms:modified>
</cp:coreProperties>
</file>