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84" r:id="rId7"/>
    <p:sldId id="282" r:id="rId8"/>
    <p:sldId id="285" r:id="rId9"/>
    <p:sldId id="262" r:id="rId10"/>
    <p:sldId id="263" r:id="rId11"/>
    <p:sldId id="264" r:id="rId12"/>
    <p:sldId id="286" r:id="rId13"/>
    <p:sldId id="287" r:id="rId14"/>
    <p:sldId id="280" r:id="rId15"/>
    <p:sldId id="268" r:id="rId16"/>
    <p:sldId id="269" r:id="rId17"/>
    <p:sldId id="275" r:id="rId18"/>
    <p:sldId id="276" r:id="rId19"/>
    <p:sldId id="27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873"/>
    <a:srgbClr val="8A098D"/>
    <a:srgbClr val="EF3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7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9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71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142963" y="6729212"/>
            <a:ext cx="1906073" cy="1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NikoshBAN"/>
              </a:rPr>
              <a:t>Porjana.</a:t>
            </a:r>
            <a:r>
              <a:rPr lang="en-US" sz="1000" baseline="0" dirty="0" smtClean="0">
                <a:solidFill>
                  <a:schemeClr val="tx1"/>
                </a:solidFill>
                <a:latin typeface="NikoshBAN"/>
              </a:rPr>
              <a:t> M. N. High School</a:t>
            </a:r>
            <a:endParaRPr lang="en-US" sz="1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7" name="Half Frame 6"/>
          <p:cNvSpPr/>
          <p:nvPr userDrawn="1"/>
        </p:nvSpPr>
        <p:spPr>
          <a:xfrm>
            <a:off x="0" y="-12880"/>
            <a:ext cx="759853" cy="785611"/>
          </a:xfrm>
          <a:prstGeom prst="halfFrame">
            <a:avLst>
              <a:gd name="adj1" fmla="val 19774"/>
              <a:gd name="adj2" fmla="val 1807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 rot="10800000">
            <a:off x="11432147" y="6072389"/>
            <a:ext cx="759853" cy="785611"/>
          </a:xfrm>
          <a:prstGeom prst="halfFrame">
            <a:avLst>
              <a:gd name="adj1" fmla="val 18079"/>
              <a:gd name="adj2" fmla="val 1977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 rot="16200000">
            <a:off x="12879" y="6085268"/>
            <a:ext cx="759853" cy="785611"/>
          </a:xfrm>
          <a:prstGeom prst="halfFrame">
            <a:avLst>
              <a:gd name="adj1" fmla="val 18079"/>
              <a:gd name="adj2" fmla="val 1977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rot="5400000">
            <a:off x="11419268" y="-12879"/>
            <a:ext cx="759853" cy="785611"/>
          </a:xfrm>
          <a:prstGeom prst="halfFrame">
            <a:avLst>
              <a:gd name="adj1" fmla="val 19774"/>
              <a:gd name="adj2" fmla="val 1807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4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1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A59C-1E42-414B-B356-AF2135F833F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CF87-D484-470D-B079-689C3FC4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7805" y="5203029"/>
            <a:ext cx="8804366" cy="7837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আজকের ক্লাশে সবাইকে স্বাগত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99" y="1431983"/>
            <a:ext cx="5701975" cy="31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703" y="875211"/>
            <a:ext cx="10881360" cy="4963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এক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সময়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বাবা-মা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চাচা-চাচি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দাদা-দাদি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চাচাতো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ভাই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বোনসহ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সকলে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মিলে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পরিবারে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বসবাস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করত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এখন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শহরের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পরিবর্তনের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ছোঁয়া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গ্রামেও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লেগেছে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 একক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অর্থা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ৎ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ছোট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পরিবার,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নিজেদের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সুখ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স্বাচ্ছন্দ্য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বিলাস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জীবন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ছাড়া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অন্যদের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কথা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ভাবে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না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যার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ফলে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শিশুর সামাজিকীকরণে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এসব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বৈশিষ্ট্যের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লক্ষ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যাচ্ছে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408390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389" y="705394"/>
            <a:ext cx="5826034" cy="1018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/>
              </a:rPr>
              <a:t>একক কাজ</a:t>
            </a:r>
            <a:endParaRPr lang="en-US" sz="66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9938" y="2743201"/>
            <a:ext cx="9777549" cy="21945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/>
              </a:rPr>
              <a:t>পরিবর্তনশীল পরিবার বলতে কি বুঝ?</a:t>
            </a:r>
            <a:endParaRPr lang="en-US" sz="48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00701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896" y="1554481"/>
            <a:ext cx="10580915" cy="40364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/>
              </a:rPr>
              <a:t>শিশু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পরিবারে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তথা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সমাজে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যেভাবে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সামাজিক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হয়ে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গড়ে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ওঠে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তাকে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সামাজিকীকরণ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বলা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শিশু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পরিবারে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জন্ম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নেয়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এবং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বেড়ে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ওঠে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এই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বেড়ে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ওঠার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ক্ষেত্রে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পরিবারের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সদস্য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পিতামাতার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নিকট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থেকে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যা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কিছু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যেভাবে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শিখে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এই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শিখন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প্রক্রিয়া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হলো-শিশুর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/>
              </a:rPr>
              <a:t>সামাজিকীকরণ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।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27768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14" y="444135"/>
            <a:ext cx="4137660" cy="22337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74" y="444135"/>
            <a:ext cx="3929000" cy="22337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14" y="4193177"/>
            <a:ext cx="4137660" cy="2233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74" y="4193177"/>
            <a:ext cx="3929000" cy="2233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22614" y="2913016"/>
            <a:ext cx="9624060" cy="80989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শিশুর পারিবারিক শিক্ষা গ্রহণ পরিবার থেকে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34166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9531" y="1031966"/>
            <a:ext cx="10019211" cy="48593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এটি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প্রক্রিয়া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যা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জন্ম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থেকে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মৃত্যু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পর্যন্ত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চলতে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থাকে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শিশুর সামাজিকীকরণে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প্রথম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ভূমিকা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রাখে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পরিবার। শিশুর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প্রাথমিক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শিক্ষা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গ্রহণে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পরিবারের ভূমিকা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গুরুত্বপুর্ণ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প্রকৃতপক্ষে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পিতা-মাতার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মাধ্যমেই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শিশু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শিক্ষা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জগতে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প্রবেশ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করে। এ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কারণে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বলা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পরিবার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গুরুত্বপূর্ণ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শিক্ষা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প্রতিষ্ঠান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24724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2332" y="770709"/>
            <a:ext cx="10776856" cy="5316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পরিবার শিশুর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শিক্ষার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কেন্দ্র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হিসাবে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কাজ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করত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কিন্তু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শিক্ষাক্ষেত্রে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পরিবারের এ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দায়িত্ব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ও ভূমিকা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বর্তমানে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অন্যান্য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প্রতিষ্ঠান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গ্রহণ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করছে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শিশু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শিক্ষার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শিশু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সদন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কিন্ডারগার্টেন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স্কুল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/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বিদ্যালয়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টেকনিক্যাল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বিদ্যালয়সহ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বহু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প্রতিষ্ঠান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কাজ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করছে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সুতরাং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পরিবারের শিক্ষা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বিষয়ক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ভূমিকা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আগের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মতো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নেই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যা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শিশুর সামাজিকীকরণে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ফেলছে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277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365760"/>
            <a:ext cx="4415109" cy="19333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4" y="365760"/>
            <a:ext cx="4609255" cy="19333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0264" y="2403567"/>
            <a:ext cx="11286308" cy="40364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ধর্ম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শিক্ষার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বিষয়েও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পরিবারের ভূমিকা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যথেষ্ঠ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গুরুত্বপূর্ণ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বাংলাদেশের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ধর্মপ্রাণ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শিশুর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ধর্ম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শিক্ষা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বিষয়ে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অত্যন্ত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সজাগ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সাধারণত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পরিবারের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মধ্যেই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শিশুর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ধর্মীয়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শিক্ষা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দেওয়া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ধর্মীয়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মূল্যবোধ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নৈতিকতা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hshBAN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পিতা-মাতা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দাদা-দাদি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পরিবারের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অন্যান্য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সদস্য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বিভিন্নভাবে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শিশুকে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অবহিত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করে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শিশুর সামাজিকীকরণে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প্রভাব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ফেলেছে</a:t>
            </a:r>
            <a:r>
              <a:rPr lang="en-US" sz="3600" dirty="0" smtClean="0">
                <a:solidFill>
                  <a:schemeClr val="tx1"/>
                </a:solidFill>
                <a:latin typeface="NikoshBAN"/>
              </a:rPr>
              <a:t>।</a:t>
            </a:r>
            <a:endParaRPr lang="en-US" sz="36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3227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7338" y="1162594"/>
            <a:ext cx="6387737" cy="862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/>
              </a:rPr>
              <a:t>দলীয়</a:t>
            </a:r>
            <a:r>
              <a:rPr lang="en-US" sz="4800" dirty="0" smtClean="0">
                <a:solidFill>
                  <a:schemeClr val="tx1"/>
                </a:solidFill>
                <a:latin typeface="NikoshBAN"/>
              </a:rPr>
              <a:t> কাজ- </a:t>
            </a:r>
            <a:endParaRPr lang="en-US" sz="4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9348" y="3004457"/>
            <a:ext cx="9731829" cy="215537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/>
              </a:rPr>
              <a:t>শিশুর সামাজিকীকরণে পরিবারের সদস্যদের ভূমিকা বর্ণনা </a:t>
            </a:r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কর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558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262" y="483870"/>
            <a:ext cx="5146765" cy="901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মূল্যায়ণ</a:t>
            </a:r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- 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6286" y="1385207"/>
            <a:ext cx="8194767" cy="9013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১। পরিবর্তনশীল পরিবার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? 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285" y="2495549"/>
            <a:ext cx="8194767" cy="9013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২। সামাজিকীকরণ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? 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285" y="3605891"/>
            <a:ext cx="7907383" cy="9013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৩।যৌথ পরিবার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? 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6285" y="4777194"/>
            <a:ext cx="10358845" cy="11538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৪। সামাজিকীকরণের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গুরুত্বপূর্ণ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মাধ্যম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কোনটি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? 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20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846" y="940526"/>
            <a:ext cx="5146765" cy="9013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বাড়ির কাজ- 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1012" y="3174274"/>
            <a:ext cx="8921930" cy="24819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“পরিবারের সদস্যদের ভূমিকার সমন্বয়ই শিশুর </a:t>
            </a:r>
            <a:r>
              <a:rPr lang="en-US" sz="4000" dirty="0" err="1" smtClean="0">
                <a:solidFill>
                  <a:schemeClr val="tx1"/>
                </a:solidFill>
                <a:latin typeface="NikhshBAN"/>
              </a:rPr>
              <a:t>সুষ্ঠ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সামাজিকীকরণের উপায়” যুক্তিসহ </a:t>
            </a:r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 খাতায় লিখে আনবে।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 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036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4141" y="3196632"/>
            <a:ext cx="4461268" cy="2967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ণিঃ৭ম 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৩,৪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88" y="719049"/>
            <a:ext cx="1770357" cy="2242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205127" y="3196632"/>
            <a:ext cx="6095456" cy="307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নার্গিস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খাতুন</a:t>
            </a:r>
            <a:endParaRPr lang="en-US" sz="3200" dirty="0" smtClean="0">
              <a:solidFill>
                <a:schemeClr val="tx1"/>
              </a:solidFill>
              <a:latin typeface="NikhshBAN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সিনিয়র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আইসিটি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)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পোরজনা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এম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এন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উচ্চ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শাহজাদপুর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hshBAN"/>
              </a:rPr>
              <a:t>সিরাজগঞ্জ</a:t>
            </a:r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hshBAN"/>
              </a:rPr>
              <a:t>nargiskhatunm1979@gmail.com</a:t>
            </a:r>
            <a:endParaRPr lang="en-US" sz="32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7068" y="457199"/>
            <a:ext cx="2367030" cy="836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hshBAN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pic>
        <p:nvPicPr>
          <p:cNvPr id="11" name="Picture 10" descr="বাবা.jpeg">
            <a:extLst>
              <a:ext uri="{FF2B5EF4-FFF2-40B4-BE49-F238E27FC236}">
                <a16:creationId xmlns:a16="http://schemas.microsoft.com/office/drawing/2014/main" id="{4FA2E505-D5F1-4993-91B2-29834DCEE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064" y="719049"/>
            <a:ext cx="1808313" cy="2242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450" y="1444743"/>
            <a:ext cx="688796" cy="50778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5829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783" y="4820195"/>
            <a:ext cx="5290457" cy="1240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hshBAN"/>
              </a:rPr>
              <a:t>ধন্যবাদ</a:t>
            </a:r>
            <a:endParaRPr lang="en-US" sz="8800" dirty="0">
              <a:solidFill>
                <a:schemeClr val="tx1"/>
              </a:solidFill>
              <a:latin typeface="Nikh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3" y="1385208"/>
            <a:ext cx="5843426" cy="343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2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8357" y="195632"/>
            <a:ext cx="6048103" cy="80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চিত্রগুলো লক্ষ্য কর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8" y="1005529"/>
            <a:ext cx="4556397" cy="30439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728" y="1005529"/>
            <a:ext cx="4556397" cy="304395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226526" y="284770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14477" y="4049486"/>
            <a:ext cx="4556397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যৌথ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99729" y="4049486"/>
            <a:ext cx="4556397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একক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23406" y="5205550"/>
            <a:ext cx="8987245" cy="8686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পরিবর্তনশীল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24979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9143" y="718458"/>
            <a:ext cx="6518365" cy="126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hshBAN"/>
              </a:rPr>
              <a:t>আজকের পাঠ</a:t>
            </a:r>
            <a:endParaRPr lang="en-US" sz="60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1234" y="3383280"/>
            <a:ext cx="8608423" cy="18941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hshBAN"/>
              </a:rPr>
              <a:t>পরিবর্তনশীল পরিবার ও শিশুর সামাজিকীকরণ</a:t>
            </a:r>
            <a:endParaRPr lang="en-US" sz="48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12344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5148" y="574767"/>
            <a:ext cx="8334102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/>
              </a:rPr>
              <a:t>এই পাঠ শেষে শিক্ষার্থীরা…</a:t>
            </a:r>
            <a:endParaRPr lang="en-US" sz="5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39" y="1776549"/>
            <a:ext cx="11247120" cy="46765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১। পরিবর্তনশীল পরিবার বলতে কি বুঝায়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বলতে পারবে;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২। শিশুর সামাজিকীকরণে পরিবারের সদস্যদের ভূমিকা বর্ণনা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29565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721" y="1071156"/>
            <a:ext cx="9744891" cy="44021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/>
              </a:rPr>
              <a:t>পরিবর্তনশীল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পরিবার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বলতে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মূলত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ধরন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পরিবর্তন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হয়ে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যে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পরিবার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সৃষ্টি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সে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পরিবারকে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বোঝায়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।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যেমন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গ্রামীণ যৌথ পরিবার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ভেঙে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একক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পরিবারের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সৃষ্টি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4400" dirty="0">
                <a:solidFill>
                  <a:schemeClr val="tx1"/>
                </a:solidFill>
                <a:latin typeface="NikoshBAN"/>
              </a:rPr>
              <a:t>।</a:t>
            </a:r>
            <a:endParaRPr lang="en-US" sz="44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9857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324" y="1296924"/>
            <a:ext cx="4475431" cy="27264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535" y="1296925"/>
            <a:ext cx="4475431" cy="27264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45323" y="4180114"/>
            <a:ext cx="4475431" cy="744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গ্রামীণ যৌথ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2536" y="4180115"/>
            <a:ext cx="4419212" cy="7445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একক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134787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1" y="1309059"/>
            <a:ext cx="4885512" cy="3341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7" y="1309058"/>
            <a:ext cx="4885512" cy="33413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6651" y="4937760"/>
            <a:ext cx="4885512" cy="744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hshBAN"/>
              </a:rPr>
              <a:t>শহুরে</a:t>
            </a:r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 যৌথ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9177" y="4937759"/>
            <a:ext cx="4885512" cy="744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hshBAN"/>
              </a:rPr>
              <a:t>একক পরিবার</a:t>
            </a:r>
            <a:endParaRPr lang="en-US" sz="4000" dirty="0">
              <a:solidFill>
                <a:schemeClr val="tx1"/>
              </a:solidFill>
              <a:latin typeface="NikhshBAN"/>
            </a:endParaRPr>
          </a:p>
        </p:txBody>
      </p:sp>
    </p:spTree>
    <p:extLst>
      <p:ext uri="{BB962C8B-B14F-4D97-AF65-F5344CB8AC3E}">
        <p14:creationId xmlns:p14="http://schemas.microsoft.com/office/powerpoint/2010/main" val="37016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9976"/>
            <a:ext cx="10398036" cy="39449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এর মূলে বহু কারণ রয়েছে এর মধ্যে-অধিক জনসংখ্যা, পারিবারিক দ্বন্দ্ব, বিবাহ বিচ্ছেদ, নারীর কর্মসংস্থানসহ নানা কারণ। তাছাড়া গ্রাম ও শহরের পরিবারের সদস্যদের ভূমিকারও পরিবর্তন ঘটেছে।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061344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459</Words>
  <Application>Microsoft Office PowerPoint</Application>
  <PresentationFormat>Widescreen</PresentationFormat>
  <Paragraphs>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NikhshBAN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212</cp:revision>
  <dcterms:created xsi:type="dcterms:W3CDTF">2021-10-07T08:32:14Z</dcterms:created>
  <dcterms:modified xsi:type="dcterms:W3CDTF">2022-04-06T05:47:03Z</dcterms:modified>
</cp:coreProperties>
</file>