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91" r:id="rId3"/>
    <p:sldId id="295" r:id="rId4"/>
    <p:sldId id="296" r:id="rId5"/>
    <p:sldId id="260" r:id="rId6"/>
    <p:sldId id="262" r:id="rId7"/>
    <p:sldId id="259" r:id="rId8"/>
    <p:sldId id="266" r:id="rId9"/>
    <p:sldId id="270" r:id="rId10"/>
    <p:sldId id="293" r:id="rId11"/>
    <p:sldId id="275" r:id="rId12"/>
    <p:sldId id="274" r:id="rId13"/>
    <p:sldId id="269" r:id="rId14"/>
    <p:sldId id="290" r:id="rId15"/>
    <p:sldId id="288" r:id="rId16"/>
    <p:sldId id="282" r:id="rId17"/>
    <p:sldId id="285" r:id="rId18"/>
    <p:sldId id="284" r:id="rId19"/>
    <p:sldId id="271" r:id="rId20"/>
    <p:sldId id="267" r:id="rId21"/>
    <p:sldId id="268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17996-4527-4834-BACD-68E1F6A2587F}" type="doc">
      <dgm:prSet loTypeId="urn:microsoft.com/office/officeart/2008/layout/RadialCluster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05218A-79A2-4694-B2C3-DDCCE5390508}">
      <dgm:prSet phldrT="[Text]" custT="1"/>
      <dgm:spPr/>
      <dgm:t>
        <a:bodyPr/>
        <a:lstStyle/>
        <a:p>
          <a:r>
            <a:rPr lang="bn-IN" sz="2000" b="1">
              <a:ln w="0"/>
              <a:latin typeface="NikoshBAN" pitchFamily="2" charset="0"/>
              <a:cs typeface="NikoshBAN" pitchFamily="2" charset="0"/>
            </a:rPr>
            <a:t>ই-সেবার প্রধান বৈশিষ্ট্য</a:t>
          </a:r>
          <a:endParaRPr lang="en-US" sz="2000" dirty="0"/>
        </a:p>
      </dgm:t>
    </dgm:pt>
    <dgm:pt modelId="{36AEEC9C-594A-4309-A260-F437EC51C961}" type="parTrans" cxnId="{5AFF250C-31FF-44D4-BE54-8AD9E466F031}">
      <dgm:prSet/>
      <dgm:spPr/>
      <dgm:t>
        <a:bodyPr/>
        <a:lstStyle/>
        <a:p>
          <a:endParaRPr lang="en-US"/>
        </a:p>
      </dgm:t>
    </dgm:pt>
    <dgm:pt modelId="{2E95FABF-0667-4DED-8201-1AE9DB585550}" type="sibTrans" cxnId="{5AFF250C-31FF-44D4-BE54-8AD9E466F031}">
      <dgm:prSet/>
      <dgm:spPr/>
      <dgm:t>
        <a:bodyPr/>
        <a:lstStyle/>
        <a:p>
          <a:endParaRPr lang="en-US"/>
        </a:p>
      </dgm:t>
    </dgm:pt>
    <dgm:pt modelId="{83C48D20-C38B-41EB-BE6A-8531AC1BAC89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/>
            </a:rPr>
            <a:t>স্বল্প</a:t>
          </a:r>
          <a:r>
            <a:rPr lang="en-US" sz="2400" dirty="0">
              <a:latin typeface="NikoshBAN" panose="02000000000000000000"/>
            </a:rPr>
            <a:t> </a:t>
          </a:r>
          <a:r>
            <a:rPr lang="en-US" sz="2400" dirty="0" err="1">
              <a:latin typeface="NikoshBAN" panose="02000000000000000000"/>
            </a:rPr>
            <a:t>খরচে</a:t>
          </a:r>
          <a:r>
            <a:rPr lang="en-US" sz="2400" dirty="0">
              <a:latin typeface="NikoshBAN" panose="02000000000000000000"/>
            </a:rPr>
            <a:t> </a:t>
          </a:r>
        </a:p>
      </dgm:t>
    </dgm:pt>
    <dgm:pt modelId="{EE62301D-CEDE-4B3D-AE7E-119CFEE651E9}" type="parTrans" cxnId="{7AA171D5-302C-4385-8700-B16D3E96A39E}">
      <dgm:prSet/>
      <dgm:spPr/>
      <dgm:t>
        <a:bodyPr/>
        <a:lstStyle/>
        <a:p>
          <a:endParaRPr lang="en-US"/>
        </a:p>
      </dgm:t>
    </dgm:pt>
    <dgm:pt modelId="{AA28DECE-8F68-4E25-9A13-FDA41EEAEB83}" type="sibTrans" cxnId="{7AA171D5-302C-4385-8700-B16D3E96A39E}">
      <dgm:prSet/>
      <dgm:spPr/>
      <dgm:t>
        <a:bodyPr/>
        <a:lstStyle/>
        <a:p>
          <a:endParaRPr lang="en-US"/>
        </a:p>
      </dgm:t>
    </dgm:pt>
    <dgm:pt modelId="{CF48886D-5789-43D0-BA02-C2CD3DD2180F}">
      <dgm:prSet phldrT="[Text]" custT="1"/>
      <dgm:spPr/>
      <dgm:t>
        <a:bodyPr/>
        <a:lstStyle/>
        <a:p>
          <a:r>
            <a:rPr lang="bn-IN" sz="2000" b="1" dirty="0">
              <a:latin typeface="NikoshBAN" panose="02000000000000000000" pitchFamily="2" charset="0"/>
              <a:cs typeface="NikoshBAN" panose="02000000000000000000" pitchFamily="2" charset="0"/>
            </a:rPr>
            <a:t>হয়রানিমুক্ত</a:t>
          </a:r>
          <a:endParaRPr lang="en-US" sz="2000" dirty="0"/>
        </a:p>
      </dgm:t>
    </dgm:pt>
    <dgm:pt modelId="{C7920848-EB4C-444D-ABDC-89AA78A8FEE9}" type="parTrans" cxnId="{27C8CCBB-B487-46F1-ACCE-EA8779E7A690}">
      <dgm:prSet/>
      <dgm:spPr/>
      <dgm:t>
        <a:bodyPr/>
        <a:lstStyle/>
        <a:p>
          <a:endParaRPr lang="en-US"/>
        </a:p>
      </dgm:t>
    </dgm:pt>
    <dgm:pt modelId="{35F60FC6-447C-4DAB-A297-8404822596A5}" type="sibTrans" cxnId="{27C8CCBB-B487-46F1-ACCE-EA8779E7A690}">
      <dgm:prSet/>
      <dgm:spPr/>
      <dgm:t>
        <a:bodyPr/>
        <a:lstStyle/>
        <a:p>
          <a:endParaRPr lang="en-US"/>
        </a:p>
      </dgm:t>
    </dgm:pt>
    <dgm:pt modelId="{A0D92461-807E-4D82-88F1-3837D960FD93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স্বল্প সময়ে </a:t>
          </a:r>
          <a:endParaRPr lang="en-US" sz="2400" dirty="0"/>
        </a:p>
      </dgm:t>
    </dgm:pt>
    <dgm:pt modelId="{60D4C898-4A7B-4BBB-A80D-E66E4BFE1CF0}" type="parTrans" cxnId="{D0BB9E91-88D7-496E-B5E2-4E908FEA2910}">
      <dgm:prSet/>
      <dgm:spPr/>
      <dgm:t>
        <a:bodyPr/>
        <a:lstStyle/>
        <a:p>
          <a:endParaRPr lang="en-US"/>
        </a:p>
      </dgm:t>
    </dgm:pt>
    <dgm:pt modelId="{23E892D8-20E2-46FF-B131-14FF3FB0EADB}" type="sibTrans" cxnId="{D0BB9E91-88D7-496E-B5E2-4E908FEA2910}">
      <dgm:prSet/>
      <dgm:spPr/>
      <dgm:t>
        <a:bodyPr/>
        <a:lstStyle/>
        <a:p>
          <a:endParaRPr lang="en-US"/>
        </a:p>
      </dgm:t>
    </dgm:pt>
    <dgm:pt modelId="{190E4335-3D9C-40C1-878F-D52FAFCCE0BB}" type="pres">
      <dgm:prSet presAssocID="{1E217996-4527-4834-BACD-68E1F6A2587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D65354F-5A9F-46EA-809B-2B17AAAFE58A}" type="pres">
      <dgm:prSet presAssocID="{A105218A-79A2-4694-B2C3-DDCCE5390508}" presName="singleCycle" presStyleCnt="0"/>
      <dgm:spPr/>
    </dgm:pt>
    <dgm:pt modelId="{4E04A975-B237-42F1-9C82-92F22A1B2E29}" type="pres">
      <dgm:prSet presAssocID="{A105218A-79A2-4694-B2C3-DDCCE5390508}" presName="singleCenter" presStyleLbl="node1" presStyleIdx="0" presStyleCnt="4" custScaleX="137606" custScaleY="60341" custLinFactNeighborX="0" custLinFactNeighborY="-9469">
        <dgm:presLayoutVars>
          <dgm:chMax val="7"/>
          <dgm:chPref val="7"/>
        </dgm:presLayoutVars>
      </dgm:prSet>
      <dgm:spPr/>
    </dgm:pt>
    <dgm:pt modelId="{DFBC903D-CF5D-42E8-A204-182DC9C0DFF4}" type="pres">
      <dgm:prSet presAssocID="{EE62301D-CEDE-4B3D-AE7E-119CFEE651E9}" presName="Name56" presStyleLbl="parChTrans1D2" presStyleIdx="0" presStyleCnt="3"/>
      <dgm:spPr/>
    </dgm:pt>
    <dgm:pt modelId="{9FD8149E-60F3-4AFA-ABCC-7E11C10166DD}" type="pres">
      <dgm:prSet presAssocID="{83C48D20-C38B-41EB-BE6A-8531AC1BAC89}" presName="text0" presStyleLbl="node1" presStyleIdx="1" presStyleCnt="4" custScaleX="205382">
        <dgm:presLayoutVars>
          <dgm:bulletEnabled val="1"/>
        </dgm:presLayoutVars>
      </dgm:prSet>
      <dgm:spPr/>
    </dgm:pt>
    <dgm:pt modelId="{CE17C053-A059-4E55-9AE5-CFAF2B4FCB99}" type="pres">
      <dgm:prSet presAssocID="{C7920848-EB4C-444D-ABDC-89AA78A8FEE9}" presName="Name56" presStyleLbl="parChTrans1D2" presStyleIdx="1" presStyleCnt="3"/>
      <dgm:spPr/>
    </dgm:pt>
    <dgm:pt modelId="{7EAE000B-BAFF-4FC5-8314-18993809D2AB}" type="pres">
      <dgm:prSet presAssocID="{CF48886D-5789-43D0-BA02-C2CD3DD2180F}" presName="text0" presStyleLbl="node1" presStyleIdx="2" presStyleCnt="4" custScaleX="171649">
        <dgm:presLayoutVars>
          <dgm:bulletEnabled val="1"/>
        </dgm:presLayoutVars>
      </dgm:prSet>
      <dgm:spPr/>
    </dgm:pt>
    <dgm:pt modelId="{E80EB643-CB4B-4274-A6F9-F8B364C377DA}" type="pres">
      <dgm:prSet presAssocID="{60D4C898-4A7B-4BBB-A80D-E66E4BFE1CF0}" presName="Name56" presStyleLbl="parChTrans1D2" presStyleIdx="2" presStyleCnt="3"/>
      <dgm:spPr/>
    </dgm:pt>
    <dgm:pt modelId="{CF582F65-B9E7-4654-BA05-4529BE64504B}" type="pres">
      <dgm:prSet presAssocID="{A0D92461-807E-4D82-88F1-3837D960FD93}" presName="text0" presStyleLbl="node1" presStyleIdx="3" presStyleCnt="4" custScaleX="193957">
        <dgm:presLayoutVars>
          <dgm:bulletEnabled val="1"/>
        </dgm:presLayoutVars>
      </dgm:prSet>
      <dgm:spPr/>
    </dgm:pt>
  </dgm:ptLst>
  <dgm:cxnLst>
    <dgm:cxn modelId="{5AFF250C-31FF-44D4-BE54-8AD9E466F031}" srcId="{1E217996-4527-4834-BACD-68E1F6A2587F}" destId="{A105218A-79A2-4694-B2C3-DDCCE5390508}" srcOrd="0" destOrd="0" parTransId="{36AEEC9C-594A-4309-A260-F437EC51C961}" sibTransId="{2E95FABF-0667-4DED-8201-1AE9DB585550}"/>
    <dgm:cxn modelId="{2639040F-0B00-4E30-8D3A-D3225DE0FD57}" type="presOf" srcId="{1E217996-4527-4834-BACD-68E1F6A2587F}" destId="{190E4335-3D9C-40C1-878F-D52FAFCCE0BB}" srcOrd="0" destOrd="0" presId="urn:microsoft.com/office/officeart/2008/layout/RadialCluster"/>
    <dgm:cxn modelId="{9ECE821D-2A42-4A2A-9EE0-3225C67EF640}" type="presOf" srcId="{83C48D20-C38B-41EB-BE6A-8531AC1BAC89}" destId="{9FD8149E-60F3-4AFA-ABCC-7E11C10166DD}" srcOrd="0" destOrd="0" presId="urn:microsoft.com/office/officeart/2008/layout/RadialCluster"/>
    <dgm:cxn modelId="{C866936F-2229-4CB3-8711-07044E089A72}" type="presOf" srcId="{CF48886D-5789-43D0-BA02-C2CD3DD2180F}" destId="{7EAE000B-BAFF-4FC5-8314-18993809D2AB}" srcOrd="0" destOrd="0" presId="urn:microsoft.com/office/officeart/2008/layout/RadialCluster"/>
    <dgm:cxn modelId="{F323D484-D427-4053-A388-45DD557F5F02}" type="presOf" srcId="{60D4C898-4A7B-4BBB-A80D-E66E4BFE1CF0}" destId="{E80EB643-CB4B-4274-A6F9-F8B364C377DA}" srcOrd="0" destOrd="0" presId="urn:microsoft.com/office/officeart/2008/layout/RadialCluster"/>
    <dgm:cxn modelId="{D0BB9E91-88D7-496E-B5E2-4E908FEA2910}" srcId="{A105218A-79A2-4694-B2C3-DDCCE5390508}" destId="{A0D92461-807E-4D82-88F1-3837D960FD93}" srcOrd="2" destOrd="0" parTransId="{60D4C898-4A7B-4BBB-A80D-E66E4BFE1CF0}" sibTransId="{23E892D8-20E2-46FF-B131-14FF3FB0EADB}"/>
    <dgm:cxn modelId="{3B39E09E-9FB9-439E-A2DB-F54897F4250F}" type="presOf" srcId="{A0D92461-807E-4D82-88F1-3837D960FD93}" destId="{CF582F65-B9E7-4654-BA05-4529BE64504B}" srcOrd="0" destOrd="0" presId="urn:microsoft.com/office/officeart/2008/layout/RadialCluster"/>
    <dgm:cxn modelId="{AE30A0BA-1A61-480F-AEB2-704EE6FB2D84}" type="presOf" srcId="{C7920848-EB4C-444D-ABDC-89AA78A8FEE9}" destId="{CE17C053-A059-4E55-9AE5-CFAF2B4FCB99}" srcOrd="0" destOrd="0" presId="urn:microsoft.com/office/officeart/2008/layout/RadialCluster"/>
    <dgm:cxn modelId="{27C8CCBB-B487-46F1-ACCE-EA8779E7A690}" srcId="{A105218A-79A2-4694-B2C3-DDCCE5390508}" destId="{CF48886D-5789-43D0-BA02-C2CD3DD2180F}" srcOrd="1" destOrd="0" parTransId="{C7920848-EB4C-444D-ABDC-89AA78A8FEE9}" sibTransId="{35F60FC6-447C-4DAB-A297-8404822596A5}"/>
    <dgm:cxn modelId="{7AA171D5-302C-4385-8700-B16D3E96A39E}" srcId="{A105218A-79A2-4694-B2C3-DDCCE5390508}" destId="{83C48D20-C38B-41EB-BE6A-8531AC1BAC89}" srcOrd="0" destOrd="0" parTransId="{EE62301D-CEDE-4B3D-AE7E-119CFEE651E9}" sibTransId="{AA28DECE-8F68-4E25-9A13-FDA41EEAEB83}"/>
    <dgm:cxn modelId="{1C1A8AE1-7A66-4D92-8C00-6903D57DFB30}" type="presOf" srcId="{EE62301D-CEDE-4B3D-AE7E-119CFEE651E9}" destId="{DFBC903D-CF5D-42E8-A204-182DC9C0DFF4}" srcOrd="0" destOrd="0" presId="urn:microsoft.com/office/officeart/2008/layout/RadialCluster"/>
    <dgm:cxn modelId="{168513E6-A908-497A-8024-29FDFEF2DAE9}" type="presOf" srcId="{A105218A-79A2-4694-B2C3-DDCCE5390508}" destId="{4E04A975-B237-42F1-9C82-92F22A1B2E29}" srcOrd="0" destOrd="0" presId="urn:microsoft.com/office/officeart/2008/layout/RadialCluster"/>
    <dgm:cxn modelId="{379A0115-7F7B-4268-9F34-3BFF9172C867}" type="presParOf" srcId="{190E4335-3D9C-40C1-878F-D52FAFCCE0BB}" destId="{1D65354F-5A9F-46EA-809B-2B17AAAFE58A}" srcOrd="0" destOrd="0" presId="urn:microsoft.com/office/officeart/2008/layout/RadialCluster"/>
    <dgm:cxn modelId="{86C8EA1B-D889-4E7E-98A8-B4B3C2018767}" type="presParOf" srcId="{1D65354F-5A9F-46EA-809B-2B17AAAFE58A}" destId="{4E04A975-B237-42F1-9C82-92F22A1B2E29}" srcOrd="0" destOrd="0" presId="urn:microsoft.com/office/officeart/2008/layout/RadialCluster"/>
    <dgm:cxn modelId="{59416DF7-CB61-4B57-A8EF-A7BD1A3557FD}" type="presParOf" srcId="{1D65354F-5A9F-46EA-809B-2B17AAAFE58A}" destId="{DFBC903D-CF5D-42E8-A204-182DC9C0DFF4}" srcOrd="1" destOrd="0" presId="urn:microsoft.com/office/officeart/2008/layout/RadialCluster"/>
    <dgm:cxn modelId="{8568ACC6-FA23-4E85-8006-FBF7087A24DB}" type="presParOf" srcId="{1D65354F-5A9F-46EA-809B-2B17AAAFE58A}" destId="{9FD8149E-60F3-4AFA-ABCC-7E11C10166DD}" srcOrd="2" destOrd="0" presId="urn:microsoft.com/office/officeart/2008/layout/RadialCluster"/>
    <dgm:cxn modelId="{C2C08E21-917F-46C2-BCEF-586B34B8ED96}" type="presParOf" srcId="{1D65354F-5A9F-46EA-809B-2B17AAAFE58A}" destId="{CE17C053-A059-4E55-9AE5-CFAF2B4FCB99}" srcOrd="3" destOrd="0" presId="urn:microsoft.com/office/officeart/2008/layout/RadialCluster"/>
    <dgm:cxn modelId="{B7E74F7D-36FC-4796-BCEF-587EFE55673A}" type="presParOf" srcId="{1D65354F-5A9F-46EA-809B-2B17AAAFE58A}" destId="{7EAE000B-BAFF-4FC5-8314-18993809D2AB}" srcOrd="4" destOrd="0" presId="urn:microsoft.com/office/officeart/2008/layout/RadialCluster"/>
    <dgm:cxn modelId="{677A3AEF-1712-484B-88C2-C1BE1DD4F77B}" type="presParOf" srcId="{1D65354F-5A9F-46EA-809B-2B17AAAFE58A}" destId="{E80EB643-CB4B-4274-A6F9-F8B364C377DA}" srcOrd="5" destOrd="0" presId="urn:microsoft.com/office/officeart/2008/layout/RadialCluster"/>
    <dgm:cxn modelId="{27E36792-055A-4B1F-84BF-422E9249D8B6}" type="presParOf" srcId="{1D65354F-5A9F-46EA-809B-2B17AAAFE58A}" destId="{CF582F65-B9E7-4654-BA05-4529BE64504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4A975-B237-42F1-9C82-92F22A1B2E29}">
      <dsp:nvSpPr>
        <dsp:cNvPr id="0" name=""/>
        <dsp:cNvSpPr/>
      </dsp:nvSpPr>
      <dsp:spPr>
        <a:xfrm>
          <a:off x="3427944" y="2106652"/>
          <a:ext cx="1988119" cy="871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>
              <a:ln w="0"/>
              <a:latin typeface="NikoshBAN" pitchFamily="2" charset="0"/>
              <a:cs typeface="NikoshBAN" pitchFamily="2" charset="0"/>
            </a:rPr>
            <a:t>ই-সেবার প্রধান বৈশিষ্ট্য</a:t>
          </a:r>
          <a:endParaRPr lang="en-US" sz="2000" kern="1200" dirty="0"/>
        </a:p>
      </dsp:txBody>
      <dsp:txXfrm>
        <a:off x="3470502" y="2149210"/>
        <a:ext cx="1903003" cy="786685"/>
      </dsp:txXfrm>
    </dsp:sp>
    <dsp:sp modelId="{DFBC903D-CF5D-42E8-A204-182DC9C0DFF4}">
      <dsp:nvSpPr>
        <dsp:cNvPr id="0" name=""/>
        <dsp:cNvSpPr/>
      </dsp:nvSpPr>
      <dsp:spPr>
        <a:xfrm rot="16200000">
          <a:off x="3982224" y="1666873"/>
          <a:ext cx="8795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955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8149E-60F3-4AFA-ABCC-7E11C10166DD}">
      <dsp:nvSpPr>
        <dsp:cNvPr id="0" name=""/>
        <dsp:cNvSpPr/>
      </dsp:nvSpPr>
      <dsp:spPr>
        <a:xfrm>
          <a:off x="3427944" y="259084"/>
          <a:ext cx="1988118" cy="968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/>
            </a:rPr>
            <a:t>স্বল্প</a:t>
          </a:r>
          <a:r>
            <a:rPr lang="en-US" sz="2400" kern="1200" dirty="0">
              <a:latin typeface="NikoshBAN" panose="02000000000000000000"/>
            </a:rPr>
            <a:t> </a:t>
          </a:r>
          <a:r>
            <a:rPr lang="en-US" sz="2400" kern="1200" dirty="0" err="1">
              <a:latin typeface="NikoshBAN" panose="02000000000000000000"/>
            </a:rPr>
            <a:t>খরচে</a:t>
          </a:r>
          <a:r>
            <a:rPr lang="en-US" sz="2400" kern="1200" dirty="0">
              <a:latin typeface="NikoshBAN" panose="02000000000000000000"/>
            </a:rPr>
            <a:t> </a:t>
          </a:r>
        </a:p>
      </dsp:txBody>
      <dsp:txXfrm>
        <a:off x="3475198" y="306338"/>
        <a:ext cx="1893610" cy="873501"/>
      </dsp:txXfrm>
    </dsp:sp>
    <dsp:sp modelId="{CE17C053-A059-4E55-9AE5-CFAF2B4FCB99}">
      <dsp:nvSpPr>
        <dsp:cNvPr id="0" name=""/>
        <dsp:cNvSpPr/>
      </dsp:nvSpPr>
      <dsp:spPr>
        <a:xfrm rot="2311245">
          <a:off x="4862952" y="3283664"/>
          <a:ext cx="9801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012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E000B-BAFF-4FC5-8314-18993809D2AB}">
      <dsp:nvSpPr>
        <dsp:cNvPr id="0" name=""/>
        <dsp:cNvSpPr/>
      </dsp:nvSpPr>
      <dsp:spPr>
        <a:xfrm>
          <a:off x="5513670" y="3588875"/>
          <a:ext cx="1661579" cy="968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হয়রানিমুক্ত</a:t>
          </a:r>
          <a:endParaRPr lang="en-US" sz="2000" kern="1200" dirty="0"/>
        </a:p>
      </dsp:txBody>
      <dsp:txXfrm>
        <a:off x="5560924" y="3636129"/>
        <a:ext cx="1567071" cy="873501"/>
      </dsp:txXfrm>
    </dsp:sp>
    <dsp:sp modelId="{E80EB643-CB4B-4274-A6F9-F8B364C377DA}">
      <dsp:nvSpPr>
        <dsp:cNvPr id="0" name=""/>
        <dsp:cNvSpPr/>
      </dsp:nvSpPr>
      <dsp:spPr>
        <a:xfrm rot="8488755">
          <a:off x="3000926" y="3283664"/>
          <a:ext cx="9801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012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82F65-B9E7-4654-BA05-4529BE64504B}">
      <dsp:nvSpPr>
        <dsp:cNvPr id="0" name=""/>
        <dsp:cNvSpPr/>
      </dsp:nvSpPr>
      <dsp:spPr>
        <a:xfrm>
          <a:off x="1560786" y="3588875"/>
          <a:ext cx="1877523" cy="968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স্বল্প সময়ে </a:t>
          </a:r>
          <a:endParaRPr lang="en-US" sz="2400" kern="1200" dirty="0"/>
        </a:p>
      </dsp:txBody>
      <dsp:txXfrm>
        <a:off x="1608040" y="3636129"/>
        <a:ext cx="1783015" cy="873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1527-3C5E-481F-A403-BD763EFF78E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BFFEE-308E-4044-8529-DE4EE399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6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4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9F85-3DE7-475B-B888-A55EDE2FB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6CEF4-8B3D-40E5-877D-158ACCC1F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6B515-0831-4524-A5BD-87124B63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78138-8DC5-41EB-96EE-FA191538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BD9E-307A-4A7F-B1BE-3D652340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34A1-63F1-470B-BAFD-D3C990ED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01ADC-4DCB-4C78-B94E-C19C4E120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810E-7BB2-42FA-A5EC-69A68594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7F539-884D-4B1C-986D-A475790F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F784-7FB7-4073-AFF3-3E6AE062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8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50453-D052-4B46-906C-8279742F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9FB1D-5306-4B8B-AF17-86A817742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4E22-65E2-4FCE-86F9-8B64FCCD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414CF-EDD1-431C-8E98-51045885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2616C-B143-48D2-90FF-22703769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1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BA2A-EB82-4499-950E-2CFB5260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F4766-097D-44F5-8D35-B66DBEBE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6AA0-CB4C-417D-BA51-0CC0E762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BCC8-CD1C-4545-9FB8-FDA165E6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B018C-10C1-404D-A9AD-3AE059D5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B9C2-1342-4833-BC4F-C420E00C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9FC6E-C35B-4522-A2BE-D83B8A392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BE906-6278-434B-8AD6-026FD5BA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5A28-121D-4659-B5A2-1CD286C9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82236-AD67-4B4A-96E2-089834F9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A69C-CE12-4E7F-8C79-32B10EF8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41E4-F27D-4885-9EC8-524209925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EE7BB-3FFE-4F9B-8512-FB94F3B1D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E1D2F-CF20-4437-A717-27C0D3E6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F09AC-C83F-49AA-95A3-42D63E45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6DAB7-F91C-4DE0-B304-343C3EFB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8988-4F0A-4EAE-9BCE-1291D0F8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E1CD0-A6B1-45A2-ACC0-3AD6FE7E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D1E0-F2BF-4A33-B553-1734B4ED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D07E6-A79A-495A-970B-4999BA8D8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72861-A653-48CF-8887-2DFAA6C3C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8A7BB-7AED-42A3-A6EF-C43E2D1D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3F9B6-CDD6-4E99-9EFC-20973617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D5DD0-04E7-4BE1-825A-7AD126D7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BB62-70AA-4A05-9881-29FAF776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D3C34-239C-4BCA-A7A5-3B9049FA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CCEB0-ED8F-4FB6-8C4C-22974222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8F043-B5E6-48C3-8D48-C2A86492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BD839-7134-41AA-A688-C5C1FEB5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0D504-3C51-48A0-B623-15E46261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4A833-0D69-456B-8179-AAC41A29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1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FBD9-7415-4608-9247-B1C48689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4514-CD58-4174-97EF-3F4FEF806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E2C7B-2132-4C81-82B7-5E9A7A44E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0BB1F-AD14-4D76-A8BB-DB8A6CCA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D311C-E685-4CD2-B602-959B2B35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A02B7-ED16-4BDD-9178-E3BB8769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4DA9-DB20-4D81-B1C3-6731EF29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ACE3D-9E68-42D4-810E-345777369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5FB6F-90F1-459F-8E38-47B316FEC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1899D-2A5C-44FB-8506-5C8D1629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F47D-C76F-40DB-A030-FE746174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5F9E7-24B9-4CC6-AC6D-5A1F60CB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43C5F8-509F-4B7D-8C19-FC563E1A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3B3C5-62B3-43AD-994E-2FC5DA2AB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EB98-3A8E-4E19-A570-4F149277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4F8E-93DD-43C2-9582-C055D41AB7B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EFA80-6AE6-4E5F-81FA-58DEF2213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24E0A-7EBF-45F2-B8D8-67A225B9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CC58-D682-4862-AAFA-BEC40291D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26610" y="98477"/>
            <a:ext cx="11971606" cy="664922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F21321-6020-4EB9-851C-ED2F4B58D69C}"/>
              </a:ext>
            </a:extLst>
          </p:cNvPr>
          <p:cNvSpPr txBox="1"/>
          <p:nvPr/>
        </p:nvSpPr>
        <p:spPr>
          <a:xfrm>
            <a:off x="2996419" y="452955"/>
            <a:ext cx="6372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/>
                <a:cs typeface="NikoshBAN" panose="02000000000000000000" pitchFamily="2" charset="0"/>
              </a:rPr>
              <a:t>                        </a:t>
            </a:r>
            <a:r>
              <a:rPr lang="en-US" sz="4000" b="1" dirty="0" err="1">
                <a:latin typeface="NikoshBAN" panose="0200000000000000000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/>
                <a:cs typeface="NikoshBAN" panose="02000000000000000000" pitchFamily="2" charset="0"/>
              </a:rPr>
              <a:t>স্বাগতম</a:t>
            </a:r>
            <a:endParaRPr lang="en-US" sz="24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D7A65-253C-48DF-B5A4-3FAD761EE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97" y="1874872"/>
            <a:ext cx="7300210" cy="41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856" y="323423"/>
            <a:ext cx="8808930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ই-সেবা (পাঠ্যপুস্তকের ডিজিটাল সংস্করণ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6" y="1314285"/>
            <a:ext cx="4446563" cy="40333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9857" y="5630582"/>
            <a:ext cx="1069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পাঠ্যপুস্তক অনলাইনে সহজে পাওয়ার জন্য সরকারিভাবে একটি ই-বুক প্ল্যাটফর্ম তৈরি করা হয়েছে, যার ঠিকানা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www.ebook.gov.bd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1" y="1314284"/>
            <a:ext cx="4167554" cy="40333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804F0743-085C-4133-86F6-15B336E66C74}"/>
              </a:ext>
            </a:extLst>
          </p:cNvPr>
          <p:cNvSpPr/>
          <p:nvPr/>
        </p:nvSpPr>
        <p:spPr>
          <a:xfrm>
            <a:off x="0" y="0"/>
            <a:ext cx="12192000" cy="7005711"/>
          </a:xfrm>
          <a:prstGeom prst="frame">
            <a:avLst>
              <a:gd name="adj1" fmla="val 14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1AB56C2-EA4A-4634-8214-EF113A84E959}"/>
              </a:ext>
            </a:extLst>
          </p:cNvPr>
          <p:cNvSpPr/>
          <p:nvPr/>
        </p:nvSpPr>
        <p:spPr>
          <a:xfrm>
            <a:off x="168812" y="182880"/>
            <a:ext cx="11854376" cy="6675120"/>
          </a:xfrm>
          <a:prstGeom prst="frame">
            <a:avLst>
              <a:gd name="adj1" fmla="val 69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77C578-3285-458C-B3C7-440782A44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479008"/>
            <a:ext cx="11713698" cy="2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0528" y="1463041"/>
            <a:ext cx="5218176" cy="3760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4" y="1463041"/>
            <a:ext cx="5729356" cy="37608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17987" y="306561"/>
            <a:ext cx="8087710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ই-সেবা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IN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604" y="5825254"/>
            <a:ext cx="1141462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উদাহর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অনলাই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706A311-3474-4B1F-ACF7-88F09A537A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7C5EC3-BAB1-4E94-B5F2-1CF0A0B33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286918"/>
            <a:ext cx="11713698" cy="3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52" y="348816"/>
            <a:ext cx="8875934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ই-সেবা 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6991" y="5773626"/>
            <a:ext cx="508448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784" y="5773626"/>
            <a:ext cx="583453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পরিশোধ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মম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784" y="1355834"/>
            <a:ext cx="5966085" cy="41435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6675119" y="1355834"/>
            <a:ext cx="5166360" cy="4143520"/>
            <a:chOff x="6675119" y="1238824"/>
            <a:chExt cx="5166360" cy="43974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119" y="1238824"/>
              <a:ext cx="5166360" cy="239955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0" name="Picture 9" descr="online-payment-provider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19" y="3638379"/>
              <a:ext cx="5166360" cy="1997923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4" name="Frame 3">
            <a:extLst>
              <a:ext uri="{FF2B5EF4-FFF2-40B4-BE49-F238E27FC236}">
                <a16:creationId xmlns:a16="http://schemas.microsoft.com/office/drawing/2014/main" id="{442A95B5-8D9D-48D4-9D46-0A5260B10E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5F54C5-72B7-4B72-956B-BEDF70D763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296846"/>
            <a:ext cx="11713698" cy="3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2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323557"/>
            <a:ext cx="3798277" cy="1367131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FC762-BD2D-47D6-A41B-27C1FAA23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9" y="1491512"/>
            <a:ext cx="2102998" cy="18305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0F68A-5361-435F-91C6-5F41E4196B12}"/>
              </a:ext>
            </a:extLst>
          </p:cNvPr>
          <p:cNvSpPr txBox="1"/>
          <p:nvPr/>
        </p:nvSpPr>
        <p:spPr>
          <a:xfrm>
            <a:off x="745588" y="4097016"/>
            <a:ext cx="10213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bn-IN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bn-IN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2120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3184D4-A486-42DB-83E6-2BDB8974F070}"/>
              </a:ext>
            </a:extLst>
          </p:cNvPr>
          <p:cNvSpPr/>
          <p:nvPr/>
        </p:nvSpPr>
        <p:spPr>
          <a:xfrm>
            <a:off x="335281" y="1433185"/>
            <a:ext cx="5806439" cy="39703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সরবরাহের অনুমতিপত্রকে ই-পুর্জি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১৫টি চিনিকল ই-পূর্জি আওতাভুক্ত।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বর্তমানে কৃষকেরা ঘরে বসে মোবাইল ফোনেই তাঁদের পুর্জি সংগ্রহ করতে পারছেন। ফলে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 ধরনের হয়রানির অবসান হওয়ার পাশাপাশি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সময়মতো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চিনিকলের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বেড়েছে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5335" y="304065"/>
            <a:ext cx="345277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ই-পুর্জি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1433185"/>
            <a:ext cx="5333938" cy="39703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EEA76-6C10-4F57-8BD8-C41612BFB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B2FC8E1-EAC0-4213-B8CE-D31DABADBC00}"/>
              </a:ext>
            </a:extLst>
          </p:cNvPr>
          <p:cNvSpPr/>
          <p:nvPr/>
        </p:nvSpPr>
        <p:spPr>
          <a:xfrm>
            <a:off x="0" y="0"/>
            <a:ext cx="12295163" cy="6858000"/>
          </a:xfrm>
          <a:prstGeom prst="frame">
            <a:avLst>
              <a:gd name="adj1" fmla="val 10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04860"/>
            <a:ext cx="959122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2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ইলেকট্রনিক মানি ট্রান্সফার সিস্টেম (এমটিএস</a:t>
            </a:r>
            <a:r>
              <a:rPr lang="bn-IN" sz="40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n w="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5" y="1660928"/>
            <a:ext cx="5177151" cy="33499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09903" y="5396626"/>
            <a:ext cx="11493063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ডাক বিভাগের ইলেকট্রনিক মানি ট্রান্সফার সিস্টেমকে এমটিএস বলে।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এমটিএসে এক মিনিটের মধ্যে ৫০ হাজার টাকা পর্যন্ত পাঠানো যায়।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1659546"/>
            <a:ext cx="5129784" cy="33513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8A9A1-D847-4092-B090-A7FBFD0AE9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89034" y="6350733"/>
            <a:ext cx="11691950" cy="298486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A176978-29DA-4FC9-BB49-0C74E15CEC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4442" y="466028"/>
            <a:ext cx="3054907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ই-পর্চা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6" y="1524000"/>
            <a:ext cx="3740412" cy="37429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6632" y="5617029"/>
            <a:ext cx="1145052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সব জমির রেকর্ডের অনুলিপি অনলাইনে সংগ্রহ করাকে ই-পর্চা বলে।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63711" y="1524000"/>
            <a:ext cx="3443449" cy="3742943"/>
            <a:chOff x="8766715" y="1731265"/>
            <a:chExt cx="3043736" cy="3535678"/>
          </a:xfrm>
        </p:grpSpPr>
        <p:pic>
          <p:nvPicPr>
            <p:cNvPr id="9" name="Picture 8" descr="download (8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6715" y="3092436"/>
              <a:ext cx="3043736" cy="2174507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0" name="Picture 9" descr="image-66679-155941682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6715" y="1731265"/>
              <a:ext cx="3043736" cy="1334588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pic>
        <p:nvPicPr>
          <p:cNvPr id="8" name="Picture 7" descr="ict-academy-bd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632" y="1524000"/>
            <a:ext cx="3627621" cy="374294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B0B7442-92ED-4B23-BD89-1BF36A0CA2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68F71-8545-4464-8431-DBA72C3331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298136"/>
            <a:ext cx="11713698" cy="3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231" y="318254"/>
            <a:ext cx="4628271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ই-স্বাস্থ্যসেবা (টেলিমেডিসিন)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1392684"/>
            <a:ext cx="3483511" cy="34101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8731" y="5169396"/>
            <a:ext cx="11386176" cy="10156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ই-সেবার ক্ষেত্রে টেলিমেডিসিন গুরুত্বপূর্ণ ভূমিকা রাখছে। টেলিমেডিসিন সেবা প্রদানের জন্য দেশে ৬০ জন চিকিৎসক প্যানেল রয়েছে।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31542Kalerkantho_18-05-31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816" y="1392683"/>
            <a:ext cx="3667643" cy="34101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 descr="17510066_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1033" y="1392683"/>
            <a:ext cx="3693874" cy="34101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1B051821-4486-4C4C-8A1D-C005FAC2C5FB}"/>
              </a:ext>
            </a:extLst>
          </p:cNvPr>
          <p:cNvSpPr/>
          <p:nvPr/>
        </p:nvSpPr>
        <p:spPr>
          <a:xfrm>
            <a:off x="-19363" y="0"/>
            <a:ext cx="12192000" cy="6858000"/>
          </a:xfrm>
          <a:prstGeom prst="frame">
            <a:avLst>
              <a:gd name="adj1" fmla="val 1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44A2E0B-65F0-4700-9656-5DB667A4345E}"/>
              </a:ext>
            </a:extLst>
          </p:cNvPr>
          <p:cNvSpPr/>
          <p:nvPr/>
        </p:nvSpPr>
        <p:spPr>
          <a:xfrm>
            <a:off x="135988" y="147712"/>
            <a:ext cx="11920024" cy="6562578"/>
          </a:xfrm>
          <a:prstGeom prst="frame">
            <a:avLst>
              <a:gd name="adj1" fmla="val 7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5753B-4993-43B8-856D-B4B8A1EF7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332770"/>
            <a:ext cx="11713698" cy="3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846" y="346642"/>
            <a:ext cx="675249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রেলওয়ের ই-টিকেটিং ও মোবাইল টিকেটিং 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661159"/>
            <a:ext cx="3672840" cy="35356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1661159"/>
            <a:ext cx="3627119" cy="35356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40" y="1661159"/>
            <a:ext cx="3499980" cy="35356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51793" y="5467139"/>
            <a:ext cx="11209283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বাংলাদেশ রেলওয়ের টিকেট এখন মোবাইল ফোনেও কাটা যায়। বর্তমানে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বাস ও বিমানের টিকেটও এ ব্যবস্থার আওতায় এসেছে।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10933F8-03AA-4A9F-9D45-D49C54F341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5575DFF-217C-4331-8ECD-AB4E5DF08E33}"/>
              </a:ext>
            </a:extLst>
          </p:cNvPr>
          <p:cNvSpPr/>
          <p:nvPr/>
        </p:nvSpPr>
        <p:spPr>
          <a:xfrm>
            <a:off x="150056" y="175846"/>
            <a:ext cx="11891890" cy="6506308"/>
          </a:xfrm>
          <a:prstGeom prst="frame">
            <a:avLst>
              <a:gd name="adj1" fmla="val 82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964C0-A191-40AE-BDA0-60B407F991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298136"/>
            <a:ext cx="11713698" cy="3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40B4D-00C6-46BC-9DBF-9F9442749D9B}"/>
              </a:ext>
            </a:extLst>
          </p:cNvPr>
          <p:cNvSpPr txBox="1"/>
          <p:nvPr/>
        </p:nvSpPr>
        <p:spPr>
          <a:xfrm>
            <a:off x="4234376" y="559489"/>
            <a:ext cx="334811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091B6-853F-4950-9FD7-C9BD44CEB739}"/>
              </a:ext>
            </a:extLst>
          </p:cNvPr>
          <p:cNvSpPr txBox="1"/>
          <p:nvPr/>
        </p:nvSpPr>
        <p:spPr>
          <a:xfrm>
            <a:off x="422031" y="2941395"/>
            <a:ext cx="1097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A3CE65-7AE0-448C-AAA6-3DBCAF4A9176}"/>
              </a:ext>
            </a:extLst>
          </p:cNvPr>
          <p:cNvSpPr txBox="1"/>
          <p:nvPr/>
        </p:nvSpPr>
        <p:spPr>
          <a:xfrm>
            <a:off x="9889588" y="1536950"/>
            <a:ext cx="1800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800" b="1" dirty="0">
                <a:latin typeface="NikoshBAN" pitchFamily="2" charset="0"/>
                <a:cs typeface="NikoshBAN" pitchFamily="2" charset="0"/>
              </a:rPr>
              <a:t>: ১০</a:t>
            </a:r>
            <a:r>
              <a:rPr lang="bn-IN" sz="1800" b="1" dirty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97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87DF16-2F47-4221-A7D0-59D92DF6AA11}"/>
              </a:ext>
            </a:extLst>
          </p:cNvPr>
          <p:cNvGrpSpPr/>
          <p:nvPr/>
        </p:nvGrpSpPr>
        <p:grpSpPr>
          <a:xfrm>
            <a:off x="-59581" y="0"/>
            <a:ext cx="12251581" cy="6858000"/>
            <a:chOff x="-59581" y="0"/>
            <a:chExt cx="12251581" cy="68580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B090089-A164-4026-B948-E274A25EF6C2}"/>
                </a:ext>
              </a:extLst>
            </p:cNvPr>
            <p:cNvSpPr/>
            <p:nvPr/>
          </p:nvSpPr>
          <p:spPr>
            <a:xfrm>
              <a:off x="0" y="33130"/>
              <a:ext cx="12192000" cy="6824870"/>
            </a:xfrm>
            <a:prstGeom prst="frame">
              <a:avLst>
                <a:gd name="adj1" fmla="val 655"/>
              </a:avLst>
            </a:prstGeom>
            <a:solidFill>
              <a:srgbClr val="C0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4270F2-FFD5-481A-9375-F3DC29CDD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 rot="16200000">
              <a:off x="10553114" y="77527"/>
              <a:ext cx="1524000" cy="15240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96BC4-1A72-437E-A803-EC34EBCF3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>
              <a:off x="10629900" y="5256470"/>
              <a:ext cx="1524000" cy="15240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9E9BF8-0F88-4644-9D97-39FBC20D7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 rot="5400000">
              <a:off x="108463" y="5300869"/>
              <a:ext cx="1524000" cy="15240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A043FD-6FA8-4C0F-AEF5-FCC63A36E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6406" b="8457"/>
            <a:stretch/>
          </p:blipFill>
          <p:spPr>
            <a:xfrm rot="10800000">
              <a:off x="-59581" y="0"/>
              <a:ext cx="1521450" cy="16015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F9764B-C6A8-4E9B-8810-99449011F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96"/>
            <a:stretch/>
          </p:blipFill>
          <p:spPr>
            <a:xfrm>
              <a:off x="393895" y="6324603"/>
              <a:ext cx="11268222" cy="473765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8F72AA-D4E3-48B1-B4BE-DCE134EE5DF6}"/>
                </a:ext>
              </a:extLst>
            </p:cNvPr>
            <p:cNvSpPr/>
            <p:nvPr/>
          </p:nvSpPr>
          <p:spPr>
            <a:xfrm>
              <a:off x="4365215" y="284868"/>
              <a:ext cx="3284551" cy="7888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2"/>
                  </a:solidFill>
                  <a:latin typeface="NikoshBAN" panose="02000000000000000000"/>
                </a:rPr>
                <a:t>পরিচিতি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A3A08C67-9382-4EC9-BAE1-E88F7891D809}"/>
                </a:ext>
              </a:extLst>
            </p:cNvPr>
            <p:cNvSpPr/>
            <p:nvPr/>
          </p:nvSpPr>
          <p:spPr>
            <a:xfrm>
              <a:off x="393894" y="2354891"/>
              <a:ext cx="4979963" cy="3969712"/>
            </a:xfrm>
            <a:prstGeom prst="roundRect">
              <a:avLst>
                <a:gd name="adj" fmla="val 548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b="1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32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0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0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8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শাহানাজ</a:t>
              </a:r>
              <a:r>
                <a:rPr lang="en-US" sz="28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8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বেগম</a:t>
              </a:r>
              <a:endParaRPr lang="en-US" sz="28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সহকারি</a:t>
              </a:r>
              <a:r>
                <a: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শিক্ষক</a:t>
              </a:r>
              <a:endPara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হাজী</a:t>
              </a:r>
              <a:r>
                <a: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হেলাল</a:t>
              </a:r>
              <a:r>
                <a: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উদ্দিন</a:t>
              </a:r>
              <a:r>
                <a: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বালিকা</a:t>
              </a:r>
              <a:r>
                <a: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উচ্চ</a:t>
              </a:r>
              <a:r>
                <a: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বিদ্যালয়</a:t>
              </a:r>
              <a:endPara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0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তারাকান্দা,ময়মনসিংহ</a:t>
              </a:r>
              <a:r>
                <a:rPr lang="en-US" sz="20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।  </a:t>
              </a:r>
            </a:p>
            <a:p>
              <a:pPr algn="ctr"/>
              <a:endParaRPr lang="bn-IN" sz="2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b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" descr="C:\Users\Lotus\Pictures\ICT4E.jpg">
              <a:extLst>
                <a:ext uri="{FF2B5EF4-FFF2-40B4-BE49-F238E27FC236}">
                  <a16:creationId xmlns:a16="http://schemas.microsoft.com/office/drawing/2014/main" id="{C245686D-0C41-4D85-A2EA-5459DE885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3880" y="2499842"/>
              <a:ext cx="1600200" cy="1638297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D2E2A54-B50A-41DE-8861-40B4F63481FD}"/>
                </a:ext>
              </a:extLst>
            </p:cNvPr>
            <p:cNvSpPr/>
            <p:nvPr/>
          </p:nvSpPr>
          <p:spPr>
            <a:xfrm>
              <a:off x="6818145" y="2369566"/>
              <a:ext cx="4745498" cy="3864662"/>
            </a:xfrm>
            <a:prstGeom prst="roundRect">
              <a:avLst>
                <a:gd name="adj" fmla="val 672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/>
                </a:rPr>
                <a:t>শ্রেণীঃ-নবম</a:t>
              </a:r>
              <a:endParaRPr lang="en-US" sz="2800" b="1" dirty="0">
                <a:solidFill>
                  <a:srgbClr val="002060"/>
                </a:solidFill>
                <a:latin typeface="NikoshBAN" panose="0200000000000000000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বিষয়ঃ-তথ্য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ওযোগাযোগ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প্রযুক্তি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endParaRPr lang="en-US" sz="2000" b="1" dirty="0">
                <a:solidFill>
                  <a:srgbClr val="002060"/>
                </a:solidFill>
                <a:latin typeface="NikoshBAN" panose="0200000000000000000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অধ্যায়ঃ-২য় 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তারিখঃ-৬/৪/২২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EC2353-AE25-466C-92BC-B4C4568E5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254" y="2630658"/>
              <a:ext cx="1448973" cy="165438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53FA4A-14EB-4D73-A1D6-83FCC872E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857" y="1219201"/>
              <a:ext cx="1363176" cy="5430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11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135" y="237488"/>
            <a:ext cx="2688848" cy="7402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মূল্যায়ন</a:t>
            </a:r>
            <a:r>
              <a:rPr lang="en-US" sz="5400" b="1" dirty="0">
                <a:latin typeface="NikoshBAN" panose="0200000000000000000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12542" y="98474"/>
            <a:ext cx="11971606" cy="6654019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39150" y="6161322"/>
            <a:ext cx="11713698" cy="50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37866-769A-487F-B3D5-5B69D4A180E2}"/>
              </a:ext>
            </a:extLst>
          </p:cNvPr>
          <p:cNvSpPr txBox="1"/>
          <p:nvPr/>
        </p:nvSpPr>
        <p:spPr>
          <a:xfrm>
            <a:off x="239150" y="977706"/>
            <a:ext cx="11713698" cy="5262979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সার্ভি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২টি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প্রযুক্তির মাধ্যমে ২৪ ঘণ্টা ব্যাংকিং সুবিধা পাওয়া যায়?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EVM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ATM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PVM                                   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Fast Track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পরিসেবাসমূহের বিল পরিশোধ এর সহজ মাধ্যমে হলো -</a:t>
            </a:r>
            <a:b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   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b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b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l-GR" sz="2400" dirty="0">
                <a:latin typeface="-apple-system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ii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6999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4692535" cy="846626"/>
          </a:xfrm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BAD7B-DAD4-4C5D-8A7D-F2D3D5F54D1E}"/>
              </a:ext>
            </a:extLst>
          </p:cNvPr>
          <p:cNvSpPr txBox="1"/>
          <p:nvPr/>
        </p:nvSpPr>
        <p:spPr>
          <a:xfrm>
            <a:off x="502653" y="3055950"/>
            <a:ext cx="112429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</a:t>
            </a:r>
            <a:r>
              <a:rPr lang="bn-IN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বাস্তবায়নে </a:t>
            </a:r>
            <a:r>
              <a:rPr lang="en-US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bn-IN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en-US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148" y="844062"/>
            <a:ext cx="4023360" cy="8466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pic>
        <p:nvPicPr>
          <p:cNvPr id="1026" name="Picture 2" descr="ই-সার্ভিস | বাংলাদেশ | Powerd by: explore.com.bd">
            <a:extLst>
              <a:ext uri="{FF2B5EF4-FFF2-40B4-BE49-F238E27FC236}">
                <a16:creationId xmlns:a16="http://schemas.microsoft.com/office/drawing/2014/main" id="{C8BDA550-9809-4802-A9AE-7820D1F1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43" y="2514599"/>
            <a:ext cx="3866857" cy="32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A4495-3833-4C5D-873D-71062A313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448972"/>
            <a:ext cx="4445391" cy="4543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D9E2F0-5A68-4C7D-A3A3-15A64B97F48D}"/>
              </a:ext>
            </a:extLst>
          </p:cNvPr>
          <p:cNvSpPr txBox="1"/>
          <p:nvPr/>
        </p:nvSpPr>
        <p:spPr>
          <a:xfrm>
            <a:off x="3376246" y="506437"/>
            <a:ext cx="620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/>
              </a:rPr>
              <a:t>                      </a:t>
            </a:r>
            <a:r>
              <a:rPr lang="en-US" sz="2400" b="1" dirty="0" err="1">
                <a:latin typeface="NikoshBAN" panose="02000000000000000000"/>
              </a:rPr>
              <a:t>নিচের</a:t>
            </a:r>
            <a:r>
              <a:rPr lang="en-US" b="1" dirty="0">
                <a:latin typeface="NikoshBAN" panose="02000000000000000000"/>
              </a:rPr>
              <a:t>  </a:t>
            </a:r>
            <a:r>
              <a:rPr lang="en-US" sz="2400" b="1" dirty="0" err="1">
                <a:latin typeface="NikoshBAN" panose="02000000000000000000"/>
              </a:rPr>
              <a:t>ছবি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গুলো</a:t>
            </a:r>
            <a:r>
              <a:rPr lang="en-US" sz="2400" b="1" dirty="0">
                <a:latin typeface="NikoshBAN" panose="02000000000000000000"/>
              </a:rPr>
              <a:t> </a:t>
            </a:r>
            <a:r>
              <a:rPr lang="en-US" sz="2400" b="1" dirty="0" err="1">
                <a:latin typeface="NikoshBAN" panose="02000000000000000000"/>
              </a:rPr>
              <a:t>লক্ষ্য</a:t>
            </a:r>
            <a:r>
              <a:rPr lang="en-US" sz="2400" b="1" dirty="0">
                <a:latin typeface="NikoshBAN" panose="02000000000000000000"/>
              </a:rPr>
              <a:t>  </a:t>
            </a:r>
            <a:r>
              <a:rPr lang="en-US" sz="2400" b="1" dirty="0" err="1">
                <a:latin typeface="NikoshBAN" panose="02000000000000000000"/>
              </a:rPr>
              <a:t>কর</a:t>
            </a:r>
            <a:r>
              <a:rPr lang="en-US" sz="2400" b="1" dirty="0">
                <a:latin typeface="NikoshBAN" panose="0200000000000000000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7E350-2488-4EA4-98A2-44E283316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1448972"/>
            <a:ext cx="4872111" cy="45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DA6AE-FCB2-486F-BEA9-4CAB846E0061}"/>
              </a:ext>
            </a:extLst>
          </p:cNvPr>
          <p:cNvSpPr txBox="1"/>
          <p:nvPr/>
        </p:nvSpPr>
        <p:spPr>
          <a:xfrm>
            <a:off x="1998404" y="2112821"/>
            <a:ext cx="44875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IN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Synesis IT - উদ্বোধন হলো “সেনা স্বাস্থ্য সেবা” নামে একটি... | Facebook">
            <a:extLst>
              <a:ext uri="{FF2B5EF4-FFF2-40B4-BE49-F238E27FC236}">
                <a16:creationId xmlns:a16="http://schemas.microsoft.com/office/drawing/2014/main" id="{7EEE726F-0327-4E58-8BBB-3C9E212F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0" y="1111347"/>
            <a:ext cx="4979963" cy="48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880376-E6F8-4C83-9462-1ACF204E2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" y="1111346"/>
            <a:ext cx="4797083" cy="48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40794-4485-487D-986F-C502D0629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7" y="1087351"/>
            <a:ext cx="6462968" cy="5052869"/>
          </a:xfrm>
          <a:prstGeom prst="rect">
            <a:avLst/>
          </a:prstGeom>
        </p:spPr>
      </p:pic>
      <p:pic>
        <p:nvPicPr>
          <p:cNvPr id="1026" name="Picture 2" descr="ই-সার্ভিস | বাংলাদেশ | Powerd by: explore.com.bd">
            <a:extLst>
              <a:ext uri="{FF2B5EF4-FFF2-40B4-BE49-F238E27FC236}">
                <a16:creationId xmlns:a16="http://schemas.microsoft.com/office/drawing/2014/main" id="{6A5B72F0-A0EE-4F85-9394-D86256E8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34" y="1420837"/>
            <a:ext cx="4487594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DA6AE-FCB2-486F-BEA9-4CAB846E0061}"/>
              </a:ext>
            </a:extLst>
          </p:cNvPr>
          <p:cNvSpPr txBox="1"/>
          <p:nvPr/>
        </p:nvSpPr>
        <p:spPr>
          <a:xfrm>
            <a:off x="1998404" y="2112821"/>
            <a:ext cx="44875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IN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B7264-8EA6-4F46-AED9-3B1E9FAEF3D0}"/>
              </a:ext>
            </a:extLst>
          </p:cNvPr>
          <p:cNvSpPr txBox="1"/>
          <p:nvPr/>
        </p:nvSpPr>
        <p:spPr>
          <a:xfrm>
            <a:off x="3460652" y="365760"/>
            <a:ext cx="585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4C4E3-9F6D-4CE0-9DB6-B294BA1B75D1}"/>
              </a:ext>
            </a:extLst>
          </p:cNvPr>
          <p:cNvSpPr txBox="1"/>
          <p:nvPr/>
        </p:nvSpPr>
        <p:spPr>
          <a:xfrm>
            <a:off x="534572" y="1690688"/>
            <a:ext cx="53175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ইলেকট্রনিক পদ্ধতিতে সেবা প্রদান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ই-সার্ভিস বা ই-সেবা হিসেবে পরিচিত। সেবাগ্রহীতা ইন্টারনেটের মাধ্যমে এই সেবা গ্রহণ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করে থাকেন।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পাঠ্যপুস্তকের ডিজিটাল সংস্করণ, ই-পূর্জি, ই-পর্চা, ই-টিকেট, টেলিমেডিসিন, অনলাইন 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 হিসাব এর মধ্যে উল্লেখযোগ্য।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1FA78-6F40-4112-A9C2-1682887B1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1490393"/>
            <a:ext cx="6030351" cy="45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pPr algn="ctr"/>
            <a:r>
              <a:rPr lang="bn-IN" sz="4400" b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4CFAB-B712-46E2-8A95-482C0615045A}"/>
              </a:ext>
            </a:extLst>
          </p:cNvPr>
          <p:cNvSpPr txBox="1"/>
          <p:nvPr/>
        </p:nvSpPr>
        <p:spPr>
          <a:xfrm>
            <a:off x="1118381" y="2493794"/>
            <a:ext cx="6541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F07C11-4DB9-4979-AFF2-BEB6197E5424}"/>
              </a:ext>
            </a:extLst>
          </p:cNvPr>
          <p:cNvSpPr/>
          <p:nvPr/>
        </p:nvSpPr>
        <p:spPr>
          <a:xfrm>
            <a:off x="2025748" y="3339708"/>
            <a:ext cx="7976379" cy="623777"/>
          </a:xfrm>
          <a:prstGeom prst="roundRect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ই-সার্ভি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 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C05D75-3675-46EF-88E1-223C2A0DC456}"/>
              </a:ext>
            </a:extLst>
          </p:cNvPr>
          <p:cNvSpPr/>
          <p:nvPr/>
        </p:nvSpPr>
        <p:spPr>
          <a:xfrm>
            <a:off x="2025748" y="4285849"/>
            <a:ext cx="7976379" cy="623776"/>
          </a:xfrm>
          <a:prstGeom prst="roundRect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en-US" sz="2000" b="1" dirty="0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       ই-</a:t>
            </a:r>
            <a:r>
              <a:rPr lang="en-US" altLang="en-US" sz="2000" b="1" dirty="0" err="1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সার্ভিসের</a:t>
            </a:r>
            <a:r>
              <a:rPr lang="en-US" altLang="en-US" sz="2000" b="1" dirty="0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বৈশিষ্ট্য</a:t>
            </a:r>
            <a:r>
              <a:rPr lang="en-US" altLang="en-US" sz="2000" b="1" dirty="0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সমূহ</a:t>
            </a:r>
            <a:r>
              <a:rPr lang="en-US" altLang="en-US" sz="2000" b="1" dirty="0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বর্ণনা</a:t>
            </a:r>
            <a:r>
              <a:rPr lang="en-US" altLang="en-US" sz="2000" b="1" dirty="0">
                <a:ln w="0"/>
                <a:solidFill>
                  <a:schemeClr val="tx1"/>
                </a:solidFill>
                <a:effectLst/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NikoshBAN" panose="02000000000000000000"/>
                <a:cs typeface="NikoshBAN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effectLst/>
                <a:latin typeface="NikoshBAN" panose="0200000000000000000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NikoshBAN" panose="02000000000000000000"/>
                <a:cs typeface="NikoshBAN" pitchFamily="2" charset="0"/>
              </a:rPr>
              <a:t>পারবে</a:t>
            </a:r>
            <a:r>
              <a:rPr lang="en-US" sz="2000" b="1" dirty="0">
                <a:solidFill>
                  <a:schemeClr val="tx1"/>
                </a:solidFill>
                <a:effectLst/>
                <a:latin typeface="NikoshBAN" panose="02000000000000000000"/>
                <a:cs typeface="NikoshBAN" pitchFamily="2" charset="0"/>
              </a:rPr>
              <a:t>; </a:t>
            </a:r>
            <a:endParaRPr lang="en-US" sz="2000" b="1" dirty="0">
              <a:latin typeface="NikoshBAN" panose="0200000000000000000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D630C1-EBFC-4E22-A7DC-2AAE72AECB2A}"/>
              </a:ext>
            </a:extLst>
          </p:cNvPr>
          <p:cNvSpPr/>
          <p:nvPr/>
        </p:nvSpPr>
        <p:spPr>
          <a:xfrm>
            <a:off x="2025750" y="5231988"/>
            <a:ext cx="7976380" cy="623775"/>
          </a:xfrm>
          <a:prstGeom prst="roundRect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E17382-CB98-4228-98AB-330731DB46D9}"/>
              </a:ext>
            </a:extLst>
          </p:cNvPr>
          <p:cNvSpPr/>
          <p:nvPr/>
        </p:nvSpPr>
        <p:spPr>
          <a:xfrm>
            <a:off x="1491175" y="3339707"/>
            <a:ext cx="534574" cy="6237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১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73BE35-DE2A-4B84-B492-1BF4D345EB2C}"/>
              </a:ext>
            </a:extLst>
          </p:cNvPr>
          <p:cNvSpPr/>
          <p:nvPr/>
        </p:nvSpPr>
        <p:spPr>
          <a:xfrm>
            <a:off x="1491175" y="4285849"/>
            <a:ext cx="534574" cy="623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২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3D968-DE20-4A2B-B806-D23A07676036}"/>
              </a:ext>
            </a:extLst>
          </p:cNvPr>
          <p:cNvSpPr/>
          <p:nvPr/>
        </p:nvSpPr>
        <p:spPr>
          <a:xfrm rot="10800000" flipV="1">
            <a:off x="1491175" y="5194079"/>
            <a:ext cx="534574" cy="6616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4000" dirty="0"/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2865955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486D998-6709-4B20-8D2A-44EC9D993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361427"/>
              </p:ext>
            </p:extLst>
          </p:nvPr>
        </p:nvGraphicFramePr>
        <p:xfrm>
          <a:off x="1758462" y="1322363"/>
          <a:ext cx="8736036" cy="481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D6BD3F-222F-4EFC-ABF6-10A24F10A835}"/>
              </a:ext>
            </a:extLst>
          </p:cNvPr>
          <p:cNvSpPr txBox="1"/>
          <p:nvPr/>
        </p:nvSpPr>
        <p:spPr>
          <a:xfrm>
            <a:off x="2832295" y="459827"/>
            <a:ext cx="6527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latin typeface="NikoshBAN" pitchFamily="2" charset="0"/>
                <a:cs typeface="NikoshBAN" pitchFamily="2" charset="0"/>
              </a:rPr>
              <a:t>ই-সেবার প্রধান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12422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9" y="428842"/>
            <a:ext cx="2785403" cy="846626"/>
          </a:xfrm>
        </p:spPr>
        <p:txBody>
          <a:bodyPr>
            <a:norm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168812" y="126609"/>
            <a:ext cx="11887200" cy="6583680"/>
          </a:xfrm>
          <a:prstGeom prst="frame">
            <a:avLst>
              <a:gd name="adj1" fmla="val 7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158C-A17A-4D63-BCB6-5889372E5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381" r="598" b="37170"/>
          <a:stretch/>
        </p:blipFill>
        <p:spPr>
          <a:xfrm>
            <a:off x="267286" y="6140220"/>
            <a:ext cx="11713698" cy="50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3F4D5-DB74-4CD8-A0CE-F23A5DCD2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1" y="1296015"/>
            <a:ext cx="1969478" cy="17831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776D8C-30B1-4E9A-99B4-8715EE6A95C8}"/>
              </a:ext>
            </a:extLst>
          </p:cNvPr>
          <p:cNvSpPr txBox="1"/>
          <p:nvPr/>
        </p:nvSpPr>
        <p:spPr>
          <a:xfrm>
            <a:off x="759656" y="4024929"/>
            <a:ext cx="8918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EFB16-93C1-4398-A257-90E1D44B0215}"/>
              </a:ext>
            </a:extLst>
          </p:cNvPr>
          <p:cNvSpPr txBox="1"/>
          <p:nvPr/>
        </p:nvSpPr>
        <p:spPr>
          <a:xfrm>
            <a:off x="9298745" y="1111349"/>
            <a:ext cx="1800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1800" b="1" dirty="0">
                <a:latin typeface="NikoshBAN" pitchFamily="2" charset="0"/>
                <a:cs typeface="NikoshBAN" pitchFamily="2" charset="0"/>
              </a:rPr>
              <a:t>৩ মিনিট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189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527</Words>
  <Application>Microsoft Office PowerPoint</Application>
  <PresentationFormat>Widescreen</PresentationFormat>
  <Paragraphs>102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 </vt:lpstr>
      <vt:lpstr>PowerPoint Presentation</vt:lpstr>
      <vt:lpstr>PowerPoint Presentation</vt:lpstr>
      <vt:lpstr> </vt:lpstr>
      <vt:lpstr> </vt:lpstr>
      <vt:lpstr> </vt:lpstr>
      <vt:lpstr>শিখনফল</vt:lpstr>
      <vt:lpstr> </vt:lpstr>
      <vt:lpstr>একক কাজ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মূল্যায়ন </vt:lpstr>
      <vt:lpstr>বাড়ির কাজ</vt:lpstr>
      <vt:lpstr>  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49</cp:revision>
  <dcterms:created xsi:type="dcterms:W3CDTF">2021-08-09T03:25:05Z</dcterms:created>
  <dcterms:modified xsi:type="dcterms:W3CDTF">2022-04-06T15:03:21Z</dcterms:modified>
</cp:coreProperties>
</file>