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9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0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96" r:id="rId3"/>
    <p:sldMasterId id="2147483731" r:id="rId4"/>
    <p:sldMasterId id="2147483761" r:id="rId5"/>
    <p:sldMasterId id="2147483785" r:id="rId6"/>
    <p:sldMasterId id="2147483797" r:id="rId7"/>
    <p:sldMasterId id="2147483809" r:id="rId8"/>
    <p:sldMasterId id="2147483827" r:id="rId9"/>
    <p:sldMasterId id="2147483845" r:id="rId10"/>
    <p:sldMasterId id="2147483863" r:id="rId11"/>
  </p:sldMasterIdLst>
  <p:sldIdLst>
    <p:sldId id="256" r:id="rId12"/>
    <p:sldId id="272" r:id="rId13"/>
    <p:sldId id="258" r:id="rId14"/>
    <p:sldId id="274" r:id="rId15"/>
    <p:sldId id="260" r:id="rId16"/>
    <p:sldId id="261" r:id="rId17"/>
    <p:sldId id="262" r:id="rId18"/>
    <p:sldId id="273" r:id="rId19"/>
    <p:sldId id="275" r:id="rId20"/>
    <p:sldId id="264" r:id="rId21"/>
    <p:sldId id="265" r:id="rId22"/>
    <p:sldId id="276" r:id="rId23"/>
    <p:sldId id="266" r:id="rId24"/>
    <p:sldId id="268" r:id="rId25"/>
    <p:sldId id="269" r:id="rId26"/>
    <p:sldId id="267" r:id="rId27"/>
    <p:sldId id="27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6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990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3987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021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9301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335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014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4400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8662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775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11116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41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1411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4062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7315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557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020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330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800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409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272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5897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18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11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4586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3004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7917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191563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235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2329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9700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38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4807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13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1222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512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264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8160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018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9997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6982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1595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747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866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0715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971979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4053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972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1591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2229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1352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8512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7525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914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3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7692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9976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572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045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6316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152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8868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7656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19444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757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9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4112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4305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7079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69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42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45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0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72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72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96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16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4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33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21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6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21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11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2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90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57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631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05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554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101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916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66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10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306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217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90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912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41625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83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29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767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12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054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710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537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5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321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235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054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308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309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652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279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08139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924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484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4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857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879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690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9042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89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3395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837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681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357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288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4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31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487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974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74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1671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837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5544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58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908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735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6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65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695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156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201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333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77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784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6974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509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077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5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476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512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174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556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811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302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6529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83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432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1657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2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17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5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1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43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4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977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6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9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0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8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0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54855-EDA3-470E-9BCF-DD732906585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57A04-A6A3-43C5-9E3F-E2BB8C1B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26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1.xml"/><Relationship Id="rId6" Type="http://schemas.microsoft.com/office/2007/relationships/hdphoto" Target="../media/hdphoto6.wdp"/><Relationship Id="rId5" Type="http://schemas.openxmlformats.org/officeDocument/2006/relationships/image" Target="../media/image40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6.jpeg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microsoft.com/office/2007/relationships/hdphoto" Target="../media/hdphoto2.wdp"/><Relationship Id="rId10" Type="http://schemas.openxmlformats.org/officeDocument/2006/relationships/image" Target="../media/image23.jpe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1.xml"/><Relationship Id="rId6" Type="http://schemas.microsoft.com/office/2007/relationships/hdphoto" Target="../media/hdphoto4.wdp"/><Relationship Id="rId5" Type="http://schemas.openxmlformats.org/officeDocument/2006/relationships/image" Target="../media/image30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3033" y="1704110"/>
            <a:ext cx="371951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সকল-কে</a:t>
            </a:r>
          </a:p>
          <a:p>
            <a:r>
              <a:rPr lang="bn-BD" sz="115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672" y="216065"/>
            <a:ext cx="11717267" cy="6401753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6600" dirty="0">
                <a:ln>
                  <a:solidFill>
                    <a:srgbClr val="FF0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সকল-কে</a:t>
            </a:r>
          </a:p>
          <a:p>
            <a:pPr algn="ctr"/>
            <a:r>
              <a:rPr lang="bn-BD" sz="34400" dirty="0">
                <a:ln w="76200">
                  <a:solidFill>
                    <a:srgbClr val="FF0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4400" dirty="0">
              <a:ln w="76200">
                <a:solidFill>
                  <a:srgbClr val="FF000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995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6784 -0.15741 C 0.03854 -0.15741 0.125 -0.06621 0.125 0.04606 C 0.125 0.15856 0.03854 0.25 -0.06784 0.25 C -0.17435 0.25 -0.26068 0.15856 -0.26068 0.04606 C -0.26068 -0.06621 -0.17435 -0.15741 -0.06784 -0.15741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708470" y="630720"/>
            <a:ext cx="5891348" cy="5817766"/>
            <a:chOff x="5705644" y="407107"/>
            <a:chExt cx="6251759" cy="6558208"/>
          </a:xfrm>
        </p:grpSpPr>
        <p:sp>
          <p:nvSpPr>
            <p:cNvPr id="9" name="Rectangle 8"/>
            <p:cNvSpPr/>
            <p:nvPr/>
          </p:nvSpPr>
          <p:spPr>
            <a:xfrm>
              <a:off x="5705644" y="2975413"/>
              <a:ext cx="6251759" cy="39899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Courier New" pitchFamily="49" charset="0"/>
                <a:buChar char="o"/>
              </a:pP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G </a:t>
              </a:r>
              <a:r>
                <a:rPr lang="en-US" sz="2800" dirty="0" err="1">
                  <a:latin typeface="RinkiySushreeMJ" pitchFamily="2" charset="0"/>
                  <a:cs typeface="ArhialkhanAMJ" panose="00000400000000000000" pitchFamily="2" charset="0"/>
                </a:rPr>
                <a:t>ai‡bi</a:t>
              </a: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 Aw¯’f‡½i †</a:t>
              </a:r>
              <a:r>
                <a:rPr lang="en-US" sz="2800" dirty="0" err="1">
                  <a:latin typeface="RinkiySushreeMJ" pitchFamily="2" charset="0"/>
                  <a:cs typeface="ArhialkhanAMJ" panose="00000400000000000000" pitchFamily="2" charset="0"/>
                </a:rPr>
                <a:t>ÿ‡Î</a:t>
              </a: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 fv½v </a:t>
              </a:r>
              <a:r>
                <a:rPr lang="en-US" sz="2800" dirty="0" err="1">
                  <a:latin typeface="RinkiySushreeMJ" pitchFamily="2" charset="0"/>
                  <a:cs typeface="ArhialkhanAMJ" panose="00000400000000000000" pitchFamily="2" charset="0"/>
                </a:rPr>
                <a:t>nvo</a:t>
              </a: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 </a:t>
              </a:r>
              <a:r>
                <a:rPr lang="en-US" sz="2800" dirty="0" err="1">
                  <a:latin typeface="RinkiySushreeMJ" pitchFamily="2" charset="0"/>
                  <a:cs typeface="ArhialkhanAMJ" panose="00000400000000000000" pitchFamily="2" charset="0"/>
                </a:rPr>
                <a:t>Pvgovi</a:t>
              </a: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 </a:t>
              </a:r>
              <a:r>
                <a:rPr lang="en-US" sz="2800" dirty="0" err="1">
                  <a:latin typeface="RinkiySushreeMJ" pitchFamily="2" charset="0"/>
                  <a:cs typeface="ArhialkhanAMJ" panose="00000400000000000000" pitchFamily="2" charset="0"/>
                </a:rPr>
                <a:t>evB‡i</a:t>
              </a: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 </a:t>
              </a:r>
              <a:r>
                <a:rPr lang="en-US" sz="2800" dirty="0" err="1">
                  <a:latin typeface="RinkiySushreeMJ" pitchFamily="2" charset="0"/>
                  <a:cs typeface="ArhialkhanAMJ" panose="00000400000000000000" pitchFamily="2" charset="0"/>
                </a:rPr>
                <a:t>Av‡m</a:t>
              </a: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 </a:t>
              </a:r>
              <a:r>
                <a:rPr lang="en-US" sz="2800" dirty="0" err="1">
                  <a:latin typeface="RinkiySushreeMJ" pitchFamily="2" charset="0"/>
                  <a:cs typeface="ArhialkhanAMJ" panose="00000400000000000000" pitchFamily="2" charset="0"/>
                </a:rPr>
                <a:t>bv</a:t>
              </a: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 </a:t>
              </a:r>
              <a:r>
                <a:rPr lang="en-US" sz="2800" dirty="0" err="1">
                  <a:latin typeface="RinkiySushreeMJ" pitchFamily="2" charset="0"/>
                  <a:cs typeface="ArhialkhanAMJ" panose="00000400000000000000" pitchFamily="2" charset="0"/>
                </a:rPr>
                <a:t>wKsev</a:t>
              </a: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 </a:t>
              </a:r>
              <a:r>
                <a:rPr lang="en-US" sz="2800" dirty="0" err="1">
                  <a:latin typeface="RinkiySushreeMJ" pitchFamily="2" charset="0"/>
                  <a:cs typeface="ArhialkhanAMJ" panose="00000400000000000000" pitchFamily="2" charset="0"/>
                </a:rPr>
                <a:t>nv‡oi</a:t>
              </a: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 </a:t>
              </a:r>
              <a:r>
                <a:rPr lang="en-US" sz="2800" dirty="0" err="1">
                  <a:latin typeface="RinkiySushreeMJ" pitchFamily="2" charset="0"/>
                  <a:cs typeface="ArhialkhanAMJ" panose="00000400000000000000" pitchFamily="2" charset="0"/>
                </a:rPr>
                <a:t>Pvicv‡ki</a:t>
              </a: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 </a:t>
              </a:r>
              <a:r>
                <a:rPr lang="en-US" sz="2800" dirty="0" err="1">
                  <a:latin typeface="RinkiySushreeMJ" pitchFamily="2" charset="0"/>
                  <a:cs typeface="ArhialkhanAMJ" panose="00000400000000000000" pitchFamily="2" charset="0"/>
                </a:rPr>
                <a:t>Kjv‡K</a:t>
              </a: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 </a:t>
              </a:r>
              <a:r>
                <a:rPr lang="en-US" sz="2800" dirty="0" err="1">
                  <a:latin typeface="RinkiySushreeMJ" pitchFamily="2" charset="0"/>
                  <a:cs typeface="ArhialkhanAMJ" panose="00000400000000000000" pitchFamily="2" charset="0"/>
                </a:rPr>
                <a:t>ÿwZMÖ</a:t>
              </a: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¯’ </a:t>
              </a:r>
              <a:r>
                <a:rPr lang="en-US" sz="2800" dirty="0" err="1">
                  <a:latin typeface="RinkiySushreeMJ" pitchFamily="2" charset="0"/>
                  <a:cs typeface="ArhialkhanAMJ" panose="00000400000000000000" pitchFamily="2" charset="0"/>
                </a:rPr>
                <a:t>K‡i</a:t>
              </a: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 </a:t>
              </a:r>
              <a:r>
                <a:rPr lang="en-US" sz="2800" dirty="0" err="1">
                  <a:latin typeface="RinkiySushreeMJ" pitchFamily="2" charset="0"/>
                  <a:cs typeface="ArhialkhanAMJ" panose="00000400000000000000" pitchFamily="2" charset="0"/>
                </a:rPr>
                <a:t>bv</a:t>
              </a: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 </a:t>
              </a:r>
              <a:r>
                <a:rPr lang="en-US" sz="2800" dirty="0" err="1">
                  <a:latin typeface="RinkiySushreeMJ" pitchFamily="2" charset="0"/>
                  <a:cs typeface="ArhialkhanAMJ" panose="00000400000000000000" pitchFamily="2" charset="0"/>
                </a:rPr>
                <a:t>ZvB</a:t>
              </a: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 </a:t>
              </a:r>
              <a:r>
                <a:rPr lang="en-US" sz="2800" dirty="0" err="1">
                  <a:latin typeface="RinkiySushreeMJ" pitchFamily="2" charset="0"/>
                  <a:cs typeface="ArhialkhanAMJ" panose="00000400000000000000" pitchFamily="2" charset="0"/>
                </a:rPr>
                <a:t>Pvgovi</a:t>
              </a: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 </a:t>
              </a:r>
              <a:r>
                <a:rPr lang="en-US" sz="2800" dirty="0" err="1">
                  <a:latin typeface="RinkiySushreeMJ" pitchFamily="2" charset="0"/>
                  <a:cs typeface="ArhialkhanAMJ" panose="00000400000000000000" pitchFamily="2" charset="0"/>
                </a:rPr>
                <a:t>evB‡i</a:t>
              </a: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 </a:t>
              </a:r>
              <a:r>
                <a:rPr lang="en-US" sz="2800" dirty="0" err="1">
                  <a:latin typeface="RinkiySushreeMJ" pitchFamily="2" charset="0"/>
                  <a:cs typeface="ArhialkhanAMJ" panose="00000400000000000000" pitchFamily="2" charset="0"/>
                </a:rPr>
                <a:t>AvNv‡Zi</a:t>
              </a: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 </a:t>
              </a:r>
              <a:r>
                <a:rPr lang="en-US" sz="2800" dirty="0" err="1">
                  <a:latin typeface="RinkiySushreeMJ" pitchFamily="2" charset="0"/>
                  <a:cs typeface="ArhialkhanAMJ" panose="00000400000000000000" pitchFamily="2" charset="0"/>
                </a:rPr>
                <a:t>wPý</a:t>
              </a: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 †`</a:t>
              </a:r>
              <a:r>
                <a:rPr lang="en-US" sz="2800" dirty="0" err="1">
                  <a:latin typeface="RinkiySushreeMJ" pitchFamily="2" charset="0"/>
                  <a:cs typeface="ArhialkhanAMJ" panose="00000400000000000000" pitchFamily="2" charset="0"/>
                </a:rPr>
                <a:t>Lv</a:t>
              </a: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 </a:t>
              </a:r>
              <a:r>
                <a:rPr lang="en-US" sz="2800" dirty="0" err="1">
                  <a:latin typeface="RinkiySushreeMJ" pitchFamily="2" charset="0"/>
                  <a:cs typeface="ArhialkhanAMJ" panose="00000400000000000000" pitchFamily="2" charset="0"/>
                </a:rPr>
                <a:t>hvq</a:t>
              </a: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 </a:t>
              </a:r>
              <a:r>
                <a:rPr lang="en-US" sz="2800" dirty="0" err="1">
                  <a:latin typeface="RinkiySushreeMJ" pitchFamily="2" charset="0"/>
                  <a:cs typeface="ArhialkhanAMJ" panose="00000400000000000000" pitchFamily="2" charset="0"/>
                </a:rPr>
                <a:t>bv</a:t>
              </a: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| </a:t>
              </a:r>
            </a:p>
            <a:p>
              <a:pPr marL="342900" indent="-342900">
                <a:buFont typeface="Courier New" pitchFamily="49" charset="0"/>
                <a:buChar char="o"/>
              </a:pP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G </a:t>
              </a:r>
              <a:r>
                <a:rPr lang="en-US" sz="2800" dirty="0" err="1">
                  <a:latin typeface="RinkiySushreeMJ" pitchFamily="2" charset="0"/>
                  <a:cs typeface="ArhialkhanAMJ" panose="00000400000000000000" pitchFamily="2" charset="0"/>
                </a:rPr>
                <a:t>ai‡bi</a:t>
              </a: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 Aw¯’f½ G·-‡i </a:t>
              </a:r>
              <a:r>
                <a:rPr lang="en-US" sz="2800" dirty="0" err="1">
                  <a:latin typeface="RinkiySushreeMJ" pitchFamily="2" charset="0"/>
                  <a:cs typeface="ArhialkhanAMJ" panose="00000400000000000000" pitchFamily="2" charset="0"/>
                </a:rPr>
                <a:t>Qvov</a:t>
              </a: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 </a:t>
              </a:r>
              <a:r>
                <a:rPr lang="en-US" sz="2800" dirty="0" err="1">
                  <a:latin typeface="RinkiySushreeMJ" pitchFamily="2" charset="0"/>
                  <a:cs typeface="ArhialkhanAMJ" panose="00000400000000000000" pitchFamily="2" charset="0"/>
                </a:rPr>
                <a:t>wPwýZ</a:t>
              </a: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 </a:t>
              </a:r>
              <a:r>
                <a:rPr lang="en-US" sz="2800" dirty="0" err="1">
                  <a:latin typeface="RinkiySushreeMJ" pitchFamily="2" charset="0"/>
                  <a:cs typeface="ArhialkhanAMJ" panose="00000400000000000000" pitchFamily="2" charset="0"/>
                </a:rPr>
                <a:t>Kiv</a:t>
              </a: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 </a:t>
              </a:r>
              <a:r>
                <a:rPr lang="en-US" sz="2800" dirty="0" err="1">
                  <a:latin typeface="RinkiySushreeMJ" pitchFamily="2" charset="0"/>
                  <a:cs typeface="ArhialkhanAMJ" panose="00000400000000000000" pitchFamily="2" charset="0"/>
                </a:rPr>
                <a:t>hvq</a:t>
              </a: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 </a:t>
              </a:r>
              <a:r>
                <a:rPr lang="en-US" sz="2800" dirty="0" err="1">
                  <a:latin typeface="RinkiySushreeMJ" pitchFamily="2" charset="0"/>
                  <a:cs typeface="ArhialkhanAMJ" panose="00000400000000000000" pitchFamily="2" charset="0"/>
                </a:rPr>
                <a:t>bv</a:t>
              </a: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| </a:t>
              </a:r>
            </a:p>
            <a:p>
              <a:pPr marL="342900" indent="-342900">
                <a:buFont typeface="Courier New" pitchFamily="49" charset="0"/>
                <a:buChar char="o"/>
              </a:pP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G †</a:t>
              </a:r>
              <a:r>
                <a:rPr lang="en-US" sz="2800" dirty="0" err="1">
                  <a:latin typeface="RinkiySushreeMJ" pitchFamily="2" charset="0"/>
                  <a:cs typeface="ArhialkhanAMJ" panose="00000400000000000000" pitchFamily="2" charset="0"/>
                </a:rPr>
                <a:t>ÿ‡Î</a:t>
              </a: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 Aw¯’</a:t>
              </a:r>
              <a:r>
                <a:rPr lang="en-US" sz="2800" dirty="0" err="1">
                  <a:latin typeface="RinkiySushreeMJ" pitchFamily="2" charset="0"/>
                  <a:cs typeface="ArhialkhanAMJ" panose="00000400000000000000" pitchFamily="2" charset="0"/>
                </a:rPr>
                <a:t>wU</a:t>
              </a: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 </a:t>
              </a:r>
              <a:r>
                <a:rPr lang="en-US" sz="2800" dirty="0" err="1">
                  <a:latin typeface="RinkiySushreeMJ" pitchFamily="2" charset="0"/>
                  <a:cs typeface="ArhialkhanAMJ" panose="00000400000000000000" pitchFamily="2" charset="0"/>
                </a:rPr>
                <a:t>AvovAvwo</a:t>
              </a: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, j¤^</a:t>
              </a:r>
              <a:r>
                <a:rPr lang="en-US" sz="2800" dirty="0" err="1">
                  <a:latin typeface="RinkiySushreeMJ" pitchFamily="2" charset="0"/>
                  <a:cs typeface="ArhialkhanAMJ" panose="00000400000000000000" pitchFamily="2" charset="0"/>
                </a:rPr>
                <a:t>vjw</a:t>
              </a: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¤^ </a:t>
              </a:r>
              <a:r>
                <a:rPr lang="en-US" sz="2800" dirty="0" err="1">
                  <a:latin typeface="RinkiySushreeMJ" pitchFamily="2" charset="0"/>
                  <a:cs typeface="ArhialkhanAMJ" panose="00000400000000000000" pitchFamily="2" charset="0"/>
                </a:rPr>
                <a:t>wKsev</a:t>
              </a: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 </a:t>
              </a:r>
              <a:r>
                <a:rPr lang="en-US" sz="2800" dirty="0" err="1">
                  <a:latin typeface="RinkiySushreeMJ" pitchFamily="2" charset="0"/>
                  <a:cs typeface="ArhialkhanAMJ" panose="00000400000000000000" pitchFamily="2" charset="0"/>
                </a:rPr>
                <a:t>cvk¦x©qfv‡e</a:t>
              </a: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 fv½‡Z </a:t>
              </a:r>
              <a:r>
                <a:rPr lang="en-US" sz="2800" dirty="0" err="1">
                  <a:latin typeface="RinkiySushreeMJ" pitchFamily="2" charset="0"/>
                  <a:cs typeface="ArhialkhanAMJ" panose="00000400000000000000" pitchFamily="2" charset="0"/>
                </a:rPr>
                <a:t>cv‡i</a:t>
              </a:r>
              <a:r>
                <a:rPr lang="en-US" sz="2800" dirty="0">
                  <a:latin typeface="RinkiySushreeMJ" pitchFamily="2" charset="0"/>
                  <a:cs typeface="ArhialkhanAMJ" panose="00000400000000000000" pitchFamily="2" charset="0"/>
                </a:rPr>
                <a:t>|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70"/>
            <a:stretch/>
          </p:blipFill>
          <p:spPr>
            <a:xfrm>
              <a:off x="7432766" y="1084216"/>
              <a:ext cx="3409405" cy="1891197"/>
            </a:xfrm>
            <a:prstGeom prst="rect">
              <a:avLst/>
            </a:prstGeom>
            <a:ln w="88900" cap="sq" cmpd="thickThin">
              <a:solidFill>
                <a:schemeClr val="tx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7979759" y="407107"/>
              <a:ext cx="2605306" cy="65920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bn-BD" sz="32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সাধারন অস্থিভঙ্গ</a:t>
              </a:r>
              <a:endPara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95065" y="608067"/>
            <a:ext cx="6400475" cy="5600488"/>
            <a:chOff x="625361" y="588459"/>
            <a:chExt cx="6400475" cy="5600488"/>
          </a:xfrm>
        </p:grpSpPr>
        <p:sp>
          <p:nvSpPr>
            <p:cNvPr id="3" name="TextBox 2"/>
            <p:cNvSpPr txBox="1"/>
            <p:nvPr/>
          </p:nvSpPr>
          <p:spPr>
            <a:xfrm>
              <a:off x="625361" y="3942178"/>
              <a:ext cx="491329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যখন ব্যাপক চাপে বা আঘাতের ফলে কিংবা রোগের কারণে দেহের কোন অস্থি অখন্ডতা হারায় তখন তাকে অস্থিভঙ্গ বলে। </a:t>
              </a:r>
            </a:p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চিকি</a:t>
              </a:r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ৎ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সকগন একে 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FRX 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সংকেত দ্বারা প্রকাশ করেন।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1" b="100000" l="0" r="100000">
                          <a14:backgroundMark x1="16899" y1="50515" x2="16111" y2="52998"/>
                          <a14:backgroundMark x1="23925" y1="81284" x2="25015" y2="87704"/>
                          <a14:backgroundMark x1="35373" y1="80133" x2="37068" y2="86856"/>
                          <a14:backgroundMark x1="96366" y1="82374" x2="92429" y2="86008"/>
                          <a14:backgroundMark x1="89643" y1="85463" x2="91884" y2="84918"/>
                          <a14:backgroundMark x1="71169" y1="75954" x2="71775" y2="79043"/>
                          <a14:backgroundMark x1="71472" y1="79588" x2="71472" y2="81284"/>
                          <a14:backgroundMark x1="89400" y1="75106" x2="91036" y2="74016"/>
                          <a14:backgroundMark x1="27014" y1="75409" x2="24470" y2="75651"/>
                          <a14:backgroundMark x1="44337" y1="78195" x2="45427" y2="80678"/>
                          <a14:backgroundMark x1="58025" y1="69231" x2="56935" y2="69534"/>
                          <a14:backgroundMark x1="64749" y1="69534" x2="63356" y2="69534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252" y="1296345"/>
              <a:ext cx="3265714" cy="264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0" name="Group 19"/>
            <p:cNvGrpSpPr/>
            <p:nvPr/>
          </p:nvGrpSpPr>
          <p:grpSpPr>
            <a:xfrm>
              <a:off x="1028252" y="588459"/>
              <a:ext cx="5997584" cy="1926707"/>
              <a:chOff x="1028252" y="588459"/>
              <a:chExt cx="5997584" cy="1926707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1028252" y="588459"/>
                <a:ext cx="2792256" cy="70788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অস্থিভঙ্গ</a:t>
                </a:r>
                <a:endPara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" name="Right Arrow 4"/>
              <p:cNvSpPr/>
              <p:nvPr/>
            </p:nvSpPr>
            <p:spPr>
              <a:xfrm rot="1169968">
                <a:off x="3712952" y="703479"/>
                <a:ext cx="905655" cy="329555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ight Arrow 17"/>
              <p:cNvSpPr/>
              <p:nvPr/>
            </p:nvSpPr>
            <p:spPr>
              <a:xfrm rot="2340616">
                <a:off x="3633399" y="1182069"/>
                <a:ext cx="1069797" cy="329555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ight Arrow 18"/>
              <p:cNvSpPr/>
              <p:nvPr/>
            </p:nvSpPr>
            <p:spPr>
              <a:xfrm rot="2593165">
                <a:off x="3499899" y="1527592"/>
                <a:ext cx="1277096" cy="329555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634920" y="718104"/>
                <a:ext cx="2390916" cy="58477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সাধারন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অস্থিভঙ্গ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634920" y="1304446"/>
                <a:ext cx="2363163" cy="58477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যৌগিক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অস্থিভঙ্গ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631252" y="1930391"/>
                <a:ext cx="2380695" cy="58477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জটিল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অস্থিভঙ্গ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940525" y="718841"/>
            <a:ext cx="10371909" cy="5427879"/>
            <a:chOff x="940525" y="718841"/>
            <a:chExt cx="10371909" cy="5427879"/>
          </a:xfrm>
        </p:grpSpPr>
        <p:grpSp>
          <p:nvGrpSpPr>
            <p:cNvPr id="33" name="Group 32"/>
            <p:cNvGrpSpPr/>
            <p:nvPr/>
          </p:nvGrpSpPr>
          <p:grpSpPr>
            <a:xfrm>
              <a:off x="940525" y="819831"/>
              <a:ext cx="4777549" cy="5326889"/>
              <a:chOff x="940525" y="819831"/>
              <a:chExt cx="4777549" cy="5326889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940525" y="3899951"/>
                <a:ext cx="4777549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Courier New" pitchFamily="49" charset="0"/>
                  <a:buChar char="o"/>
                </a:pP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G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ai‡bi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Aw¯’f‡½ Aw¯’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LwÛZ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nIqv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QvovI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Pvicv‡ki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ckx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, †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UÛb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I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wjMv‡g›UI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`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viæbfv‡e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ÿwZMÖ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¯’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nq</a:t>
                </a:r>
                <a:r>
                  <a:rPr lang="en-US" sz="2800" dirty="0" smtClean="0">
                    <a:latin typeface="SutonnyMJ" pitchFamily="2" charset="0"/>
                    <a:cs typeface="SutonnyMJ" pitchFamily="2" charset="0"/>
                  </a:rPr>
                  <a:t>|</a:t>
                </a:r>
                <a:endParaRPr lang="bn-BD" sz="2800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342900" indent="-342900">
                  <a:buFont typeface="Courier New" pitchFamily="49" charset="0"/>
                  <a:buChar char="o"/>
                </a:pPr>
                <a:r>
                  <a:rPr lang="en-US" sz="28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fv½v Aw¯’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wU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cÖvšÍfvM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wZÿèfv‡e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Pvgovi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evwn‡i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ewi‡q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_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v‡K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| </a:t>
                </a:r>
              </a:p>
            </p:txBody>
          </p:sp>
          <p:pic>
            <p:nvPicPr>
              <p:cNvPr id="39" name="Picture 38" descr="C:\Users\User\Desktop\New folder\eye\skeleton\New folder (2)\cop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6276"/>
              <a:stretch/>
            </p:blipFill>
            <p:spPr bwMode="auto">
              <a:xfrm>
                <a:off x="2166425" y="1404606"/>
                <a:ext cx="1817783" cy="253837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/>
            </p:spPr>
          </p:pic>
          <p:sp>
            <p:nvSpPr>
              <p:cNvPr id="40" name="Rectangle 39"/>
              <p:cNvSpPr/>
              <p:nvPr/>
            </p:nvSpPr>
            <p:spPr>
              <a:xfrm>
                <a:off x="1937825" y="819831"/>
                <a:ext cx="2274982" cy="58477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 lvl="0"/>
                <a:r>
                  <a:rPr lang="bn-BD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যৌগিক অস্থিভঙ্গ</a:t>
                </a:r>
                <a:endParaRPr lang="en-US" sz="32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6505303" y="718841"/>
              <a:ext cx="4807131" cy="5427879"/>
              <a:chOff x="6505303" y="718841"/>
              <a:chExt cx="4807131" cy="5427879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505303" y="3899951"/>
                <a:ext cx="4807131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Courier New" pitchFamily="49" charset="0"/>
                  <a:buChar char="o"/>
                </a:pP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G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ai‡bi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Aw¯’ f‡½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AvNvZcÖvß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¯’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v‡bi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nvo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†f‡½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A‡bK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¸‡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jv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Amgvb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L‡Û wef³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n‡q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hvq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| </a:t>
                </a:r>
                <a:endParaRPr lang="bn-BD" sz="2800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457200" indent="-457200">
                  <a:buFont typeface="Courier New" pitchFamily="49" charset="0"/>
                  <a:buChar char="o"/>
                </a:pPr>
                <a:r>
                  <a:rPr lang="en-US" sz="2800" dirty="0" err="1" smtClean="0">
                    <a:latin typeface="SutonnyMJ" pitchFamily="2" charset="0"/>
                    <a:cs typeface="SutonnyMJ" pitchFamily="2" charset="0"/>
                  </a:rPr>
                  <a:t>ZvQvovI</a:t>
                </a:r>
                <a:r>
                  <a:rPr lang="en-US" sz="28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Pvicv‡ki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cwk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ÿwZMÖ¯Í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n‡q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¯’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vbwU‡Z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ÿ‡Zi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m„wó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nq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| </a:t>
                </a:r>
              </a:p>
            </p:txBody>
          </p:sp>
          <p:pic>
            <p:nvPicPr>
              <p:cNvPr id="36" name="Picture 2" descr="C:\Users\User\Desktop\New folder\eye\skeleton\New folder (2)\segmen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42"/>
              <a:stretch/>
            </p:blipFill>
            <p:spPr bwMode="auto">
              <a:xfrm>
                <a:off x="7255056" y="1404606"/>
                <a:ext cx="3307623" cy="246465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/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7548511" y="718841"/>
                <a:ext cx="2172390" cy="5847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 lvl="0"/>
                <a:r>
                  <a:rPr lang="bn-BD" sz="3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জটিল  অস্থিভঙ্গ</a:t>
                </a:r>
                <a:endPara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888446" y="630720"/>
            <a:ext cx="10711372" cy="5466737"/>
            <a:chOff x="888445" y="711369"/>
            <a:chExt cx="10547877" cy="5386088"/>
          </a:xfrm>
        </p:grpSpPr>
        <p:sp>
          <p:nvSpPr>
            <p:cNvPr id="42" name="TextBox 41"/>
            <p:cNvSpPr txBox="1"/>
            <p:nvPr/>
          </p:nvSpPr>
          <p:spPr>
            <a:xfrm>
              <a:off x="980539" y="1704715"/>
              <a:ext cx="1011532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যদি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আঘাত গুরুতর হয় তবে জরুরি সাহায্যের জন্য নিকটস্থ হাসপাতাল বা ক্লিনিকে ফোন করা।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084218" y="711369"/>
              <a:ext cx="10223469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অস্থিভঙ্গের প্রাথমিক চিকিৎসা </a:t>
              </a:r>
              <a:endPara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88445" y="2829633"/>
              <a:ext cx="1054787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যে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কোন ধরনের রক্তপাত বন্ধ করার জন্য একটি পরিস্কার, জীবাণু মক্ত বিশোষক পদার্থ দিয়ে আঘাত প্রাপ্ত স্থান চেপে ধরতে হবে।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88445" y="4038422"/>
              <a:ext cx="1054787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রোগীর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ভাঙ্গা অস্থিযুক্ত বাহুটিকে নড়াচড়া করতে দেয়া যাবে না বরং যে স্থানে বাহুটি রাখলে ব্যাক্তি আরামবোধ করে সেই স্থানেই রাখা উচিত।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88445" y="5512682"/>
              <a:ext cx="91529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ব্যাথা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দূর করতে এবং ফোলা কমাতে বরফ ব্যবহার করা জরুরী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6776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94" y="3089649"/>
            <a:ext cx="2725837" cy="258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175287" y="460862"/>
            <a:ext cx="565520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অস্থিসন্ধির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স্থানচ্যুতি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22240" y="5758195"/>
            <a:ext cx="2800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খেলাধুলা জনিত আঘাত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14289" y="5758195"/>
            <a:ext cx="3036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খেলাধুলা  বহির্ভূত  আঘাত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57940" y="5672344"/>
            <a:ext cx="13732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পতন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289" y="3078333"/>
            <a:ext cx="3091632" cy="257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879" y="3089649"/>
            <a:ext cx="2577367" cy="255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66965" y="3597688"/>
            <a:ext cx="1823334" cy="235596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pPr lvl="0" algn="ctr"/>
            <a:r>
              <a:rPr lang="bn-BD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অস্থিসন্ধির </a:t>
            </a:r>
            <a:endParaRPr lang="en-US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স্থানচ্যুতির </a:t>
            </a:r>
            <a:endParaRPr lang="en-US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034" y="1106241"/>
            <a:ext cx="10545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আঘাত বা অন্য কোন কারণে দেহের অস্থিসন্ধি গঠনকারী কোন অস্থি সরে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 অস্থিসন্ধির স্থানচ্যুতি বলে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আঙ্গুলের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শ্রোণিচক্রের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কনুই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কাঁধের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স্থানচ্যুতির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97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26" y="1661407"/>
            <a:ext cx="5953434" cy="4564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6871063" y="1490066"/>
            <a:ext cx="461441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মচকানো অস্থির লিগামেন্টের এমন একটি আঘাত যার ফলে লিগামেন্ট তার নিজস্ব ক্ষমতা অতিক্রম করে প্রসারিত হয় বা ছিড়ে যায়। অপরদিকে পেশি বা টেনডনের এ জাতীয় প্রসারণ বা ছিড়ে যাওয়াকে মচকানো বলে।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79553" y="489252"/>
            <a:ext cx="564599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lvl="0"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মচকানো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991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2708" y="1419092"/>
            <a:ext cx="35200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রোগীকে সুবিধাজনকস্থানে বিশ্রাম নিতে দিতে হবে।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5189" y="449011"/>
            <a:ext cx="7471954" cy="7694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মচকানোর  প্রাথমিক চিকিৎসা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Users\User\Desktop\New folder\eye\skeleton\New folder (2)\ff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552" y="1419091"/>
            <a:ext cx="2632885" cy="194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834" y1="93413" x2="60725" y2="70958"/>
                        <a14:foregroundMark x1="46526" y1="72754" x2="78550" y2="99102"/>
                        <a14:foregroundMark x1="42296" y1="86826" x2="41692" y2="97305"/>
                        <a14:foregroundMark x1="26586" y1="91617" x2="32326" y2="98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64" y="3764765"/>
            <a:ext cx="2773874" cy="1824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326258" y="3481195"/>
            <a:ext cx="24051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ব্যাথা দূর করতে এবং ফোলা কমাতে বরফ ব্যবহার করা জরু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73544" y="1449252"/>
            <a:ext cx="2407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কম্প্রেসন ব্যান্ডেজ ব্যবহার করতে হবে।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2" descr="C:\Users\User\Desktop\New folder\eye\skeleton\New folder (2)\xcxc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43" y="1449252"/>
            <a:ext cx="2862401" cy="198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2708" y="3882472"/>
            <a:ext cx="31447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আঘাতপ্রাপ্ত স্থান দেহ থেকে তুলনামূলকভাবে একটু উঁচু রাখতে হবে।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2" descr="C:\Users\User\Desktop\New folder\eye\skeleton\New folder (2)\knee-sprain-treatme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052" y="3585259"/>
            <a:ext cx="2767492" cy="212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48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1887061">
            <a:off x="6880321" y="516229"/>
            <a:ext cx="4200525" cy="3669746"/>
            <a:chOff x="3970852" y="179246"/>
            <a:chExt cx="4200525" cy="3300413"/>
          </a:xfrm>
        </p:grpSpPr>
        <p:sp>
          <p:nvSpPr>
            <p:cNvPr id="3" name="Right Arrow 2"/>
            <p:cNvSpPr/>
            <p:nvPr/>
          </p:nvSpPr>
          <p:spPr>
            <a:xfrm rot="5400000">
              <a:off x="4420908" y="-270810"/>
              <a:ext cx="3300413" cy="4200525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 rot="1080679">
              <a:off x="5020984" y="577511"/>
              <a:ext cx="210026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দলীয় </a:t>
              </a:r>
              <a:r>
                <a:rPr lang="en-US" sz="8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517859" y="4257878"/>
            <a:ext cx="9300753" cy="19389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অস্থি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ভঙ্গ এবং অস্থি 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ভঙ্গের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চিকিৎসা উল্লেখ করো।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90" y="540476"/>
            <a:ext cx="4655276" cy="329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8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94560" y="282067"/>
            <a:ext cx="7406638" cy="3341660"/>
            <a:chOff x="2666821" y="613953"/>
            <a:chExt cx="4700630" cy="2653291"/>
          </a:xfrm>
        </p:grpSpPr>
        <p:sp>
          <p:nvSpPr>
            <p:cNvPr id="3" name="L-Shape 2"/>
            <p:cNvSpPr/>
            <p:nvPr/>
          </p:nvSpPr>
          <p:spPr>
            <a:xfrm>
              <a:off x="2857499" y="613953"/>
              <a:ext cx="4509952" cy="2653291"/>
            </a:xfrm>
            <a:prstGeom prst="corner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666821" y="613953"/>
              <a:ext cx="4297723" cy="2548776"/>
              <a:chOff x="4538483" y="234205"/>
              <a:chExt cx="4297723" cy="2548776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538483" y="234205"/>
                <a:ext cx="1400175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মুখে</a:t>
                </a:r>
                <a:endPara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মুখে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492931" y="1674985"/>
                <a:ext cx="33432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</a:t>
                </a:r>
                <a:r>
                  <a:rPr lang="en-US" sz="6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বলি</a:t>
                </a:r>
                <a:endParaRPr lang="en-US" sz="6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1028766" y="3875207"/>
            <a:ext cx="9578274" cy="280076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শ্রেণীর লিভারের উদাহরন দাও।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বাইসেপস এর কাজ কি?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হাড় মচকানো রোগীর প্রাথমিক চিকিৎসা কি?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অস্থিসন্ধির স্থানচুতির কারন কি?</a:t>
            </a:r>
          </a:p>
        </p:txBody>
      </p:sp>
    </p:spTree>
    <p:extLst>
      <p:ext uri="{BB962C8B-B14F-4D97-AF65-F5344CB8AC3E}">
        <p14:creationId xmlns:p14="http://schemas.microsoft.com/office/powerpoint/2010/main" val="3108415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925236" y="2416629"/>
            <a:ext cx="10415996" cy="4258491"/>
          </a:xfrm>
          <a:prstGeom prst="star7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User\Desktop\New folder\eye\go-home_Clipart_F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970" y="111856"/>
            <a:ext cx="5827568" cy="243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59782" y="1314902"/>
            <a:ext cx="2733190" cy="6858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pPr algn="ctr"/>
            <a:r>
              <a:rPr lang="bn-BD" sz="8000" dirty="0" smtClean="0">
                <a:ln w="0"/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5400000">
            <a:off x="7828539" y="2031945"/>
            <a:ext cx="1160509" cy="1098022"/>
          </a:xfrm>
          <a:prstGeom prst="bentConnector3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13337" y="3357154"/>
            <a:ext cx="6527176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ধাক্কা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না”এবং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হাটুর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সঞ্চালনে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48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118667"/>
            <a:ext cx="11808823" cy="66217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1603" y="169816"/>
            <a:ext cx="5948362" cy="221599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bn-BD" sz="13800" dirty="0" smtClean="0">
                <a:ln w="571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ln w="57150"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11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986779" y="2916168"/>
            <a:ext cx="5772176" cy="36753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63165" y="2978013"/>
            <a:ext cx="5493841" cy="36292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924217" y="2969004"/>
            <a:ext cx="4290552" cy="841722"/>
          </a:xfrm>
          <a:prstGeom prst="downArrow">
            <a:avLst>
              <a:gd name="adj1" fmla="val 50000"/>
              <a:gd name="adj2" fmla="val 4531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407424" y="2923421"/>
            <a:ext cx="4558285" cy="887305"/>
          </a:xfrm>
          <a:prstGeom prst="downArrow">
            <a:avLst>
              <a:gd name="adj1" fmla="val 50000"/>
              <a:gd name="adj2" fmla="val 4436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51477" y="2896684"/>
            <a:ext cx="1981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3841" y="2885984"/>
            <a:ext cx="2168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শিক্ষক</a:t>
            </a:r>
            <a:endParaRPr lang="en-US" sz="6000" dirty="0">
              <a:solidFill>
                <a:srgbClr val="FF00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746" y="3679289"/>
            <a:ext cx="528781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সম্মিলনী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ঝিকরগাছা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 নং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০১৭১৫-২১৪৩৯১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 mail- ab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214391@gmail.com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66692" y="3757098"/>
            <a:ext cx="57907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bn-BD" sz="6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অধ্যায়ঃ০7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অঙ্গচালনা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BD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5843281" y="217514"/>
            <a:ext cx="5686570" cy="1846852"/>
          </a:xfrm>
          <a:prstGeom prst="wedgeEllipseCallout">
            <a:avLst>
              <a:gd name="adj1" fmla="val -50069"/>
              <a:gd name="adj2" fmla="val 1022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pPr algn="ctr"/>
            <a:r>
              <a:rPr lang="en-US" sz="9600" dirty="0" err="1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8708602">
            <a:off x="336201" y="631789"/>
            <a:ext cx="157646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- 3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841" y="191891"/>
            <a:ext cx="1992129" cy="26031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23301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New folder\eye\skeleton\124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887" y="193829"/>
            <a:ext cx="2169765" cy="152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User\Desktop\New folder\eye\skeleton\o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96" y="350128"/>
            <a:ext cx="262180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637" y="271937"/>
            <a:ext cx="2418384" cy="142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021" y="249853"/>
            <a:ext cx="2819400" cy="142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84764" y="1577790"/>
            <a:ext cx="6730661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কঙ্কালের কার্যক্রম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এবংরডস ওলিভার 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তন্ত্র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8" descr="C:\Users\User\Desktop\New folder\eye\magnify_question_mark_1600_cl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125" y="2563649"/>
            <a:ext cx="196864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User\Desktop\New folder\eye\magnify_question_mark_1600_cl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770" y="218640"/>
            <a:ext cx="196864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experientialanatomy.org/images/muscles3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84764" y="2375731"/>
            <a:ext cx="2133600" cy="1747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User\Desktop\New folder\eye\678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9" r="26982"/>
          <a:stretch/>
        </p:blipFill>
        <p:spPr bwMode="auto">
          <a:xfrm rot="21023583">
            <a:off x="493937" y="2476162"/>
            <a:ext cx="1828800" cy="146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New folder\eye\skeleton\nh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260" y="2563649"/>
            <a:ext cx="2855155" cy="142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48651" y="2488878"/>
            <a:ext cx="2344429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হাটুর সঞ্চালনে</a:t>
            </a:r>
          </a:p>
          <a:p>
            <a:pPr algn="ctr"/>
            <a:r>
              <a:rPr lang="bn-BD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অস্থি ও পেশীর</a:t>
            </a:r>
          </a:p>
          <a:p>
            <a:pPr algn="ctr"/>
            <a:r>
              <a:rPr lang="bn-BD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ভূমিকা</a:t>
            </a:r>
            <a:endParaRPr lang="en-U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93" y="4165523"/>
            <a:ext cx="1852613" cy="207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907568" y="4550946"/>
            <a:ext cx="2460628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অস্থিভঙ্গ এবং</a:t>
            </a:r>
          </a:p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প্রাথমিক চিকিৎসা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512" y="4243204"/>
            <a:ext cx="1809750" cy="223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 descr="C:\Users\User\Desktop\New folder\eye\skeleton\New folder (2)\3d-person-magnifying-glass-question-mark-36750844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8" t="10260" r="13077" b="17029"/>
          <a:stretch/>
        </p:blipFill>
        <p:spPr bwMode="auto">
          <a:xfrm>
            <a:off x="9834770" y="4243204"/>
            <a:ext cx="1676400" cy="195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69" y="4086814"/>
            <a:ext cx="1932921" cy="229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11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4872" y="2561865"/>
            <a:ext cx="4253113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6280" y="187551"/>
            <a:ext cx="4696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62256" y="2531088"/>
            <a:ext cx="4239491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চলন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অঙ্গচালনা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 rot="20088736">
            <a:off x="129193" y="543233"/>
            <a:ext cx="3281295" cy="1242149"/>
          </a:xfrm>
          <a:prstGeom prst="wedgeEllipseCallout">
            <a:avLst>
              <a:gd name="adj1" fmla="val 8725"/>
              <a:gd name="adj2" fmla="val 13451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75284" y="1018548"/>
            <a:ext cx="9060852" cy="13601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পেশী কলার গঠন ও </a:t>
            </a:r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1179672" y="3407050"/>
            <a:ext cx="9834562" cy="301473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লিভার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তা বলতে পারবে।</a:t>
            </a:r>
          </a:p>
          <a:p>
            <a:pPr marL="457200" indent="-457200" algn="ctr">
              <a:buFont typeface="Wingdings" pitchFamily="2" charset="2"/>
              <a:buChar char="q"/>
            </a:pP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লিভারের নাম ও কাজ বলতে বে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marL="457200" indent="-457200" algn="ctr">
              <a:buFont typeface="Wingdings" pitchFamily="2" charset="2"/>
              <a:buChar char="q"/>
            </a:pP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হাঁটুর সঞ্চালনে অস্থি ও পেশির সমন্বয় ব্যখ্যা করতে পারবে।</a:t>
            </a:r>
          </a:p>
          <a:p>
            <a:pPr marL="457200" indent="-457200" algn="ctr">
              <a:buFont typeface="Wingdings" pitchFamily="2" charset="2"/>
              <a:buChar char="q"/>
            </a:pP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অস্থিভঙ্গ ও এদের প্রাথমিক চিকিৎসা বর্ণনা করতে</a:t>
            </a:r>
            <a:endParaRPr lang="bn-BD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6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4274" y="370696"/>
            <a:ext cx="17526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লিভার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3664" y="1159064"/>
            <a:ext cx="48347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যখন হাত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দেহের কোন অংশ নড়াচড়া করে তখন যে সরল যান্ত্রিক পদ্ধতিতে অস্থি এবং পেশীর আন্তঃক্রিয়া করে তাকে লিভার বলে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লিভার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3315" y="3022366"/>
            <a:ext cx="3616876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রডস ও লিভারতন্ত্র তিনটি বিষয়ের উপর প্রতিষ্ঠিত-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979" y="4604936"/>
            <a:ext cx="3376613" cy="136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14274" y="4171485"/>
            <a:ext cx="1308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প্রচেষ্টা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94946" y="4221648"/>
            <a:ext cx="2310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/Resistance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9497" y="5820250"/>
            <a:ext cx="1295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ফালক্রাম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90323" y="2414421"/>
            <a:ext cx="4901945" cy="200054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প্রচেষ্টা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লিভারের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প্রচেষ্টা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E”দ্বারা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9765899" y="386876"/>
            <a:ext cx="1791235" cy="1887677"/>
            <a:chOff x="10078498" y="385631"/>
            <a:chExt cx="1791235" cy="1887677"/>
          </a:xfrm>
        </p:grpSpPr>
        <p:sp>
          <p:nvSpPr>
            <p:cNvPr id="18" name="Rectangle 17"/>
            <p:cNvSpPr/>
            <p:nvPr/>
          </p:nvSpPr>
          <p:spPr>
            <a:xfrm>
              <a:off x="11152856" y="1750088"/>
              <a:ext cx="40427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2800" b="1" dirty="0"/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8498" y="385631"/>
              <a:ext cx="1791235" cy="137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0" name="Straight Arrow Connector 19"/>
            <p:cNvCxnSpPr/>
            <p:nvPr/>
          </p:nvCxnSpPr>
          <p:spPr>
            <a:xfrm>
              <a:off x="10888973" y="1495642"/>
              <a:ext cx="293803" cy="43548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010191" y="2690463"/>
            <a:ext cx="1746953" cy="1314271"/>
            <a:chOff x="5288587" y="2708726"/>
            <a:chExt cx="1746953" cy="1314271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7937" y="2708726"/>
              <a:ext cx="1337603" cy="1314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1" name="Straight Arrow Connector 20"/>
            <p:cNvCxnSpPr/>
            <p:nvPr/>
          </p:nvCxnSpPr>
          <p:spPr>
            <a:xfrm flipH="1" flipV="1">
              <a:off x="5587205" y="3300702"/>
              <a:ext cx="670335" cy="543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5288587" y="3135028"/>
              <a:ext cx="29861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08809" y="343317"/>
            <a:ext cx="4328839" cy="20005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d¨vjµvg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অস্থিসন্ধিস্থল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লিভার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সঞ্চালিত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নড়াচড়ার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সু্যোগ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F”দ্বারা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83014" y="4655476"/>
            <a:ext cx="4070393" cy="1692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বলপ্রয়োগে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লিভার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বাধাগ্রস্থ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L”দ্বারা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0305313" y="4694705"/>
            <a:ext cx="1337603" cy="1775936"/>
            <a:chOff x="10305313" y="4694705"/>
            <a:chExt cx="1337603" cy="1775936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5313" y="4694705"/>
              <a:ext cx="1337603" cy="1314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7" name="Straight Arrow Connector 26"/>
            <p:cNvCxnSpPr/>
            <p:nvPr/>
          </p:nvCxnSpPr>
          <p:spPr>
            <a:xfrm flipV="1">
              <a:off x="11354995" y="5123960"/>
              <a:ext cx="152181" cy="88501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1152856" y="6008976"/>
              <a:ext cx="404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L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773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7" grpId="0"/>
      <p:bldP spid="8" grpId="0"/>
      <p:bldP spid="9" grpId="0"/>
      <p:bldP spid="13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451" y="543794"/>
            <a:ext cx="578085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latin typeface="SutonnyMJ" pitchFamily="2" charset="0"/>
                <a:cs typeface="SutonnyMJ" pitchFamily="2" charset="0"/>
              </a:rPr>
              <a:t>d¨vjµvg</a:t>
            </a:r>
            <a:r>
              <a:rPr lang="en-US" sz="2800" dirty="0" smtClean="0">
                <a:ln w="0"/>
                <a:latin typeface="SutonnyMJ" pitchFamily="2" charset="0"/>
                <a:cs typeface="SutonnyMJ" pitchFamily="2" charset="0"/>
              </a:rPr>
              <a:t>,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ln w="0"/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n w="0"/>
                <a:latin typeface="SutonnyMJ" pitchFamily="2" charset="0"/>
                <a:cs typeface="SutonnyMJ" pitchFamily="2" charset="0"/>
              </a:rPr>
              <a:t>I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ভারের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n w="0"/>
                <a:latin typeface="SutonnyMJ" pitchFamily="2" charset="0"/>
                <a:cs typeface="SutonnyMJ" pitchFamily="2" charset="0"/>
              </a:rPr>
              <a:t>Ae</a:t>
            </a:r>
            <a:r>
              <a:rPr lang="en-US" sz="2800" dirty="0">
                <a:ln w="0"/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n w="0"/>
                <a:latin typeface="SutonnyMJ" pitchFamily="2" charset="0"/>
                <a:cs typeface="SutonnyMJ" pitchFamily="2" charset="0"/>
              </a:rPr>
              <a:t>v‡bi</a:t>
            </a:r>
            <a:r>
              <a:rPr lang="en-US" sz="2800" dirty="0">
                <a:ln w="0"/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0"/>
                <a:latin typeface="SutonnyMJ" pitchFamily="2" charset="0"/>
                <a:cs typeface="SutonnyMJ" pitchFamily="2" charset="0"/>
              </a:rPr>
              <a:t>Dci</a:t>
            </a:r>
            <a:r>
              <a:rPr lang="en-US" sz="2800" dirty="0">
                <a:ln w="0"/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0"/>
                <a:latin typeface="SutonnyMJ" pitchFamily="2" charset="0"/>
                <a:cs typeface="SutonnyMJ" pitchFamily="2" charset="0"/>
              </a:rPr>
              <a:t>wfwË</a:t>
            </a:r>
            <a:r>
              <a:rPr lang="en-US" sz="2800" dirty="0">
                <a:ln w="0"/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0"/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n w="0"/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0"/>
                <a:latin typeface="SutonnyMJ" pitchFamily="2" charset="0"/>
                <a:cs typeface="SutonnyMJ" pitchFamily="2" charset="0"/>
              </a:rPr>
              <a:t>ÔiWm</a:t>
            </a:r>
            <a:r>
              <a:rPr lang="en-US" sz="2800" dirty="0">
                <a:ln w="0"/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n w="0"/>
                <a:latin typeface="SutonnyMJ" pitchFamily="2" charset="0"/>
                <a:cs typeface="SutonnyMJ" pitchFamily="2" charset="0"/>
              </a:rPr>
              <a:t>wjfviÕ-Zš</a:t>
            </a:r>
            <a:r>
              <a:rPr lang="en-US" sz="2800" dirty="0">
                <a:ln w="0"/>
                <a:latin typeface="SutonnyMJ" pitchFamily="2" charset="0"/>
                <a:cs typeface="SutonnyMJ" pitchFamily="2" charset="0"/>
              </a:rPr>
              <a:t>¿‡K </a:t>
            </a:r>
            <a:r>
              <a:rPr lang="en-US" sz="2800" dirty="0" err="1">
                <a:ln w="0"/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2800" dirty="0">
                <a:ln w="0"/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0"/>
                <a:latin typeface="SutonnyMJ" pitchFamily="2" charset="0"/>
                <a:cs typeface="SutonnyMJ" pitchFamily="2" charset="0"/>
              </a:rPr>
              <a:t>fv‡M</a:t>
            </a:r>
            <a:r>
              <a:rPr lang="en-US" sz="2800" dirty="0">
                <a:ln w="0"/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0"/>
                <a:latin typeface="SutonnyMJ" pitchFamily="2" charset="0"/>
                <a:cs typeface="SutonnyMJ" pitchFamily="2" charset="0"/>
              </a:rPr>
              <a:t>fvM</a:t>
            </a:r>
            <a:r>
              <a:rPr lang="en-US" sz="2800" dirty="0">
                <a:ln w="0"/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0"/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n w="0"/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0"/>
                <a:latin typeface="SutonnyMJ" pitchFamily="2" charset="0"/>
                <a:cs typeface="SutonnyMJ" pitchFamily="2" charset="0"/>
              </a:rPr>
              <a:t>hvqÑ</a:t>
            </a:r>
            <a:endParaRPr lang="en-US" sz="2800" dirty="0">
              <a:ln w="0"/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54" y="1444998"/>
            <a:ext cx="4934815" cy="179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5097" y="3115529"/>
            <a:ext cx="13837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lvl="0" algn="ctr"/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kÖwYi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wjfvi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129041" y="3100977"/>
            <a:ext cx="14670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wØZxq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lvl="0" algn="ctr"/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kÖwYi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wjfvi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916538" y="3100976"/>
            <a:ext cx="14670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 smtClean="0">
                <a:latin typeface="SutonnyMJ" pitchFamily="2" charset="0"/>
                <a:cs typeface="SutonnyMJ" pitchFamily="2" charset="0"/>
              </a:rPr>
              <a:t>Z…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Zxq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lvl="0" algn="ctr"/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kÖwYi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wjfvi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234684" y="431032"/>
            <a:ext cx="2358338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kÖwYi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wjfvi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36900" y="933617"/>
            <a:ext cx="36971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ফালক্রাম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ভারের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gvSLv‡b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Avgv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K‡ivwUi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mv‡_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giæ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`‡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Ûi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ms‡hvM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60269" y="2537121"/>
            <a:ext cx="2627857" cy="1932081"/>
            <a:chOff x="5860269" y="2537121"/>
            <a:chExt cx="2627857" cy="1932081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671" y="2537121"/>
              <a:ext cx="2363455" cy="1684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6627869" y="2698645"/>
              <a:ext cx="115759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err="1" smtClean="0">
                  <a:latin typeface="SutonnyMJ" pitchFamily="2" charset="0"/>
                  <a:cs typeface="SutonnyMJ" pitchFamily="2" charset="0"/>
                </a:rPr>
                <a:t>d¨vjµvg</a:t>
              </a:r>
              <a:endParaRPr lang="en-US" sz="24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02712" y="3640322"/>
              <a:ext cx="5309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60269" y="3945982"/>
              <a:ext cx="61587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ভার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8671630" y="1512949"/>
            <a:ext cx="31124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me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©`v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d¨vjµvg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I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gvSLv‡b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Mvovwji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A¨vwKwjm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UbW‡bi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cv‡qi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Mvovwji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DVvbvgv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kÖwYi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wjfv‡ii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D`vniY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46430" y="885176"/>
            <a:ext cx="237757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kÖwYi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wjfvi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394778" y="4049829"/>
            <a:ext cx="2301826" cy="2038265"/>
            <a:chOff x="5486400" y="3585720"/>
            <a:chExt cx="2301826" cy="3027294"/>
          </a:xfrm>
        </p:grpSpPr>
        <p:pic>
          <p:nvPicPr>
            <p:cNvPr id="19" name="Picture 2" descr="C:\Users\User\Desktop\New folder\eye\skeleton\picture3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99" t="8889" r="11685" b="21923"/>
            <a:stretch/>
          </p:blipFill>
          <p:spPr bwMode="auto">
            <a:xfrm>
              <a:off x="5486400" y="3585720"/>
              <a:ext cx="2301826" cy="28898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5617720" y="5927335"/>
              <a:ext cx="1143000" cy="68567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latin typeface="SutonnyMJ" pitchFamily="2" charset="0"/>
                  <a:cs typeface="SutonnyMJ" pitchFamily="2" charset="0"/>
                </a:rPr>
                <a:t>d¨vjµvg</a:t>
              </a:r>
              <a:endParaRPr lang="en-US" sz="2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637313" y="5655144"/>
              <a:ext cx="738607" cy="68567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ভার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989320" y="4193098"/>
              <a:ext cx="626306" cy="7771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5514146" y="4491220"/>
            <a:ext cx="3967284" cy="193899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me©`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d¨vjµvg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I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gvSLv‡b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endParaRPr lang="bn-BD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nv‡Zi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KbyB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mwÜi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©µ‡g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nvZ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wKQz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DVv-bvgv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Kiv‡bv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Z…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Zxq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kÖwYi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wjfv‡ii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651428" y="4333768"/>
            <a:ext cx="1172116" cy="1754326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Z…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Zxq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bn-BD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kÖwYi</a:t>
            </a:r>
            <a:endParaRPr lang="bn-BD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wjfvi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20792" y="4098357"/>
            <a:ext cx="3119083" cy="2249015"/>
            <a:chOff x="1985668" y="2224903"/>
            <a:chExt cx="6096000" cy="4633097"/>
          </a:xfrm>
        </p:grpSpPr>
        <p:pic>
          <p:nvPicPr>
            <p:cNvPr id="26" name="Picture 2" descr="C:\Users\User\Desktop\New folder\eye\skeleton\picture4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26" b="25960"/>
            <a:stretch/>
          </p:blipFill>
          <p:spPr bwMode="auto">
            <a:xfrm>
              <a:off x="1985668" y="2224903"/>
              <a:ext cx="6096000" cy="44424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4511313" y="2491279"/>
              <a:ext cx="1037631" cy="10778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838017" y="5906944"/>
              <a:ext cx="2115363" cy="95105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latin typeface="SutonnyMJ" pitchFamily="2" charset="0"/>
                  <a:cs typeface="SutonnyMJ" pitchFamily="2" charset="0"/>
                </a:rPr>
                <a:t>d¨vjµvg</a:t>
              </a:r>
              <a:endParaRPr lang="en-US" sz="24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431121" y="5267915"/>
              <a:ext cx="1081492" cy="95105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ভার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0" name="Right Arrow 29"/>
          <p:cNvSpPr/>
          <p:nvPr/>
        </p:nvSpPr>
        <p:spPr>
          <a:xfrm rot="10800000">
            <a:off x="2849776" y="4852796"/>
            <a:ext cx="851217" cy="56337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ভ</a:t>
            </a:r>
            <a:endParaRPr lang="en-US" dirty="0"/>
          </a:p>
        </p:txBody>
      </p:sp>
      <p:sp>
        <p:nvSpPr>
          <p:cNvPr id="31" name="Right Arrow 30"/>
          <p:cNvSpPr/>
          <p:nvPr/>
        </p:nvSpPr>
        <p:spPr>
          <a:xfrm>
            <a:off x="4746241" y="5169571"/>
            <a:ext cx="761391" cy="53445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05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3285373" y="242887"/>
            <a:ext cx="6030549" cy="3075078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0" y="3075078"/>
            <a:ext cx="12192000" cy="3649435"/>
          </a:xfrm>
          <a:prstGeom prst="irregularSeal1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লিভারের নাম ও অবস্থান উল্লেখ করো।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56179" y="242887"/>
            <a:ext cx="2595563" cy="2471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" y="242887"/>
            <a:ext cx="2857500" cy="24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578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892" y="222068"/>
            <a:ext cx="10698480" cy="344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ধাক্কা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824" y="1175657"/>
            <a:ext cx="2285999" cy="52629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সঞ্চালনে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অংশগ্রহনকারি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কংকাল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পেশি-দুটি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বিপরিতমুখি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বিপরিতধর্মী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সম্পাদনকারী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পেশিদুটিকে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অপরটির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অ্যান্টাগোনিষ্টিক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বলে।এদের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সংকুচিত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শিথিল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61269" y="570653"/>
            <a:ext cx="289124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ফ্লেক্সর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এক্সটেন্সর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endPara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824" y="609302"/>
            <a:ext cx="253419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অ্যান্টাগোনিষ্টিক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31383" y="990990"/>
            <a:ext cx="2521131" cy="56323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অস্থিসন্ধিতে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বাঁকিয়ে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ভাঁজ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ফ্লেক্সর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বলে।এই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সম্পাদনপকারি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প্রশারিত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এক্সটেনসর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হিউমেরাসের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বাইসেপস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ট্রাইসেপস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ফ্লেক্সর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এক্সটেনসর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49" y="1306284"/>
            <a:ext cx="6636507" cy="41226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99263" y="5428903"/>
            <a:ext cx="4101737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বাইসেপস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ট্রাইসেপস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অ্যান্টাগোনিষ্টিক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547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355771" y="239302"/>
            <a:ext cx="6570616" cy="6318958"/>
            <a:chOff x="5355771" y="239302"/>
            <a:chExt cx="6570616" cy="631895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743210" y="-148137"/>
              <a:ext cx="5795738" cy="657061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355771" y="6035040"/>
              <a:ext cx="6570615" cy="5232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চিত্রঃ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হাটুর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সঞ্চালনে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অস্থি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পেশির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সমন্বয়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8823" y="347023"/>
            <a:ext cx="6230983" cy="6211237"/>
            <a:chOff x="522514" y="389194"/>
            <a:chExt cx="6230983" cy="6211237"/>
          </a:xfrm>
        </p:grpSpPr>
        <p:sp>
          <p:nvSpPr>
            <p:cNvPr id="4" name="TextBox 3"/>
            <p:cNvSpPr txBox="1"/>
            <p:nvPr/>
          </p:nvSpPr>
          <p:spPr>
            <a:xfrm>
              <a:off x="587828" y="389194"/>
              <a:ext cx="5251269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হাঁটু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সঞ্চালনে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অস্থি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পেশির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সমন্বয়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22514" y="1149791"/>
              <a:ext cx="6021977" cy="2727486"/>
              <a:chOff x="522514" y="1149791"/>
              <a:chExt cx="6021977" cy="2727486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29046" y="3046280"/>
                <a:ext cx="4767943" cy="8309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যথা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ফিমার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উরুর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অস্থি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০১টি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),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টিবিয়া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ফিবুলা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জঙ্ঘাস্থি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০২টি)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প্যাটেলা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হাঁটুর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টুপি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০১টি)। 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22514" y="1149791"/>
                <a:ext cx="6021977" cy="193899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মানুষের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চলনে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শুধু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পেশি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পেশির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সংগে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যুক্ত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অস্থির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ভুমিকাও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অত্যন্ত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গুরুত্বপূর্ণ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কন্ডরা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টেন্ডন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দিয়ে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পেশি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অস্থির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সংগে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যুক্ত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অংগকে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যথেচ্ছা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পরিচালনা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স্থানান্তরে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নেওয়া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পেশি-কংকালতন্ত্রের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পারস্পরিক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ছন্দোবদ্ধ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ক্রিয়াকলাপের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নির্ভরশীল।হাঁটুতে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চারটি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অস্থি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যুক্ত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endParaRPr lang="en-US" sz="24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22514" y="4239280"/>
              <a:ext cx="6230983" cy="2361151"/>
              <a:chOff x="522514" y="4239280"/>
              <a:chExt cx="6230983" cy="236115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522514" y="4239280"/>
                <a:ext cx="6230983" cy="156966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হ্যামস্ট্রিং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পেশি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বক্রীকরণ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পেশি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শ্রোণি-অস্থিচক্র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টিবিয়ার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গ্যাস্ট্রোকনেমিয়াস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পেশি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টিবিয়ার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ক্যালকেনিয়াস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অ্যাকিলিস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কন্ডরা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দিয়ে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যুক্ত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)-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সাহায্যে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হাঁটুসন্ধি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পিছন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দিকে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ভাঁআজ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29046" y="5769434"/>
                <a:ext cx="4937759" cy="83099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কোয়াড্রিসেপস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পেশি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প্রসারণ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পেশী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–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সংকোচনে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হাঁটুসন্ধির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প্রসারণ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ঘটে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92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11.xml><?xml version="1.0" encoding="utf-8"?>
<a:theme xmlns:a="http://schemas.openxmlformats.org/drawingml/2006/main" name="1_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5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6.xml><?xml version="1.0" encoding="utf-8"?>
<a:theme xmlns:a="http://schemas.openxmlformats.org/drawingml/2006/main" name="1_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7.xml><?xml version="1.0" encoding="utf-8"?>
<a:theme xmlns:a="http://schemas.openxmlformats.org/drawingml/2006/main" name="2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8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9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1075</Words>
  <Application>Microsoft Office PowerPoint</Application>
  <PresentationFormat>Widescreen</PresentationFormat>
  <Paragraphs>137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17</vt:i4>
      </vt:variant>
    </vt:vector>
  </HeadingPairs>
  <TitlesOfParts>
    <vt:vector size="48" baseType="lpstr">
      <vt:lpstr>ArhialkhanAMJ</vt:lpstr>
      <vt:lpstr>Arial</vt:lpstr>
      <vt:lpstr>Bookman Old Style</vt:lpstr>
      <vt:lpstr>Calibri</vt:lpstr>
      <vt:lpstr>Calibri Light</vt:lpstr>
      <vt:lpstr>Corbel</vt:lpstr>
      <vt:lpstr>Courier New</vt:lpstr>
      <vt:lpstr>Garamond</vt:lpstr>
      <vt:lpstr>NikoshBAN</vt:lpstr>
      <vt:lpstr>NikoshLightBAN</vt:lpstr>
      <vt:lpstr>RinkiySushreeMJ</vt:lpstr>
      <vt:lpstr>Rockwell</vt:lpstr>
      <vt:lpstr>SutonnyMJ</vt:lpstr>
      <vt:lpstr>Times New Roman</vt:lpstr>
      <vt:lpstr>Trebuchet MS</vt:lpstr>
      <vt:lpstr>Tw Cen MT</vt:lpstr>
      <vt:lpstr>Verdana</vt:lpstr>
      <vt:lpstr>Vrinda</vt:lpstr>
      <vt:lpstr>Wingdings</vt:lpstr>
      <vt:lpstr>Wingdings 3</vt:lpstr>
      <vt:lpstr>Office Theme</vt:lpstr>
      <vt:lpstr>Celestial</vt:lpstr>
      <vt:lpstr>Facet</vt:lpstr>
      <vt:lpstr>Droplet</vt:lpstr>
      <vt:lpstr>Basis</vt:lpstr>
      <vt:lpstr>1_Basis</vt:lpstr>
      <vt:lpstr>2_Basis</vt:lpstr>
      <vt:lpstr>Organic</vt:lpstr>
      <vt:lpstr>Circuit</vt:lpstr>
      <vt:lpstr>Damask</vt:lpstr>
      <vt:lpstr>1_Droplet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ASUS</cp:lastModifiedBy>
  <cp:revision>105</cp:revision>
  <dcterms:created xsi:type="dcterms:W3CDTF">2017-06-10T03:55:46Z</dcterms:created>
  <dcterms:modified xsi:type="dcterms:W3CDTF">2022-04-08T11:24:01Z</dcterms:modified>
</cp:coreProperties>
</file>