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sf" ContentType="video/x-ms-asf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84" r:id="rId4"/>
    <p:sldId id="259" r:id="rId5"/>
    <p:sldId id="260" r:id="rId6"/>
    <p:sldId id="261" r:id="rId7"/>
    <p:sldId id="28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0" r:id="rId17"/>
    <p:sldId id="25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1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8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7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1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2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0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2E9A-F8FD-40A6-8D8C-9C261C4B485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video" Target="../media/media2.asf"/><Relationship Id="rId1" Type="http://schemas.microsoft.com/office/2007/relationships/media" Target="../media/media2.asf"/><Relationship Id="rId6" Type="http://schemas.openxmlformats.org/officeDocument/2006/relationships/image" Target="../media/image3.gif"/><Relationship Id="rId5" Type="http://schemas.openxmlformats.org/officeDocument/2006/relationships/image" Target="../media/image33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video" Target="../media/media3.asf"/><Relationship Id="rId1" Type="http://schemas.microsoft.com/office/2007/relationships/media" Target="../media/media3.asf"/><Relationship Id="rId6" Type="http://schemas.openxmlformats.org/officeDocument/2006/relationships/image" Target="../media/image3.gif"/><Relationship Id="rId5" Type="http://schemas.openxmlformats.org/officeDocument/2006/relationships/image" Target="../media/image51.png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6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g"/><Relationship Id="rId5" Type="http://schemas.openxmlformats.org/officeDocument/2006/relationships/image" Target="../media/image74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263896"/>
            <a:ext cx="11858626" cy="62797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2028" y="5310683"/>
            <a:ext cx="89725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উৎস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3733" y="1166467"/>
            <a:ext cx="89725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প্রসংশা মহান সৃষ্টিকর্তার 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46448"/>
            <a:ext cx="1669256" cy="879883"/>
            <a:chOff x="145257" y="275036"/>
            <a:chExt cx="1669256" cy="879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88" y="1914526"/>
            <a:ext cx="4932211" cy="3671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93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0305" y="5765325"/>
            <a:ext cx="1039090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1. বেঁচে থাকার জন্য আমাদের খাদ্য প্রয়োজন। এই খাদ্যের উৎস কয় প্রকার ও কী কী?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94B252-3D04-46C8-A06F-4B7D3FCF9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1727550"/>
            <a:ext cx="6350415" cy="365883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692754" y="1283621"/>
            <a:ext cx="1936146" cy="16040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9144002" y="835701"/>
            <a:ext cx="255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38977" y="503542"/>
            <a:ext cx="3213493" cy="923330"/>
            <a:chOff x="2590800" y="1161276"/>
            <a:chExt cx="2469458" cy="923330"/>
          </a:xfrm>
        </p:grpSpPr>
        <p:sp>
          <p:nvSpPr>
            <p:cNvPr id="13" name="Rounded Rectangle 12"/>
            <p:cNvSpPr/>
            <p:nvPr/>
          </p:nvSpPr>
          <p:spPr>
            <a:xfrm>
              <a:off x="2590800" y="1244888"/>
              <a:ext cx="2463801" cy="838200"/>
            </a:xfrm>
            <a:prstGeom prst="roundRect">
              <a:avLst>
                <a:gd name="adj" fmla="val 26584"/>
              </a:avLst>
            </a:prstGeom>
            <a:gradFill flip="none" rotWithShape="1">
              <a:gsLst>
                <a:gs pos="0">
                  <a:srgbClr val="006600"/>
                </a:gs>
                <a:gs pos="23000">
                  <a:schemeClr val="bg1"/>
                </a:gs>
                <a:gs pos="77000">
                  <a:schemeClr val="bg1">
                    <a:lumMod val="95000"/>
                  </a:schemeClr>
                </a:gs>
                <a:gs pos="93000">
                  <a:schemeClr val="bg1"/>
                </a:gs>
                <a:gs pos="90000">
                  <a:srgbClr val="FF669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2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5110" y="1161276"/>
              <a:ext cx="23451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5400" b="1" dirty="0" smtClean="0">
                  <a:ln w="11430"/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BD" sz="5400" b="1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7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63042D-A9BE-46C6-99D4-2F9C4135D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1773377" y="1168870"/>
            <a:ext cx="8358544" cy="5074768"/>
          </a:xfrm>
          <a:prstGeom prst="rect">
            <a:avLst/>
          </a:prstGeom>
        </p:spPr>
      </p:pic>
      <p:pic>
        <p:nvPicPr>
          <p:cNvPr id="2" name="vlc-record-2021-07-16-21h18m46s-Video_1626466239.wmv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8851" y="1585913"/>
            <a:ext cx="7400924" cy="3357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770203" y="186108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622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478" y="3514725"/>
            <a:ext cx="3657601" cy="20290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804" y="3566176"/>
            <a:ext cx="3493399" cy="20744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5100" y="2965376"/>
            <a:ext cx="1585234" cy="5232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ru-RU" sz="28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5331" y="5415206"/>
            <a:ext cx="1520512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আলুগাছ</a:t>
            </a:r>
            <a:endParaRPr lang="ru-RU" sz="28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7118" y="2981656"/>
            <a:ext cx="806168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endParaRPr lang="ru-RU" sz="28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7298" y="5664330"/>
            <a:ext cx="1087041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ru-RU" sz="28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3018" y="210473"/>
            <a:ext cx="428355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0449" y="303266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4712" y="5773118"/>
            <a:ext cx="589329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t="16312" r="16211"/>
          <a:stretch/>
        </p:blipFill>
        <p:spPr>
          <a:xfrm>
            <a:off x="7000876" y="942976"/>
            <a:ext cx="3529012" cy="208597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1000126"/>
            <a:ext cx="3571874" cy="202882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15" name="Group 14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527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4333F1-5F9B-4B04-B5C1-B9B6D1043C75}"/>
              </a:ext>
            </a:extLst>
          </p:cNvPr>
          <p:cNvSpPr txBox="1"/>
          <p:nvPr/>
        </p:nvSpPr>
        <p:spPr>
          <a:xfrm>
            <a:off x="2749510" y="2880205"/>
            <a:ext cx="1536739" cy="64633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cs typeface="NikoshBAN" panose="02000000000000000000" pitchFamily="2" charset="0"/>
              </a:rPr>
              <a:t>আনারস</a:t>
            </a:r>
            <a:r>
              <a:rPr lang="bn-IN" sz="3600" dirty="0" smtClean="0">
                <a:cs typeface="NikoshBAN" panose="02000000000000000000" pitchFamily="2" charset="0"/>
              </a:rPr>
              <a:t> </a:t>
            </a:r>
            <a:r>
              <a:rPr lang="bn-BD" sz="3600" dirty="0" smtClean="0">
                <a:cs typeface="NikoshBAN" panose="02000000000000000000" pitchFamily="2" charset="0"/>
              </a:rPr>
              <a:t> </a:t>
            </a:r>
            <a:endParaRPr lang="ru-RU" sz="3600" dirty="0"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33A723-62A1-448C-98A1-F707216F0F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2"/>
          <a:stretch/>
        </p:blipFill>
        <p:spPr>
          <a:xfrm>
            <a:off x="7086601" y="910978"/>
            <a:ext cx="3294464" cy="18912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3486FB-1198-4FC1-AEED-B4AAA845C900}"/>
              </a:ext>
            </a:extLst>
          </p:cNvPr>
          <p:cNvSpPr txBox="1"/>
          <p:nvPr/>
        </p:nvSpPr>
        <p:spPr>
          <a:xfrm>
            <a:off x="8382287" y="2798885"/>
            <a:ext cx="1033462" cy="58477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endParaRPr lang="en-US" sz="3200" dirty="0">
              <a:ln w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6873" y="221783"/>
            <a:ext cx="428355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7045" y="226947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0943" y="5379655"/>
            <a:ext cx="1379368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cs typeface="NikoshBAN" panose="02000000000000000000" pitchFamily="2" charset="0"/>
              </a:rPr>
              <a:t>পেয়ারা</a:t>
            </a:r>
            <a:endParaRPr lang="ru-RU" sz="3200" dirty="0"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653" y="5446323"/>
            <a:ext cx="2084401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5632" y="5859648"/>
            <a:ext cx="61464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3414712"/>
            <a:ext cx="3286125" cy="197167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923925"/>
            <a:ext cx="3286125" cy="200501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88" y="3443287"/>
            <a:ext cx="3314700" cy="191452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16" name="Group 15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188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0" y="3474946"/>
            <a:ext cx="3529013" cy="19775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63762" y="5452507"/>
            <a:ext cx="226536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cs typeface="NikoshBAN" panose="02000000000000000000" pitchFamily="2" charset="0"/>
              </a:rPr>
              <a:t>লমি</a:t>
            </a:r>
            <a:r>
              <a:rPr lang="bn-IN" sz="3200" dirty="0" smtClean="0">
                <a:cs typeface="NikoshBAN" panose="02000000000000000000" pitchFamily="2" charset="0"/>
              </a:rPr>
              <a:t> </a:t>
            </a:r>
            <a:r>
              <a:rPr lang="bn-IN" sz="3200" dirty="0">
                <a:cs typeface="NikoshBAN" panose="02000000000000000000" pitchFamily="2" charset="0"/>
              </a:rPr>
              <a:t>শাক </a:t>
            </a:r>
            <a:endParaRPr lang="ru-RU" sz="3200" dirty="0"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5306" y="5458691"/>
            <a:ext cx="157812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cs typeface="NikoshBAN" panose="02000000000000000000" pitchFamily="2" charset="0"/>
              </a:rPr>
              <a:t>লাল শাক</a:t>
            </a:r>
            <a:endParaRPr lang="ru-RU" sz="3200" dirty="0">
              <a:cs typeface="NikoshBAN" panose="02000000000000000000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847026" y="2829887"/>
            <a:ext cx="1560963" cy="575766"/>
          </a:xfrm>
          <a:prstGeom prst="flowChartProcess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230570" y="2893435"/>
            <a:ext cx="1407425" cy="562971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6873" y="221783"/>
            <a:ext cx="428355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2602" y="242330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6420" y="5859648"/>
            <a:ext cx="61464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971551"/>
            <a:ext cx="3328987" cy="1824037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3514725"/>
            <a:ext cx="3257548" cy="194309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047750"/>
            <a:ext cx="3529013" cy="182097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890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686" y="237710"/>
            <a:ext cx="549967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চিত্রে কী কী দেখতে পাচ্ছ?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006" y="3488241"/>
            <a:ext cx="3434551" cy="19275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94" y="838403"/>
            <a:ext cx="3448839" cy="20564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26" y="3463208"/>
            <a:ext cx="3429000" cy="19097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70491" y="2890907"/>
            <a:ext cx="171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শাকসবজি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8513" y="288944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ফল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7678" y="5394102"/>
            <a:ext cx="17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খাদ্যশস্য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3850" y="537981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ডাল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2691" y="206932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4128" y="5793139"/>
            <a:ext cx="579167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69247" y="155446"/>
            <a:ext cx="2923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7223" y="5719497"/>
            <a:ext cx="971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খাদ্যদ্রব্য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পাওয়া যায়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" y="828675"/>
            <a:ext cx="3500437" cy="205739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62851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2056" y="5685274"/>
            <a:ext cx="849679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উদ্ভিজ্জ খাদ্যদ্রব্য কাকে বলে? উদ্ভিজ্জ খাদ্যের উদাহরণ দাও।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8056C8-59F8-4B91-8A60-27482917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64" y="1656691"/>
            <a:ext cx="6012002" cy="3829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DC7337-0E1B-4CBD-81F7-F3725161FE7D}"/>
              </a:ext>
            </a:extLst>
          </p:cNvPr>
          <p:cNvSpPr txBox="1"/>
          <p:nvPr/>
        </p:nvSpPr>
        <p:spPr>
          <a:xfrm>
            <a:off x="4104763" y="542926"/>
            <a:ext cx="3767650" cy="627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5400" b="1" dirty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n w="11430"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57299"/>
            <a:ext cx="2245867" cy="16469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7741" y="1001269"/>
            <a:ext cx="255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0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63042D-A9BE-46C6-99D4-2F9C4135D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1773377" y="1168870"/>
            <a:ext cx="8358544" cy="5074768"/>
          </a:xfrm>
          <a:prstGeom prst="rect">
            <a:avLst/>
          </a:prstGeom>
        </p:spPr>
      </p:pic>
      <p:pic>
        <p:nvPicPr>
          <p:cNvPr id="2" name="vlc-record-2021-07-16-21h45m01s-Video_1626466239.wmv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5989" y="1571625"/>
            <a:ext cx="7515224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770203" y="186108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7793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C623C-F1EA-40C6-91C1-9EF7B536A0D2}"/>
              </a:ext>
            </a:extLst>
          </p:cNvPr>
          <p:cNvSpPr txBox="1"/>
          <p:nvPr/>
        </p:nvSpPr>
        <p:spPr>
          <a:xfrm>
            <a:off x="1318942" y="4088848"/>
            <a:ext cx="768806" cy="58477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6CE9D6-1E80-4F10-8191-ADCD7ECBA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80" y="1843087"/>
            <a:ext cx="2456808" cy="20716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207" y="1814512"/>
            <a:ext cx="2455794" cy="207168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8F68E4-9DE2-4EF5-8C4F-142CB3B8AA13}"/>
              </a:ext>
            </a:extLst>
          </p:cNvPr>
          <p:cNvSpPr txBox="1"/>
          <p:nvPr/>
        </p:nvSpPr>
        <p:spPr>
          <a:xfrm>
            <a:off x="3437831" y="4005326"/>
            <a:ext cx="1863436" cy="58477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443DF1-5414-4A58-BCFC-026D13C45FD9}"/>
              </a:ext>
            </a:extLst>
          </p:cNvPr>
          <p:cNvSpPr txBox="1"/>
          <p:nvPr/>
        </p:nvSpPr>
        <p:spPr>
          <a:xfrm>
            <a:off x="9285207" y="3931684"/>
            <a:ext cx="2036672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7280EF-42BA-4C9F-911C-1C05EB3B1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138" y="1805459"/>
            <a:ext cx="2667949" cy="20521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FF8F75-660C-4A25-89BF-182FEED8D483}"/>
              </a:ext>
            </a:extLst>
          </p:cNvPr>
          <p:cNvSpPr txBox="1"/>
          <p:nvPr/>
        </p:nvSpPr>
        <p:spPr>
          <a:xfrm>
            <a:off x="6640667" y="3988836"/>
            <a:ext cx="1878037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3017" y="487173"/>
            <a:ext cx="428355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0283" y="499985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গুলো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কোথা থেকে পাই?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3168" y="5129390"/>
            <a:ext cx="519182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গুলো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পাই।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50" y="1766166"/>
            <a:ext cx="2582388" cy="20477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6845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1A080E-FD03-49B2-A478-F91ECC19B5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78" y="961818"/>
            <a:ext cx="3277735" cy="18956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EDC2BC-69B0-4C81-A6FC-0E86795D8232}"/>
              </a:ext>
            </a:extLst>
          </p:cNvPr>
          <p:cNvSpPr txBox="1"/>
          <p:nvPr/>
        </p:nvSpPr>
        <p:spPr>
          <a:xfrm>
            <a:off x="1233470" y="2815560"/>
            <a:ext cx="2167251" cy="58477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গরুর মাংস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85" y="875813"/>
            <a:ext cx="3322590" cy="195311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09B6C7-4097-4C04-9DD5-7E22E1621E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276" y="961818"/>
            <a:ext cx="3057662" cy="19099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774193" y="2785298"/>
            <a:ext cx="195347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দুগ্ধজাতদ্রব্য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435934-F8FF-4FB8-BF97-C8B2C90B80B8}"/>
              </a:ext>
            </a:extLst>
          </p:cNvPr>
          <p:cNvSpPr txBox="1"/>
          <p:nvPr/>
        </p:nvSpPr>
        <p:spPr>
          <a:xfrm>
            <a:off x="4922051" y="2813873"/>
            <a:ext cx="2237928" cy="58477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ছাগলের মাংস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9970" y="239760"/>
            <a:ext cx="815340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আমরা কী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খাদ্য পাই?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B31384-7486-43B5-9391-6CAD5F1304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277" y="3414714"/>
            <a:ext cx="3114811" cy="1880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6069BD-6719-4587-84BB-2C9897B451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685" y="3386138"/>
            <a:ext cx="3379739" cy="19092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4F8D65-20EE-4894-A510-73B074B25852}"/>
              </a:ext>
            </a:extLst>
          </p:cNvPr>
          <p:cNvSpPr txBox="1"/>
          <p:nvPr/>
        </p:nvSpPr>
        <p:spPr>
          <a:xfrm>
            <a:off x="5057192" y="5357790"/>
            <a:ext cx="2048790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হাঁসের মাংস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1F3ECF-7064-4F4B-8300-1E6C5D222381}"/>
              </a:ext>
            </a:extLst>
          </p:cNvPr>
          <p:cNvSpPr/>
          <p:nvPr/>
        </p:nvSpPr>
        <p:spPr>
          <a:xfrm>
            <a:off x="9363507" y="5429227"/>
            <a:ext cx="1302328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2CBF09-53BE-4DDA-B9ED-560D9FBFDE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79" y="3443288"/>
            <a:ext cx="3206296" cy="18520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4B1099-EDD2-40F1-A863-8CBC198C3F23}"/>
              </a:ext>
            </a:extLst>
          </p:cNvPr>
          <p:cNvSpPr txBox="1"/>
          <p:nvPr/>
        </p:nvSpPr>
        <p:spPr>
          <a:xfrm>
            <a:off x="1348339" y="5401385"/>
            <a:ext cx="2033491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মুরগির মাংস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8462" y="5790675"/>
            <a:ext cx="593857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প্রাণী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3217" y="236041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1" grpId="0"/>
      <p:bldP spid="12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337EDA-DD48-45A8-B052-C700F043F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98" y="1400175"/>
            <a:ext cx="8098187" cy="458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81" y="5978950"/>
            <a:ext cx="860781" cy="468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31" y="6078963"/>
            <a:ext cx="860781" cy="468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17" y="6078962"/>
            <a:ext cx="860781" cy="46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05" y="6050387"/>
            <a:ext cx="860781" cy="468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43" y="6021812"/>
            <a:ext cx="860781" cy="468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30" y="6007525"/>
            <a:ext cx="860781" cy="468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43" y="6007525"/>
            <a:ext cx="860781" cy="468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56" y="6007525"/>
            <a:ext cx="860781" cy="468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93" y="5964662"/>
            <a:ext cx="860781" cy="468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68" y="6007525"/>
            <a:ext cx="860781" cy="468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68" y="6007525"/>
            <a:ext cx="860781" cy="4689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17" y="5978950"/>
            <a:ext cx="860781" cy="4689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06" y="5993238"/>
            <a:ext cx="860781" cy="468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06" y="5978950"/>
            <a:ext cx="860781" cy="4689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18" y="6036100"/>
            <a:ext cx="860781" cy="4689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1" y="6107538"/>
            <a:ext cx="860781" cy="4689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0661" y="221984"/>
            <a:ext cx="734463" cy="463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3598" y="207697"/>
            <a:ext cx="734463" cy="3857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23199" y="231510"/>
            <a:ext cx="734463" cy="3857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2336" y="221985"/>
            <a:ext cx="734463" cy="3857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99561" y="221985"/>
            <a:ext cx="734463" cy="3857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13936" y="207698"/>
            <a:ext cx="734463" cy="3857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1161" y="193410"/>
            <a:ext cx="734463" cy="3857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28386" y="207698"/>
            <a:ext cx="734463" cy="3857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8474" y="193410"/>
            <a:ext cx="734463" cy="3857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42836" y="193410"/>
            <a:ext cx="734463" cy="3857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00061" y="179123"/>
            <a:ext cx="734463" cy="3857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14436" y="193410"/>
            <a:ext cx="734463" cy="3857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57374" y="179123"/>
            <a:ext cx="734463" cy="3857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00311" y="221985"/>
            <a:ext cx="734463" cy="3857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71823" y="207697"/>
            <a:ext cx="734463" cy="3857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00474" y="221985"/>
            <a:ext cx="734463" cy="3857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43373" y="179122"/>
            <a:ext cx="734463" cy="3857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14774" y="279135"/>
            <a:ext cx="734463" cy="4352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3" name="Rectangle 42"/>
          <p:cNvSpPr/>
          <p:nvPr/>
        </p:nvSpPr>
        <p:spPr>
          <a:xfrm>
            <a:off x="371475" y="513884"/>
            <a:ext cx="11215687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</a:t>
            </a:r>
            <a:r>
              <a:rPr lang="bn-IN" sz="5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5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0CF36D-0521-4E28-BD32-BA4422034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181" y="3205132"/>
            <a:ext cx="3060481" cy="22517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3C11A0-B5A2-4502-9227-A13D64A33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33" y="3190845"/>
            <a:ext cx="3139355" cy="22650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7B0E34-CE30-4ED1-AC33-FA569AD18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342" y="888090"/>
            <a:ext cx="3085608" cy="20996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AA206F-4EB6-40EF-B4B6-98345D279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91" y="888091"/>
            <a:ext cx="3028084" cy="20996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C9BD4E-18EB-4DA7-9C93-FFCE39315EC1}"/>
              </a:ext>
            </a:extLst>
          </p:cNvPr>
          <p:cNvSpPr txBox="1"/>
          <p:nvPr/>
        </p:nvSpPr>
        <p:spPr>
          <a:xfrm>
            <a:off x="4483320" y="5566938"/>
            <a:ext cx="3009519" cy="64633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3450" y="183057"/>
            <a:ext cx="428355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9963" y="5576363"/>
            <a:ext cx="595242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প্রাণী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5109" y="262414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87486" y="248127"/>
            <a:ext cx="2784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প্রানিজ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5434" y="5542769"/>
            <a:ext cx="10011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খাদ্যদ্রব্য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 যায় 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প্রানিজ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942975"/>
            <a:ext cx="3086099" cy="203633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14688"/>
            <a:ext cx="3086100" cy="22145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56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3043312" y="353406"/>
            <a:ext cx="790091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এর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113" y="1085849"/>
            <a:ext cx="5832625" cy="5209195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285872"/>
            <a:ext cx="1928811" cy="13625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67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D928C0-6B6B-48B4-9ACB-DACF5770DB91}"/>
              </a:ext>
            </a:extLst>
          </p:cNvPr>
          <p:cNvSpPr txBox="1"/>
          <p:nvPr/>
        </p:nvSpPr>
        <p:spPr>
          <a:xfrm>
            <a:off x="1129578" y="1970059"/>
            <a:ext cx="1047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উদ্ভিদ 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কোন কোন খাদ্যদ্রব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পেয়ে থাকি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তৈরি কর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83555B0-DBA1-4886-8C76-7441D8E04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78912"/>
              </p:ext>
            </p:extLst>
          </p:nvPr>
        </p:nvGraphicFramePr>
        <p:xfrm>
          <a:off x="1569894" y="2932748"/>
          <a:ext cx="8707582" cy="3365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2641">
                  <a:extLst>
                    <a:ext uri="{9D8B030D-6E8A-4147-A177-3AD203B41FA5}">
                      <a16:colId xmlns:a16="http://schemas.microsoft.com/office/drawing/2014/main" xmlns="" val="2987656937"/>
                    </a:ext>
                  </a:extLst>
                </a:gridCol>
                <a:gridCol w="4334941">
                  <a:extLst>
                    <a:ext uri="{9D8B030D-6E8A-4147-A177-3AD203B41FA5}">
                      <a16:colId xmlns:a16="http://schemas.microsoft.com/office/drawing/2014/main" xmlns="" val="606136849"/>
                    </a:ext>
                  </a:extLst>
                </a:gridCol>
              </a:tblGrid>
              <a:tr h="819045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উদ্ভিজ্জ খাদ্যদ্রব্য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ণীজ</a:t>
                      </a:r>
                      <a:r>
                        <a:rPr lang="bn-IN" sz="32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খাদ্যদ্রব্য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504338"/>
                  </a:ext>
                </a:extLst>
              </a:tr>
              <a:tr h="512376">
                <a:tc>
                  <a:txBody>
                    <a:bodyPr/>
                    <a:lstStyle/>
                    <a:p>
                      <a:pPr marL="0" marR="0" indent="0" algn="ctr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7542076"/>
                  </a:ext>
                </a:extLst>
              </a:tr>
              <a:tr h="507028">
                <a:tc rowSpan="2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480974"/>
                  </a:ext>
                </a:extLst>
              </a:tr>
              <a:tr h="507028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06846"/>
                  </a:ext>
                </a:extLst>
              </a:tr>
              <a:tr h="507028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8474197"/>
                  </a:ext>
                </a:extLst>
              </a:tr>
              <a:tr h="507028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912164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04426" y="4346087"/>
            <a:ext cx="3568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ফল, যেমন- আম, জাম, কাঁঠাল,তরমুজ, কলা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4426" y="5398700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লতি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পাউরুটি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4426" y="3820682"/>
            <a:ext cx="2866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7250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সবজি, যেমন-গাজর,শাক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1518" y="3822867"/>
            <a:ext cx="85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7250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1518" y="4343902"/>
            <a:ext cx="3075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মাছ ও মুরগি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1518" y="4858222"/>
            <a:ext cx="1340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1518" y="5370990"/>
            <a:ext cx="3335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দুধ 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4786" y="542925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077" y="414993"/>
            <a:ext cx="1485900" cy="14250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43961" y="695823"/>
            <a:ext cx="306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1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3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4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6254" y="2197738"/>
            <a:ext cx="10366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উৎস অনুসারে খাদ্যকে কয়ভাগে ভাগ করা যায় এবং কী কী?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437" y="2953963"/>
            <a:ext cx="8857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আমরা কোথা থেকে খাবার পাই?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7692" y="4567435"/>
            <a:ext cx="5794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প্রাণিজ খাদ্যের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টি নাম বল?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8726" y="3737749"/>
            <a:ext cx="8629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উদ্ভিজ্জ খাদ্যের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টি নাম বল?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799" y="557213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6" y="600075"/>
            <a:ext cx="2144105" cy="1357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75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66101"/>
              </p:ext>
            </p:extLst>
          </p:nvPr>
        </p:nvGraphicFramePr>
        <p:xfrm>
          <a:off x="557212" y="3657598"/>
          <a:ext cx="10887077" cy="26289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86376"/>
                <a:gridCol w="5600701"/>
              </a:tblGrid>
              <a:tr h="820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084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05290" y="982369"/>
            <a:ext cx="578080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 খাদ্যগুলোকে নিচের ছকে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সাজাও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676400"/>
            <a:ext cx="8763000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752601"/>
            <a:ext cx="1219200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মাছ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1774894"/>
            <a:ext cx="11430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সবজি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1779656"/>
            <a:ext cx="9144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ডিম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4300" y="1752600"/>
            <a:ext cx="18669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দুগ্ধজাতদ্রব্য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1100" y="1752600"/>
            <a:ext cx="8763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ফল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6296" y="2631638"/>
            <a:ext cx="958994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2581" y="2651404"/>
            <a:ext cx="979343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দুধ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3412" y="2651403"/>
            <a:ext cx="966788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00" y="1752600"/>
            <a:ext cx="10287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ভাত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0" y="2637115"/>
            <a:ext cx="9906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মাংস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91400" y="2644914"/>
            <a:ext cx="12192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39200" y="2590800"/>
            <a:ext cx="9906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212" y="3749815"/>
            <a:ext cx="5329237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উদ্ভিদ থেকে প্রাপ্ত খাদ্য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15013" y="3778031"/>
            <a:ext cx="56007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প্রাণী থেকে প্রাপ্ত খাদ্য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71732"/>
              </p:ext>
            </p:extLst>
          </p:nvPr>
        </p:nvGraphicFramePr>
        <p:xfrm>
          <a:off x="1371600" y="1643064"/>
          <a:ext cx="8758237" cy="1943099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8758237"/>
              </a:tblGrid>
              <a:tr h="1943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171949" y="285750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355" y="514350"/>
            <a:ext cx="1265134" cy="8715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9570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3542 3.7037E-6 C 0.34076 3.7037E-6 0.47109 0.10902 0.47109 0.19814 L 0.47109 0.39745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5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7667 7.40741E-7 C -0.11111 7.40741E-7 -0.15334 0.11157 -0.15334 0.20231 L -0.15334 0.40463 " pathEditMode="relative" rAng="0" ptsTypes="AA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7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8333 0.14445 L 0.21319 0.14445 C 0.27125 0.14445 0.34305 0.21436 0.34305 0.27153 L 0.34305 0.39885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1.85185E-6 L -0.12403 1.85185E-6 C -0.17972 1.85185E-6 -0.24792 0.11134 -0.24792 0.20185 L -0.24792 0.40393 " pathEditMode="relative" rAng="0" ptsTypes="AA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3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333 0.00393 L -0.1 0.00393 C -0.15986 0.00393 -0.23333 0.11528 -0.23333 0.20579 L -0.23333 0.40787 " pathEditMode="relative" rAng="0" ptsTypes="AA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75 0.14838 L -0.02995 0.14838 C 0.03515 0.14838 0.11523 0.21643 0.11523 0.27199 L 0.11523 0.3956 " pathEditMode="relative" rAng="0" ptsTypes="AAAA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1 0.14051 L 0.1957 0.14051 C 0.28528 0.14051 0.39518 0.2169 0.39518 0.27916 L 0.39518 0.41921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4.81481E-6 L 0.17528 -4.81481E-6 C 0.25389 -4.81481E-6 0.35056 0.11644 0.35056 0.21112 L 0.35056 0.42292 " pathEditMode="relative" rAng="0" ptsTypes="AAAA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8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3.33333E-6 L -0.14583 3.33333E-6 C -0.21125 3.33333E-6 -0.29166 0.11504 -0.29166 0.20856 L -0.29166 0.41736 " pathEditMode="relative" rAng="0" ptsTypes="AA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3.33333E-6 L 0.08833 -3.33333E-6 C 0.12764 -3.33333E-6 0.17666 0.11736 0.17666 0.21366 L 0.17666 0.42755 " pathEditMode="relative" rAng="0" ptsTypes="AAAA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3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7.40741E-7 L 0.08841 -7.40741E-7 C 0.12773 -7.40741E-7 0.17695 0.11482 0.17695 0.2081 L 0.17695 0.41759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3.7037E-7 L -0.28855 -3.7037E-7 C -0.41823 -3.7037E-7 -0.57696 0.11597 -0.57696 0.21019 L -0.57696 0.4213 " pathEditMode="relative" rAng="0" ptsTypes="AAAA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993" y="5292407"/>
            <a:ext cx="10753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থেকে প্রাপ্ত খাদ্য এবং প্রাণী থেকে প্রাপ্ত খাদ্যের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তৈরি করে আনবে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y-going-to-school-cartoon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97" y="1900238"/>
            <a:ext cx="4569816" cy="31003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941652" y="500433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71648" y="360170"/>
            <a:ext cx="1757363" cy="1315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-1804" r="4633" b="6701"/>
          <a:stretch/>
        </p:blipFill>
        <p:spPr>
          <a:xfrm>
            <a:off x="8915400" y="404173"/>
            <a:ext cx="2014538" cy="148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1900237"/>
            <a:ext cx="4829175" cy="31003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3815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708F18-C4B7-4DD6-B438-0AF38292B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1409627"/>
            <a:ext cx="76200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627327" y="357558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0661" y="221981"/>
            <a:ext cx="1029489" cy="706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38673" y="202931"/>
            <a:ext cx="1029489" cy="706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5672138"/>
            <a:ext cx="1114425" cy="718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6" y="5710238"/>
            <a:ext cx="1114425" cy="7186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64878" y="2924671"/>
            <a:ext cx="89725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উৎস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7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92CEBA-9F31-4111-BD7D-27DB35669FAB}"/>
              </a:ext>
            </a:extLst>
          </p:cNvPr>
          <p:cNvSpPr/>
          <p:nvPr/>
        </p:nvSpPr>
        <p:spPr>
          <a:xfrm>
            <a:off x="0" y="4253764"/>
            <a:ext cx="6430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খড়িখালী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 বিদ্যালয়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 সদর, ঝিনাইদহ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mstniceaktermubin@gmail.com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8597" y="1443037"/>
            <a:ext cx="2336204" cy="2064019"/>
            <a:chOff x="1735734" y="1304293"/>
            <a:chExt cx="2351349" cy="21456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478873">
              <a:off x="1918852" y="1317927"/>
              <a:ext cx="2168231" cy="18404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42197">
              <a:off x="1735734" y="1304293"/>
              <a:ext cx="1738100" cy="1763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23053">
              <a:off x="2369862" y="2517869"/>
              <a:ext cx="1008242" cy="8558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61" y="1314507"/>
              <a:ext cx="1771652" cy="17719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207449" y="3682441"/>
            <a:ext cx="3536001" cy="584775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 নাইচ আক্‌তার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2116465" y="330665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marilis-Red-fl-1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338" y="1157287"/>
            <a:ext cx="1752600" cy="4071937"/>
          </a:xfrm>
          <a:prstGeom prst="rect">
            <a:avLst/>
          </a:prstGeom>
          <a:ln w="127000" cap="rnd">
            <a:noFill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5302821" y="4182617"/>
            <a:ext cx="1725869" cy="1390609"/>
            <a:chOff x="2335143" y="4545105"/>
            <a:chExt cx="1725869" cy="13906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83772" y="4235004"/>
            <a:ext cx="1725869" cy="1376322"/>
            <a:chOff x="2335143" y="4559392"/>
            <a:chExt cx="1725869" cy="13763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59392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45257" y="203599"/>
            <a:ext cx="1669256" cy="879883"/>
            <a:chOff x="145257" y="203599"/>
            <a:chExt cx="1669256" cy="87988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Rectangle 23"/>
          <p:cNvSpPr/>
          <p:nvPr/>
        </p:nvSpPr>
        <p:spPr>
          <a:xfrm>
            <a:off x="7183366" y="3883820"/>
            <a:ext cx="4383793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০৮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8DE1BFD-7D3B-42F1-8502-7D7B26AEBE6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8" y="1371601"/>
            <a:ext cx="1985964" cy="2330820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8583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63042D-A9BE-46C6-99D4-2F9C4135D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2216290" y="1187985"/>
            <a:ext cx="7456349" cy="4527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3125" y="5738691"/>
            <a:ext cx="7096166" cy="700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7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</a:t>
            </a:r>
            <a:r>
              <a:rPr lang="bn-IN" sz="37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দেখলাম? </a:t>
            </a:r>
            <a:endParaRPr lang="en-US" sz="37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2108" y="5791165"/>
            <a:ext cx="5186362" cy="567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7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sz="37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খাদ্য</a:t>
            </a:r>
            <a:r>
              <a:rPr lang="bn-IN" sz="37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7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৪র্থ শ্রেনী প্রাথমিক বিজ্ঞান, অধ্যায় ৪ - খাদ্যঃ খাদ্যের উৎস।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1750" y="1523403"/>
            <a:ext cx="6700837" cy="31162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813066" y="286121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4649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0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2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  <p:bldP spid="4" grpId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4826" y="250213"/>
            <a:ext cx="352787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325" y="230352"/>
            <a:ext cx="336921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এগুলো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0133" y="2808899"/>
            <a:ext cx="12052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মাছ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95034" y="2794611"/>
            <a:ext cx="854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মাংস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89372" y="2764037"/>
            <a:ext cx="118675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দুধ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2712" y="5481638"/>
            <a:ext cx="696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ডিম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80772" y="5401803"/>
            <a:ext cx="7248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ভাত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05191" y="5330366"/>
            <a:ext cx="14622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162" y="294600"/>
            <a:ext cx="3634564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এগুলো আমরা কী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78156" y="5786342"/>
            <a:ext cx="519835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এগুলো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হিসাবে গ্রহণ করি।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6212" y="258495"/>
            <a:ext cx="504899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এগুলো আমরা 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 থেকে পাই?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1789" y="5766613"/>
            <a:ext cx="519835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এগুলো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প্রাণী থেকে পাই।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AA168C0-E012-42C4-8818-46410F699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r="15522"/>
          <a:stretch/>
        </p:blipFill>
        <p:spPr>
          <a:xfrm>
            <a:off x="842964" y="3514725"/>
            <a:ext cx="2971800" cy="194310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961DFE8-B9EB-40DF-A90C-0E874BD22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10" y="3471863"/>
            <a:ext cx="3018253" cy="193246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2461F60-DBB0-4A13-8A3A-C7A07B6982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r="4445" b="11887"/>
          <a:stretch/>
        </p:blipFill>
        <p:spPr>
          <a:xfrm>
            <a:off x="4557713" y="871537"/>
            <a:ext cx="3014661" cy="1885951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E905F63-82F4-470E-8F63-BDD0A47E5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885824"/>
            <a:ext cx="2561255" cy="191667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4" y="3486150"/>
            <a:ext cx="2671763" cy="185737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211AAA8-4BE3-4B5A-A628-CD53A766B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16" y="814388"/>
            <a:ext cx="3042372" cy="19564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5048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 tmFilter="0,0; .5, 0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6" grpId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C59CB6-4A58-4CF8-83FA-1CD135ED0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80" y="1268949"/>
            <a:ext cx="5472170" cy="3274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" name="Group 2"/>
          <p:cNvGrpSpPr/>
          <p:nvPr/>
        </p:nvGrpSpPr>
        <p:grpSpPr>
          <a:xfrm>
            <a:off x="1943532" y="4571999"/>
            <a:ext cx="8157730" cy="1640129"/>
            <a:chOff x="0" y="2296419"/>
            <a:chExt cx="8620124" cy="1894580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0" y="2531380"/>
              <a:ext cx="8534400" cy="165961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85724" y="2296419"/>
              <a:ext cx="8534400" cy="165961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4048" tIns="384048" rIns="384048" bIns="384048" numCol="1" spcCol="1270" anchor="ctr" anchorCtr="0">
              <a:noAutofit/>
            </a:bodyPr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খাদ্যের উৎস</a:t>
              </a:r>
            </a:p>
            <a:p>
              <a:pPr algn="ctr"/>
              <a:r>
                <a:rPr lang="en-US" sz="36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(বেঁচে থাকার জন্য……ডিম ও দুগ্ধজাত খাদ্যদ্রব্য)</a:t>
              </a:r>
            </a:p>
          </p:txBody>
        </p:sp>
      </p:grpSp>
      <p:sp>
        <p:nvSpPr>
          <p:cNvPr id="7" name="Up Arrow Callout 6"/>
          <p:cNvSpPr/>
          <p:nvPr/>
        </p:nvSpPr>
        <p:spPr>
          <a:xfrm rot="10800000">
            <a:off x="1495425" y="386196"/>
            <a:ext cx="8534400" cy="1136073"/>
          </a:xfrm>
          <a:prstGeom prst="upArrowCallou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Rectangle 12"/>
          <p:cNvSpPr/>
          <p:nvPr/>
        </p:nvSpPr>
        <p:spPr>
          <a:xfrm>
            <a:off x="1410382" y="103457"/>
            <a:ext cx="89725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 </a:t>
            </a:r>
            <a:endParaRPr lang="en-US" sz="72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741627" y="514721"/>
            <a:ext cx="8175346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498613" y="2000621"/>
            <a:ext cx="817534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48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</a:t>
            </a: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1315050" y="3082584"/>
            <a:ext cx="9900638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উ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ৎস সম্পর্কে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৮.৪.২ উদ্ভিদ থেকে প্রাপ্ত খাদ্যের নাম বলতে পারবে;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৮.৪.৩ প্রাণী থেকে প্রাপ্ত খাদ্যের নাম বলতে পারবে;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৮.৪.৪ খাদ্যের প্রকারভেদ বলতে পারবে।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9" name="Picture 8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78" y="390334"/>
            <a:ext cx="1796414" cy="1717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1065" y="239092"/>
            <a:ext cx="73216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বেঁচে থাকার জন্য আমাদের কী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8505" y="5297673"/>
            <a:ext cx="219643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6964" y="281954"/>
            <a:ext cx="930917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খাদ্যগুলোর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উৎস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কোথা থেকে 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পাই? 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710" y="5506840"/>
            <a:ext cx="927718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 উৎস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উদ্ভিদ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পাই।  </a:t>
            </a:r>
          </a:p>
        </p:txBody>
      </p:sp>
      <p:pic>
        <p:nvPicPr>
          <p:cNvPr id="6" name="Picture 2" descr="C:\Users\Administor\Desktop\15274832-des-animaux-de-ferme-vaches-chevaux-porcs-poulets-poissons-chèvre-mou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835" y="1398698"/>
            <a:ext cx="4613777" cy="342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  <p:pic>
        <p:nvPicPr>
          <p:cNvPr id="7" name="Picture 3" descr="C:\Users\Administor\Desktop\1499635887_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412986"/>
            <a:ext cx="4893236" cy="342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4835236" y="294071"/>
            <a:ext cx="2026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কী?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6756" y="4939383"/>
            <a:ext cx="10117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খাদ্যঃ যে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সকল দ্রব্য 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করলে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বৃদ্ধিসাধন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রোগ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32143D-A25A-4E8E-9944-A9FBDC6CBA8C}"/>
              </a:ext>
            </a:extLst>
          </p:cNvPr>
          <p:cNvSpPr txBox="1"/>
          <p:nvPr/>
        </p:nvSpPr>
        <p:spPr>
          <a:xfrm>
            <a:off x="1240799" y="5491451"/>
            <a:ext cx="9698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দ্রব্যের উৎস ২ প্রকার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যথা-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 খাদ্যদ্রব্য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1174" y="294071"/>
            <a:ext cx="4807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খাদ্যের উৎস কয় প্রকার?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390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450" y="391678"/>
            <a:ext cx="591026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চিত্রে কী কী দেখতে পাচ্ছ?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664D5-483B-4E0E-A0F7-94A391CC7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384" y="1544627"/>
            <a:ext cx="4604904" cy="3170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FB6D12-1F8F-408C-8922-855C815C3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370" y="1587490"/>
            <a:ext cx="4385829" cy="310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6019E0-2750-4E6F-9DE1-20CEA9245B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506" y="1691120"/>
            <a:ext cx="3699164" cy="26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A64935-2971-462C-A892-388937726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983" y="1819708"/>
            <a:ext cx="3664476" cy="2604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8FCD15-D838-4896-B34C-CE8B524B4CA7}"/>
              </a:ext>
            </a:extLst>
          </p:cNvPr>
          <p:cNvSpPr txBox="1"/>
          <p:nvPr/>
        </p:nvSpPr>
        <p:spPr>
          <a:xfrm>
            <a:off x="2718984" y="4898008"/>
            <a:ext cx="1603439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গাছ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A6A9FE-E12F-45EE-8E7B-BF3E9C414C36}"/>
              </a:ext>
            </a:extLst>
          </p:cNvPr>
          <p:cNvSpPr txBox="1"/>
          <p:nvPr/>
        </p:nvSpPr>
        <p:spPr>
          <a:xfrm>
            <a:off x="8222239" y="4869432"/>
            <a:ext cx="941778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1DC692-0C9D-412E-BA1F-66248CA6993D}"/>
              </a:ext>
            </a:extLst>
          </p:cNvPr>
          <p:cNvSpPr txBox="1"/>
          <p:nvPr/>
        </p:nvSpPr>
        <p:spPr>
          <a:xfrm>
            <a:off x="2916395" y="4912880"/>
            <a:ext cx="1444449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492098-0E58-4879-884B-DB40D7E6C48B}"/>
              </a:ext>
            </a:extLst>
          </p:cNvPr>
          <p:cNvSpPr txBox="1"/>
          <p:nvPr/>
        </p:nvSpPr>
        <p:spPr>
          <a:xfrm>
            <a:off x="8092197" y="4900200"/>
            <a:ext cx="1132921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3121" y="422455"/>
            <a:ext cx="7549456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আমরা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খাবার পাই?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479" y="5554519"/>
            <a:ext cx="7140107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চাউল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অন্যান্য খাবার পাই।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0013" y="189311"/>
            <a:ext cx="1669256" cy="879883"/>
            <a:chOff x="145257" y="275036"/>
            <a:chExt cx="1669256" cy="87988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090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780</Words>
  <Application>Microsoft Office PowerPoint</Application>
  <PresentationFormat>Widescreen</PresentationFormat>
  <Paragraphs>151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144</cp:revision>
  <dcterms:created xsi:type="dcterms:W3CDTF">2021-07-16T10:42:01Z</dcterms:created>
  <dcterms:modified xsi:type="dcterms:W3CDTF">2022-04-08T04:02:52Z</dcterms:modified>
</cp:coreProperties>
</file>