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277" r:id="rId3"/>
    <p:sldId id="280" r:id="rId4"/>
    <p:sldId id="259" r:id="rId5"/>
    <p:sldId id="257" r:id="rId6"/>
    <p:sldId id="329" r:id="rId7"/>
    <p:sldId id="330" r:id="rId8"/>
    <p:sldId id="332" r:id="rId9"/>
    <p:sldId id="333" r:id="rId10"/>
    <p:sldId id="334" r:id="rId11"/>
    <p:sldId id="335" r:id="rId12"/>
    <p:sldId id="300" r:id="rId13"/>
    <p:sldId id="336" r:id="rId14"/>
    <p:sldId id="337" r:id="rId15"/>
    <p:sldId id="301" r:id="rId16"/>
    <p:sldId id="286" r:id="rId17"/>
    <p:sldId id="275" r:id="rId18"/>
    <p:sldId id="282" r:id="rId1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33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5E84B-6B92-4677-9431-3B1815EDF5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60" y="1315410"/>
            <a:ext cx="2218929" cy="2468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9F1AC0-A94B-44DC-869B-B76E588756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490" y="1315410"/>
            <a:ext cx="1762605" cy="2468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24ADF-A64A-4881-BB6B-B39240DC7220}"/>
              </a:ext>
            </a:extLst>
          </p:cNvPr>
          <p:cNvSpPr txBox="1"/>
          <p:nvPr/>
        </p:nvSpPr>
        <p:spPr>
          <a:xfrm>
            <a:off x="325423" y="680838"/>
            <a:ext cx="9204795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নিচের ছকের খালি ঘরগুলো পূরণ করি এবং অভিধান দুইটির জন্য সংশ্লিষ্ট নম্বর বৃত্তাকারে চিহ্নিত করি।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127ED3-4A9C-46BD-A512-3A807637A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3800"/>
              </p:ext>
            </p:extLst>
          </p:nvPr>
        </p:nvGraphicFramePr>
        <p:xfrm>
          <a:off x="559587" y="3885060"/>
          <a:ext cx="11186604" cy="1920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604">
                  <a:extLst>
                    <a:ext uri="{9D8B030D-6E8A-4147-A177-3AD203B41FA5}">
                      <a16:colId xmlns:a16="http://schemas.microsoft.com/office/drawing/2014/main" val="2618035319"/>
                    </a:ext>
                  </a:extLst>
                </a:gridCol>
                <a:gridCol w="929777">
                  <a:extLst>
                    <a:ext uri="{9D8B030D-6E8A-4147-A177-3AD203B41FA5}">
                      <a16:colId xmlns:a16="http://schemas.microsoft.com/office/drawing/2014/main" val="2014949981"/>
                    </a:ext>
                  </a:extLst>
                </a:gridCol>
                <a:gridCol w="929777">
                  <a:extLst>
                    <a:ext uri="{9D8B030D-6E8A-4147-A177-3AD203B41FA5}">
                      <a16:colId xmlns:a16="http://schemas.microsoft.com/office/drawing/2014/main" val="3422077656"/>
                    </a:ext>
                  </a:extLst>
                </a:gridCol>
                <a:gridCol w="929777">
                  <a:extLst>
                    <a:ext uri="{9D8B030D-6E8A-4147-A177-3AD203B41FA5}">
                      <a16:colId xmlns:a16="http://schemas.microsoft.com/office/drawing/2014/main" val="2821494564"/>
                    </a:ext>
                  </a:extLst>
                </a:gridCol>
                <a:gridCol w="1022756">
                  <a:extLst>
                    <a:ext uri="{9D8B030D-6E8A-4147-A177-3AD203B41FA5}">
                      <a16:colId xmlns:a16="http://schemas.microsoft.com/office/drawing/2014/main" val="1504694541"/>
                    </a:ext>
                  </a:extLst>
                </a:gridCol>
                <a:gridCol w="914281">
                  <a:extLst>
                    <a:ext uri="{9D8B030D-6E8A-4147-A177-3AD203B41FA5}">
                      <a16:colId xmlns:a16="http://schemas.microsoft.com/office/drawing/2014/main" val="1695638177"/>
                    </a:ext>
                  </a:extLst>
                </a:gridCol>
                <a:gridCol w="1022755">
                  <a:extLst>
                    <a:ext uri="{9D8B030D-6E8A-4147-A177-3AD203B41FA5}">
                      <a16:colId xmlns:a16="http://schemas.microsoft.com/office/drawing/2014/main" val="2145644154"/>
                    </a:ext>
                  </a:extLst>
                </a:gridCol>
                <a:gridCol w="898784">
                  <a:extLst>
                    <a:ext uri="{9D8B030D-6E8A-4147-A177-3AD203B41FA5}">
                      <a16:colId xmlns:a16="http://schemas.microsoft.com/office/drawing/2014/main" val="1077394831"/>
                    </a:ext>
                  </a:extLst>
                </a:gridCol>
                <a:gridCol w="991763">
                  <a:extLst>
                    <a:ext uri="{9D8B030D-6E8A-4147-A177-3AD203B41FA5}">
                      <a16:colId xmlns:a16="http://schemas.microsoft.com/office/drawing/2014/main" val="3946837888"/>
                    </a:ext>
                  </a:extLst>
                </a:gridCol>
                <a:gridCol w="728330">
                  <a:extLst>
                    <a:ext uri="{9D8B030D-6E8A-4147-A177-3AD203B41FA5}">
                      <a16:colId xmlns:a16="http://schemas.microsoft.com/office/drawing/2014/main" val="3286149543"/>
                    </a:ext>
                  </a:extLst>
                </a:gridCol>
              </a:tblGrid>
              <a:tr h="639997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বইয়ের সংখ্যা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529147973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(৩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7934656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(৪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66149104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2DCE14AA-2DFD-4A40-9F79-6C9D43F076C5}"/>
              </a:ext>
            </a:extLst>
          </p:cNvPr>
          <p:cNvSpPr/>
          <p:nvPr/>
        </p:nvSpPr>
        <p:spPr>
          <a:xfrm>
            <a:off x="6268110" y="4513411"/>
            <a:ext cx="639997" cy="639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CD09C-FBE1-4CBB-9B32-8411F4D45EF4}"/>
              </a:ext>
            </a:extLst>
          </p:cNvPr>
          <p:cNvSpPr txBox="1"/>
          <p:nvPr/>
        </p:nvSpPr>
        <p:spPr>
          <a:xfrm>
            <a:off x="3410529" y="4541298"/>
            <a:ext cx="835453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D4C73-F5B1-4CC3-9C3F-2F3A6AA984CC}"/>
              </a:ext>
            </a:extLst>
          </p:cNvPr>
          <p:cNvSpPr txBox="1"/>
          <p:nvPr/>
        </p:nvSpPr>
        <p:spPr>
          <a:xfrm>
            <a:off x="4342620" y="4541298"/>
            <a:ext cx="765904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AA4B5-5D30-4A75-8BFF-7D58F8459B07}"/>
              </a:ext>
            </a:extLst>
          </p:cNvPr>
          <p:cNvSpPr txBox="1"/>
          <p:nvPr/>
        </p:nvSpPr>
        <p:spPr>
          <a:xfrm>
            <a:off x="5269812" y="4541298"/>
            <a:ext cx="760851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0B79D-F4A0-4C22-A4D9-9764DF76DC48}"/>
              </a:ext>
            </a:extLst>
          </p:cNvPr>
          <p:cNvSpPr txBox="1"/>
          <p:nvPr/>
        </p:nvSpPr>
        <p:spPr>
          <a:xfrm>
            <a:off x="6289981" y="4541298"/>
            <a:ext cx="760851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8406E-5F0F-445F-BB72-A4379797B8B7}"/>
              </a:ext>
            </a:extLst>
          </p:cNvPr>
          <p:cNvSpPr txBox="1"/>
          <p:nvPr/>
        </p:nvSpPr>
        <p:spPr>
          <a:xfrm>
            <a:off x="7263661" y="4541298"/>
            <a:ext cx="765354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AF243-4C9F-4A12-B049-AFCFB4C74DC0}"/>
              </a:ext>
            </a:extLst>
          </p:cNvPr>
          <p:cNvSpPr txBox="1"/>
          <p:nvPr/>
        </p:nvSpPr>
        <p:spPr>
          <a:xfrm>
            <a:off x="3448985" y="5178525"/>
            <a:ext cx="796997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9E5BD-1813-4E88-9367-6D2B4E99C088}"/>
              </a:ext>
            </a:extLst>
          </p:cNvPr>
          <p:cNvSpPr txBox="1"/>
          <p:nvPr/>
        </p:nvSpPr>
        <p:spPr>
          <a:xfrm>
            <a:off x="4407169" y="5178525"/>
            <a:ext cx="796997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0A9E1-8B99-4497-B072-E89621ABB9EA}"/>
              </a:ext>
            </a:extLst>
          </p:cNvPr>
          <p:cNvSpPr txBox="1"/>
          <p:nvPr/>
        </p:nvSpPr>
        <p:spPr>
          <a:xfrm>
            <a:off x="5334357" y="5178525"/>
            <a:ext cx="760850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AABE1-51EF-4B03-8A12-4B4E1681ADC8}"/>
              </a:ext>
            </a:extLst>
          </p:cNvPr>
          <p:cNvSpPr txBox="1"/>
          <p:nvPr/>
        </p:nvSpPr>
        <p:spPr>
          <a:xfrm>
            <a:off x="6277046" y="5178525"/>
            <a:ext cx="760851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3A3DC-EEE7-43E5-A7E6-F78F1ADCD3EA}"/>
              </a:ext>
            </a:extLst>
          </p:cNvPr>
          <p:cNvSpPr txBox="1"/>
          <p:nvPr/>
        </p:nvSpPr>
        <p:spPr>
          <a:xfrm>
            <a:off x="7281717" y="5178525"/>
            <a:ext cx="760850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42C02F-1600-4572-9769-DB070FE1CBA8}"/>
              </a:ext>
            </a:extLst>
          </p:cNvPr>
          <p:cNvSpPr/>
          <p:nvPr/>
        </p:nvSpPr>
        <p:spPr>
          <a:xfrm>
            <a:off x="5366745" y="5161669"/>
            <a:ext cx="639997" cy="639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1D76CD6-4555-45F7-B33A-DBAA1E186E24}"/>
              </a:ext>
            </a:extLst>
          </p:cNvPr>
          <p:cNvSpPr/>
          <p:nvPr/>
        </p:nvSpPr>
        <p:spPr>
          <a:xfrm>
            <a:off x="5368877" y="2404650"/>
            <a:ext cx="1368046" cy="1994136"/>
          </a:xfrm>
          <a:custGeom>
            <a:avLst/>
            <a:gdLst>
              <a:gd name="connsiteX0" fmla="*/ 684023 w 1368046"/>
              <a:gd name="connsiteY0" fmla="*/ 0 h 1994136"/>
              <a:gd name="connsiteX1" fmla="*/ 754526 w 1368046"/>
              <a:gd name="connsiteY1" fmla="*/ 38833 h 1994136"/>
              <a:gd name="connsiteX2" fmla="*/ 1368046 w 1368046"/>
              <a:gd name="connsiteY2" fmla="*/ 997068 h 1994136"/>
              <a:gd name="connsiteX3" fmla="*/ 754526 w 1368046"/>
              <a:gd name="connsiteY3" fmla="*/ 1955303 h 1994136"/>
              <a:gd name="connsiteX4" fmla="*/ 684023 w 1368046"/>
              <a:gd name="connsiteY4" fmla="*/ 1994136 h 1994136"/>
              <a:gd name="connsiteX5" fmla="*/ 613520 w 1368046"/>
              <a:gd name="connsiteY5" fmla="*/ 1955303 h 1994136"/>
              <a:gd name="connsiteX6" fmla="*/ 0 w 1368046"/>
              <a:gd name="connsiteY6" fmla="*/ 997068 h 1994136"/>
              <a:gd name="connsiteX7" fmla="*/ 613520 w 1368046"/>
              <a:gd name="connsiteY7" fmla="*/ 38833 h 1994136"/>
              <a:gd name="connsiteX8" fmla="*/ 684023 w 1368046"/>
              <a:gd name="connsiteY8" fmla="*/ 0 h 19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46" h="1994136">
                <a:moveTo>
                  <a:pt x="684023" y="0"/>
                </a:moveTo>
                <a:lnTo>
                  <a:pt x="754526" y="38833"/>
                </a:lnTo>
                <a:cubicBezTo>
                  <a:pt x="1129218" y="266598"/>
                  <a:pt x="1368046" y="611290"/>
                  <a:pt x="1368046" y="997068"/>
                </a:cubicBezTo>
                <a:cubicBezTo>
                  <a:pt x="1368046" y="1382846"/>
                  <a:pt x="1129218" y="1727538"/>
                  <a:pt x="754526" y="1955303"/>
                </a:cubicBezTo>
                <a:lnTo>
                  <a:pt x="684023" y="1994136"/>
                </a:lnTo>
                <a:lnTo>
                  <a:pt x="613520" y="1955303"/>
                </a:lnTo>
                <a:cubicBezTo>
                  <a:pt x="238828" y="1727538"/>
                  <a:pt x="0" y="1382846"/>
                  <a:pt x="0" y="997068"/>
                </a:cubicBezTo>
                <a:cubicBezTo>
                  <a:pt x="0" y="611290"/>
                  <a:pt x="238828" y="266598"/>
                  <a:pt x="613520" y="38833"/>
                </a:cubicBezTo>
                <a:lnTo>
                  <a:pt x="68402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4FF4E1-DE15-4857-AA61-2ADB22AB8F11}"/>
              </a:ext>
            </a:extLst>
          </p:cNvPr>
          <p:cNvSpPr/>
          <p:nvPr/>
        </p:nvSpPr>
        <p:spPr>
          <a:xfrm>
            <a:off x="3365074" y="2159915"/>
            <a:ext cx="2687827" cy="2483604"/>
          </a:xfrm>
          <a:custGeom>
            <a:avLst/>
            <a:gdLst>
              <a:gd name="connsiteX0" fmla="*/ 1685925 w 2687827"/>
              <a:gd name="connsiteY0" fmla="*/ 0 h 2483604"/>
              <a:gd name="connsiteX1" fmla="*/ 2628542 w 2687827"/>
              <a:gd name="connsiteY1" fmla="*/ 212080 h 2483604"/>
              <a:gd name="connsiteX2" fmla="*/ 2687827 w 2687827"/>
              <a:gd name="connsiteY2" fmla="*/ 244734 h 2483604"/>
              <a:gd name="connsiteX3" fmla="*/ 2617324 w 2687827"/>
              <a:gd name="connsiteY3" fmla="*/ 283567 h 2483604"/>
              <a:gd name="connsiteX4" fmla="*/ 2003804 w 2687827"/>
              <a:gd name="connsiteY4" fmla="*/ 1241802 h 2483604"/>
              <a:gd name="connsiteX5" fmla="*/ 2617324 w 2687827"/>
              <a:gd name="connsiteY5" fmla="*/ 2200037 h 2483604"/>
              <a:gd name="connsiteX6" fmla="*/ 2687827 w 2687827"/>
              <a:gd name="connsiteY6" fmla="*/ 2238870 h 2483604"/>
              <a:gd name="connsiteX7" fmla="*/ 2628542 w 2687827"/>
              <a:gd name="connsiteY7" fmla="*/ 2271524 h 2483604"/>
              <a:gd name="connsiteX8" fmla="*/ 1685925 w 2687827"/>
              <a:gd name="connsiteY8" fmla="*/ 2483604 h 2483604"/>
              <a:gd name="connsiteX9" fmla="*/ 0 w 2687827"/>
              <a:gd name="connsiteY9" fmla="*/ 1241802 h 2483604"/>
              <a:gd name="connsiteX10" fmla="*/ 1685925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685925" y="0"/>
                </a:moveTo>
                <a:cubicBezTo>
                  <a:pt x="2035092" y="0"/>
                  <a:pt x="2359467" y="78184"/>
                  <a:pt x="2628542" y="212080"/>
                </a:cubicBezTo>
                <a:lnTo>
                  <a:pt x="2687827" y="244734"/>
                </a:lnTo>
                <a:lnTo>
                  <a:pt x="2617324" y="283567"/>
                </a:lnTo>
                <a:cubicBezTo>
                  <a:pt x="2242632" y="511332"/>
                  <a:pt x="2003804" y="856024"/>
                  <a:pt x="2003804" y="1241802"/>
                </a:cubicBezTo>
                <a:cubicBezTo>
                  <a:pt x="2003804" y="1627580"/>
                  <a:pt x="2242632" y="1972272"/>
                  <a:pt x="2617324" y="2200037"/>
                </a:cubicBezTo>
                <a:lnTo>
                  <a:pt x="2687827" y="2238870"/>
                </a:lnTo>
                <a:lnTo>
                  <a:pt x="2628542" y="2271524"/>
                </a:lnTo>
                <a:cubicBezTo>
                  <a:pt x="2359467" y="2405420"/>
                  <a:pt x="2035092" y="2483604"/>
                  <a:pt x="1685925" y="2483604"/>
                </a:cubicBezTo>
                <a:cubicBezTo>
                  <a:pt x="754814" y="2483604"/>
                  <a:pt x="0" y="1927630"/>
                  <a:pt x="0" y="1241802"/>
                </a:cubicBezTo>
                <a:cubicBezTo>
                  <a:pt x="0" y="555974"/>
                  <a:pt x="754814" y="0"/>
                  <a:pt x="1685925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ED4E8BB-5A70-499E-96BE-A65E3CE07388}"/>
              </a:ext>
            </a:extLst>
          </p:cNvPr>
          <p:cNvSpPr/>
          <p:nvPr/>
        </p:nvSpPr>
        <p:spPr>
          <a:xfrm>
            <a:off x="6052901" y="2159915"/>
            <a:ext cx="2687827" cy="2483604"/>
          </a:xfrm>
          <a:custGeom>
            <a:avLst/>
            <a:gdLst>
              <a:gd name="connsiteX0" fmla="*/ 1001902 w 2687827"/>
              <a:gd name="connsiteY0" fmla="*/ 0 h 2483604"/>
              <a:gd name="connsiteX1" fmla="*/ 2687827 w 2687827"/>
              <a:gd name="connsiteY1" fmla="*/ 1241802 h 2483604"/>
              <a:gd name="connsiteX2" fmla="*/ 1001902 w 2687827"/>
              <a:gd name="connsiteY2" fmla="*/ 2483604 h 2483604"/>
              <a:gd name="connsiteX3" fmla="*/ 59285 w 2687827"/>
              <a:gd name="connsiteY3" fmla="*/ 2271524 h 2483604"/>
              <a:gd name="connsiteX4" fmla="*/ 0 w 2687827"/>
              <a:gd name="connsiteY4" fmla="*/ 2238870 h 2483604"/>
              <a:gd name="connsiteX5" fmla="*/ 70503 w 2687827"/>
              <a:gd name="connsiteY5" fmla="*/ 2200037 h 2483604"/>
              <a:gd name="connsiteX6" fmla="*/ 684023 w 2687827"/>
              <a:gd name="connsiteY6" fmla="*/ 1241802 h 2483604"/>
              <a:gd name="connsiteX7" fmla="*/ 70503 w 2687827"/>
              <a:gd name="connsiteY7" fmla="*/ 283567 h 2483604"/>
              <a:gd name="connsiteX8" fmla="*/ 0 w 2687827"/>
              <a:gd name="connsiteY8" fmla="*/ 244734 h 2483604"/>
              <a:gd name="connsiteX9" fmla="*/ 59285 w 2687827"/>
              <a:gd name="connsiteY9" fmla="*/ 212080 h 2483604"/>
              <a:gd name="connsiteX10" fmla="*/ 1001902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001902" y="0"/>
                </a:moveTo>
                <a:cubicBezTo>
                  <a:pt x="1933013" y="0"/>
                  <a:pt x="2687827" y="555974"/>
                  <a:pt x="2687827" y="1241802"/>
                </a:cubicBezTo>
                <a:cubicBezTo>
                  <a:pt x="2687827" y="1927630"/>
                  <a:pt x="1933013" y="2483604"/>
                  <a:pt x="1001902" y="2483604"/>
                </a:cubicBezTo>
                <a:cubicBezTo>
                  <a:pt x="652736" y="2483604"/>
                  <a:pt x="328361" y="2405420"/>
                  <a:pt x="59285" y="2271524"/>
                </a:cubicBezTo>
                <a:lnTo>
                  <a:pt x="0" y="2238870"/>
                </a:lnTo>
                <a:lnTo>
                  <a:pt x="70503" y="2200037"/>
                </a:lnTo>
                <a:cubicBezTo>
                  <a:pt x="445195" y="1972272"/>
                  <a:pt x="684023" y="1627580"/>
                  <a:pt x="684023" y="1241802"/>
                </a:cubicBezTo>
                <a:cubicBezTo>
                  <a:pt x="684023" y="856024"/>
                  <a:pt x="445195" y="511332"/>
                  <a:pt x="70503" y="283567"/>
                </a:cubicBezTo>
                <a:lnTo>
                  <a:pt x="0" y="244734"/>
                </a:lnTo>
                <a:lnTo>
                  <a:pt x="59285" y="212080"/>
                </a:lnTo>
                <a:cubicBezTo>
                  <a:pt x="328361" y="78184"/>
                  <a:pt x="652736" y="0"/>
                  <a:pt x="100190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5059D0-03B9-42D0-B2BC-D9DF88508803}"/>
              </a:ext>
            </a:extLst>
          </p:cNvPr>
          <p:cNvSpPr/>
          <p:nvPr/>
        </p:nvSpPr>
        <p:spPr>
          <a:xfrm>
            <a:off x="8548126" y="246194"/>
            <a:ext cx="3363132" cy="21852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B2C6E-8A65-4B31-A70A-9D07C359A135}"/>
              </a:ext>
            </a:extLst>
          </p:cNvPr>
          <p:cNvSpPr txBox="1"/>
          <p:nvPr/>
        </p:nvSpPr>
        <p:spPr>
          <a:xfrm>
            <a:off x="713822" y="2522822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0FC7-3469-4846-B8AA-FCAC8517C4C9}"/>
              </a:ext>
            </a:extLst>
          </p:cNvPr>
          <p:cNvSpPr txBox="1"/>
          <p:nvPr/>
        </p:nvSpPr>
        <p:spPr>
          <a:xfrm>
            <a:off x="9227639" y="2559780"/>
            <a:ext cx="226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C3A47-1CBB-42C5-AB90-3F995536B8C5}"/>
              </a:ext>
            </a:extLst>
          </p:cNvPr>
          <p:cNvSpPr txBox="1"/>
          <p:nvPr/>
        </p:nvSpPr>
        <p:spPr>
          <a:xfrm>
            <a:off x="734804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28F9C-182B-4D3F-959E-B95EF26516A0}"/>
              </a:ext>
            </a:extLst>
          </p:cNvPr>
          <p:cNvSpPr txBox="1"/>
          <p:nvPr/>
        </p:nvSpPr>
        <p:spPr>
          <a:xfrm>
            <a:off x="1306000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2B0C4-B7C1-4135-8BA1-1AB664D7B123}"/>
              </a:ext>
            </a:extLst>
          </p:cNvPr>
          <p:cNvSpPr txBox="1"/>
          <p:nvPr/>
        </p:nvSpPr>
        <p:spPr>
          <a:xfrm>
            <a:off x="1877196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D9E186-ADC9-4EB6-A7B6-C2CAAC35EFF1}"/>
              </a:ext>
            </a:extLst>
          </p:cNvPr>
          <p:cNvSpPr txBox="1"/>
          <p:nvPr/>
        </p:nvSpPr>
        <p:spPr>
          <a:xfrm>
            <a:off x="2448391" y="67934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4E30A-986C-4038-9955-04053DCDB38F}"/>
              </a:ext>
            </a:extLst>
          </p:cNvPr>
          <p:cNvSpPr txBox="1"/>
          <p:nvPr/>
        </p:nvSpPr>
        <p:spPr>
          <a:xfrm>
            <a:off x="3480093" y="1851168"/>
            <a:ext cx="2262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A2EE5-E59E-4A8F-8E68-66F89568E140}"/>
              </a:ext>
            </a:extLst>
          </p:cNvPr>
          <p:cNvSpPr txBox="1"/>
          <p:nvPr/>
        </p:nvSpPr>
        <p:spPr>
          <a:xfrm>
            <a:off x="6378452" y="1851168"/>
            <a:ext cx="2262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57A22-DFCB-4217-A8F1-C06F4C14BE89}"/>
              </a:ext>
            </a:extLst>
          </p:cNvPr>
          <p:cNvSpPr txBox="1"/>
          <p:nvPr/>
        </p:nvSpPr>
        <p:spPr>
          <a:xfrm>
            <a:off x="634502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64D9-946B-4989-AB53-A4EC6968FFCC}"/>
              </a:ext>
            </a:extLst>
          </p:cNvPr>
          <p:cNvSpPr txBox="1"/>
          <p:nvPr/>
        </p:nvSpPr>
        <p:spPr>
          <a:xfrm>
            <a:off x="1157923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1ACF56-1C71-44B7-91F0-798248FF4F31}"/>
              </a:ext>
            </a:extLst>
          </p:cNvPr>
          <p:cNvSpPr txBox="1"/>
          <p:nvPr/>
        </p:nvSpPr>
        <p:spPr>
          <a:xfrm>
            <a:off x="2204765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198FE-52F3-499F-90F4-E2F122DD86F1}"/>
              </a:ext>
            </a:extLst>
          </p:cNvPr>
          <p:cNvSpPr txBox="1"/>
          <p:nvPr/>
        </p:nvSpPr>
        <p:spPr>
          <a:xfrm>
            <a:off x="1681344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B750F-E3E0-4686-AEA3-38E47049FC5E}"/>
              </a:ext>
            </a:extLst>
          </p:cNvPr>
          <p:cNvSpPr txBox="1"/>
          <p:nvPr/>
        </p:nvSpPr>
        <p:spPr>
          <a:xfrm>
            <a:off x="8819775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FC35D2-2EA2-455B-84E0-76CC3B8F0936}"/>
              </a:ext>
            </a:extLst>
          </p:cNvPr>
          <p:cNvSpPr txBox="1"/>
          <p:nvPr/>
        </p:nvSpPr>
        <p:spPr>
          <a:xfrm>
            <a:off x="9782580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8970D-6B06-46D0-AA6C-701AF40500B1}"/>
              </a:ext>
            </a:extLst>
          </p:cNvPr>
          <p:cNvSpPr txBox="1"/>
          <p:nvPr/>
        </p:nvSpPr>
        <p:spPr>
          <a:xfrm>
            <a:off x="10162703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8C4908-4942-4699-891D-C8B820E3A404}"/>
              </a:ext>
            </a:extLst>
          </p:cNvPr>
          <p:cNvSpPr txBox="1"/>
          <p:nvPr/>
        </p:nvSpPr>
        <p:spPr>
          <a:xfrm>
            <a:off x="9491239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50C248-D2E9-4B00-8DC7-2BC75C377BC8}"/>
              </a:ext>
            </a:extLst>
          </p:cNvPr>
          <p:cNvSpPr txBox="1"/>
          <p:nvPr/>
        </p:nvSpPr>
        <p:spPr>
          <a:xfrm>
            <a:off x="10834168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E696D7-7D31-4A77-ACE3-485C2E9CD56E}"/>
              </a:ext>
            </a:extLst>
          </p:cNvPr>
          <p:cNvSpPr txBox="1"/>
          <p:nvPr/>
        </p:nvSpPr>
        <p:spPr>
          <a:xfrm>
            <a:off x="9271657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9A2ACE-34EA-447E-8575-6C1CAB93ABA3}"/>
              </a:ext>
            </a:extLst>
          </p:cNvPr>
          <p:cNvSpPr txBox="1"/>
          <p:nvPr/>
        </p:nvSpPr>
        <p:spPr>
          <a:xfrm>
            <a:off x="10634468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BB8A6-673A-4EDC-A833-921CB2618BF3}"/>
              </a:ext>
            </a:extLst>
          </p:cNvPr>
          <p:cNvSpPr txBox="1"/>
          <p:nvPr/>
        </p:nvSpPr>
        <p:spPr>
          <a:xfrm>
            <a:off x="2728187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84183F-AA26-46A7-980E-81FC66FD695E}"/>
              </a:ext>
            </a:extLst>
          </p:cNvPr>
          <p:cNvSpPr txBox="1"/>
          <p:nvPr/>
        </p:nvSpPr>
        <p:spPr>
          <a:xfrm>
            <a:off x="8817191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30A849-FCA2-492F-B063-4251237D2234}"/>
              </a:ext>
            </a:extLst>
          </p:cNvPr>
          <p:cNvSpPr txBox="1"/>
          <p:nvPr/>
        </p:nvSpPr>
        <p:spPr>
          <a:xfrm>
            <a:off x="10160119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D8B1FE-9B21-4CC0-A4AF-AB143165771E}"/>
              </a:ext>
            </a:extLst>
          </p:cNvPr>
          <p:cNvSpPr txBox="1"/>
          <p:nvPr/>
        </p:nvSpPr>
        <p:spPr>
          <a:xfrm>
            <a:off x="9488655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5E243-2233-4ED9-8ED2-06D09368932B}"/>
              </a:ext>
            </a:extLst>
          </p:cNvPr>
          <p:cNvSpPr txBox="1"/>
          <p:nvPr/>
        </p:nvSpPr>
        <p:spPr>
          <a:xfrm>
            <a:off x="10831584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87C9C4-6044-4CD5-8CC9-ADE74BBA8183}"/>
              </a:ext>
            </a:extLst>
          </p:cNvPr>
          <p:cNvSpPr txBox="1"/>
          <p:nvPr/>
        </p:nvSpPr>
        <p:spPr>
          <a:xfrm>
            <a:off x="9782580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764AB3-ED02-4A0A-AFF1-BAC2C2D7F7AF}"/>
              </a:ext>
            </a:extLst>
          </p:cNvPr>
          <p:cNvSpPr txBox="1"/>
          <p:nvPr/>
        </p:nvSpPr>
        <p:spPr>
          <a:xfrm>
            <a:off x="9271657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2EE471-6709-4E27-8283-7E157414B884}"/>
              </a:ext>
            </a:extLst>
          </p:cNvPr>
          <p:cNvSpPr txBox="1"/>
          <p:nvPr/>
        </p:nvSpPr>
        <p:spPr>
          <a:xfrm>
            <a:off x="10634468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F98938-1543-4174-B97A-FF85B6AE9314}"/>
              </a:ext>
            </a:extLst>
          </p:cNvPr>
          <p:cNvSpPr txBox="1"/>
          <p:nvPr/>
        </p:nvSpPr>
        <p:spPr>
          <a:xfrm>
            <a:off x="737024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D1EBF3-B95C-4891-B8B6-4D8A2EA08178}"/>
              </a:ext>
            </a:extLst>
          </p:cNvPr>
          <p:cNvSpPr txBox="1"/>
          <p:nvPr/>
        </p:nvSpPr>
        <p:spPr>
          <a:xfrm>
            <a:off x="1308220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1FBDC2-D5EF-4C9D-98B4-3B8F46D1C27E}"/>
              </a:ext>
            </a:extLst>
          </p:cNvPr>
          <p:cNvSpPr txBox="1"/>
          <p:nvPr/>
        </p:nvSpPr>
        <p:spPr>
          <a:xfrm>
            <a:off x="1879416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27E5FB-5EA2-4BE4-BA37-4C324E588E1B}"/>
              </a:ext>
            </a:extLst>
          </p:cNvPr>
          <p:cNvSpPr txBox="1"/>
          <p:nvPr/>
        </p:nvSpPr>
        <p:spPr>
          <a:xfrm>
            <a:off x="2450611" y="680352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556839-8AA6-4209-BE4D-931A3AA7E1EF}"/>
              </a:ext>
            </a:extLst>
          </p:cNvPr>
          <p:cNvSpPr txBox="1"/>
          <p:nvPr/>
        </p:nvSpPr>
        <p:spPr>
          <a:xfrm>
            <a:off x="636722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1ED0B7-2391-42FE-AA4B-BAF1F1873824}"/>
              </a:ext>
            </a:extLst>
          </p:cNvPr>
          <p:cNvSpPr txBox="1"/>
          <p:nvPr/>
        </p:nvSpPr>
        <p:spPr>
          <a:xfrm>
            <a:off x="1160143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7ECBE3-E20A-4C71-B258-818FBB051F74}"/>
              </a:ext>
            </a:extLst>
          </p:cNvPr>
          <p:cNvSpPr txBox="1"/>
          <p:nvPr/>
        </p:nvSpPr>
        <p:spPr>
          <a:xfrm>
            <a:off x="2206985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E627D9-4EDA-4514-9EF8-CD026AA90B20}"/>
              </a:ext>
            </a:extLst>
          </p:cNvPr>
          <p:cNvSpPr txBox="1"/>
          <p:nvPr/>
        </p:nvSpPr>
        <p:spPr>
          <a:xfrm>
            <a:off x="1683564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834833-C98C-458B-A0C1-ECFD82D0A510}"/>
              </a:ext>
            </a:extLst>
          </p:cNvPr>
          <p:cNvSpPr txBox="1"/>
          <p:nvPr/>
        </p:nvSpPr>
        <p:spPr>
          <a:xfrm>
            <a:off x="2730407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938893-EE01-48D5-BA75-A327E1EFBF05}"/>
              </a:ext>
            </a:extLst>
          </p:cNvPr>
          <p:cNvSpPr txBox="1"/>
          <p:nvPr/>
        </p:nvSpPr>
        <p:spPr>
          <a:xfrm>
            <a:off x="543766" y="4952266"/>
            <a:ext cx="1136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১২, ২৪ ..... সংখ্যাগুলো ৩ এবং ৪ উভয়ের গুণিতকের মধ্যে আছে এবং এদেরকে “৩ ও ৪ এর </a:t>
            </a:r>
            <a:r>
              <a:rPr lang="bn-BD" b="1" dirty="0"/>
              <a:t>সাধারণ</a:t>
            </a:r>
            <a:r>
              <a:rPr lang="bn-BD" dirty="0"/>
              <a:t> </a:t>
            </a:r>
            <a:r>
              <a:rPr lang="bn-BD" b="1" dirty="0"/>
              <a:t>গুণিতক</a:t>
            </a:r>
            <a:r>
              <a:rPr lang="bn-BD" dirty="0"/>
              <a:t> বলে। ”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71245A-8940-4458-B1A7-79812D5E4C8A}"/>
              </a:ext>
            </a:extLst>
          </p:cNvPr>
          <p:cNvSpPr txBox="1"/>
          <p:nvPr/>
        </p:nvSpPr>
        <p:spPr>
          <a:xfrm>
            <a:off x="481774" y="4907979"/>
            <a:ext cx="1136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সাধারণ গুণিতকের মধ্যে সবচেয়ে ছোট সংখ্যাকে “লঘিষ্ঠ সাধারণ গুণিতক” বা লসাগু বলে। </a:t>
            </a:r>
            <a:r>
              <a:rPr lang="bn-BD" dirty="0">
                <a:highlight>
                  <a:srgbClr val="FFFF00"/>
                </a:highlight>
              </a:rPr>
              <a:t>৩ এবং ৪ এর লসাগু হলো ১২।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64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5534 0.275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5131 0.275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6172 0.275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137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7708 0.290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4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23724 0.29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4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25352 0.2907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14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3476 0.3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5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1315 0.2907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6497 0.380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08971 0.275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13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20729 0.275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3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35521 0.2798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3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31953 0.4895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19661 0.29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4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32877 0.2789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139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388 0.2907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126654" y="1297213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ল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F2F74-06A9-4F93-BBA2-800817F21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3ED73-9E9C-4164-A0A3-C0431CAC4D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6"/>
          <a:stretch/>
        </p:blipFill>
        <p:spPr>
          <a:xfrm>
            <a:off x="434790" y="3068959"/>
            <a:ext cx="11320832" cy="18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D825F-BC5E-4F3E-BA3C-45E847562DB9}"/>
              </a:ext>
            </a:extLst>
          </p:cNvPr>
          <p:cNvSpPr txBox="1"/>
          <p:nvPr/>
        </p:nvSpPr>
        <p:spPr>
          <a:xfrm>
            <a:off x="2722418" y="385799"/>
            <a:ext cx="6747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 ও লসাগু এর মধ্যে সম্পর্ক কী?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8B2EAF-583A-4394-B78D-984C36CECBAA}"/>
              </a:ext>
            </a:extLst>
          </p:cNvPr>
          <p:cNvSpPr txBox="1"/>
          <p:nvPr/>
        </p:nvSpPr>
        <p:spPr>
          <a:xfrm>
            <a:off x="1489364" y="1868235"/>
            <a:ext cx="9746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 এবং ৩ এর সাধারণ গুণিতক      ৬, ১২, ১৮, ..................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99506F-D57B-43E5-A012-7B6D940D9885}"/>
              </a:ext>
            </a:extLst>
          </p:cNvPr>
          <p:cNvCxnSpPr/>
          <p:nvPr/>
        </p:nvCxnSpPr>
        <p:spPr>
          <a:xfrm>
            <a:off x="6743278" y="2276872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610E79-24D8-4D1D-AD47-782878515655}"/>
              </a:ext>
            </a:extLst>
          </p:cNvPr>
          <p:cNvSpPr txBox="1"/>
          <p:nvPr/>
        </p:nvSpPr>
        <p:spPr>
          <a:xfrm>
            <a:off x="1489364" y="2793786"/>
            <a:ext cx="9746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 এবং ৪ এর সাধারণ গুণিতক      ১২, ২৪, ৩৬, ..................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4ED70-F797-4014-9F5C-26250377F2DD}"/>
              </a:ext>
            </a:extLst>
          </p:cNvPr>
          <p:cNvSpPr txBox="1"/>
          <p:nvPr/>
        </p:nvSpPr>
        <p:spPr>
          <a:xfrm>
            <a:off x="1489364" y="3709672"/>
            <a:ext cx="9746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এবং ৬ এর সাধারণ গুণিতক      ১২, ২৪, ৩৬, ..................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8559C-7C8D-48B7-8222-8BA197BD2B8C}"/>
              </a:ext>
            </a:extLst>
          </p:cNvPr>
          <p:cNvSpPr txBox="1"/>
          <p:nvPr/>
        </p:nvSpPr>
        <p:spPr>
          <a:xfrm>
            <a:off x="1342678" y="5323855"/>
            <a:ext cx="974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সাধারণ গুণিতক লসাগু এর </a:t>
            </a:r>
            <a:r>
              <a:rPr lang="bn-BD" sz="4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CBCF6B-B00A-4204-8AE6-06AC48C22B5E}"/>
              </a:ext>
            </a:extLst>
          </p:cNvPr>
          <p:cNvCxnSpPr/>
          <p:nvPr/>
        </p:nvCxnSpPr>
        <p:spPr>
          <a:xfrm>
            <a:off x="6743278" y="3140968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21F31E-09AF-4465-9B1E-FEB161A56BBB}"/>
              </a:ext>
            </a:extLst>
          </p:cNvPr>
          <p:cNvCxnSpPr/>
          <p:nvPr/>
        </p:nvCxnSpPr>
        <p:spPr>
          <a:xfrm>
            <a:off x="6942135" y="4077072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5F693D-6CAF-4855-8DB7-C5409D33B84E}"/>
              </a:ext>
            </a:extLst>
          </p:cNvPr>
          <p:cNvCxnSpPr/>
          <p:nvPr/>
        </p:nvCxnSpPr>
        <p:spPr>
          <a:xfrm>
            <a:off x="2189017" y="5572567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A0126-7F65-4406-8F35-D6187934BC76}"/>
              </a:ext>
            </a:extLst>
          </p:cNvPr>
          <p:cNvSpPr txBox="1"/>
          <p:nvPr/>
        </p:nvSpPr>
        <p:spPr>
          <a:xfrm>
            <a:off x="1082298" y="513743"/>
            <a:ext cx="989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৪, ৬ ও ৯ এর লসাগু কীভাবে নির্ণয় করা যায় তা আলোচনা করি।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F4B576-0211-446E-9224-CF0777444224}"/>
              </a:ext>
            </a:extLst>
          </p:cNvPr>
          <p:cNvGrpSpPr/>
          <p:nvPr/>
        </p:nvGrpSpPr>
        <p:grpSpPr>
          <a:xfrm>
            <a:off x="2313580" y="1268560"/>
            <a:ext cx="9217157" cy="4915264"/>
            <a:chOff x="2324746" y="1222066"/>
            <a:chExt cx="8446576" cy="4636292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A3C2705-723E-44A3-A496-D57217F6C177}"/>
                </a:ext>
              </a:extLst>
            </p:cNvPr>
            <p:cNvSpPr/>
            <p:nvPr/>
          </p:nvSpPr>
          <p:spPr>
            <a:xfrm>
              <a:off x="2324746" y="1222066"/>
              <a:ext cx="8446576" cy="4636292"/>
            </a:xfrm>
            <a:prstGeom prst="frame">
              <a:avLst>
                <a:gd name="adj1" fmla="val 7485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9E8DD2-926D-4B96-A759-AEB9E7FB19F0}"/>
                </a:ext>
              </a:extLst>
            </p:cNvPr>
            <p:cNvSpPr/>
            <p:nvPr/>
          </p:nvSpPr>
          <p:spPr>
            <a:xfrm>
              <a:off x="2650210" y="1487837"/>
              <a:ext cx="7857641" cy="403429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D41BF4-23B5-4AFD-B6F5-780E62FE9926}"/>
              </a:ext>
            </a:extLst>
          </p:cNvPr>
          <p:cNvSpPr txBox="1"/>
          <p:nvPr/>
        </p:nvSpPr>
        <p:spPr>
          <a:xfrm>
            <a:off x="2681211" y="1852899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9387B-5BE0-4DE1-905D-7FBC6F0AC400}"/>
              </a:ext>
            </a:extLst>
          </p:cNvPr>
          <p:cNvSpPr txBox="1"/>
          <p:nvPr/>
        </p:nvSpPr>
        <p:spPr>
          <a:xfrm>
            <a:off x="2696709" y="2847375"/>
            <a:ext cx="241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64D52-BB9E-45FE-847B-F9863DC48281}"/>
              </a:ext>
            </a:extLst>
          </p:cNvPr>
          <p:cNvSpPr txBox="1"/>
          <p:nvPr/>
        </p:nvSpPr>
        <p:spPr>
          <a:xfrm>
            <a:off x="2619214" y="3758592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এর গুণিতকঃ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471BD-D1A9-45A4-BED4-EF09D61B6CC9}"/>
              </a:ext>
            </a:extLst>
          </p:cNvPr>
          <p:cNvSpPr txBox="1"/>
          <p:nvPr/>
        </p:nvSpPr>
        <p:spPr>
          <a:xfrm>
            <a:off x="4995623" y="1883677"/>
            <a:ext cx="3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C1AFA-78E5-4CB7-BDDD-91A244FCA620}"/>
              </a:ext>
            </a:extLst>
          </p:cNvPr>
          <p:cNvSpPr txBox="1"/>
          <p:nvPr/>
        </p:nvSpPr>
        <p:spPr>
          <a:xfrm>
            <a:off x="5344325" y="1883677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৮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724D9-2582-483A-A32B-F29E17B6110C}"/>
              </a:ext>
            </a:extLst>
          </p:cNvPr>
          <p:cNvSpPr txBox="1"/>
          <p:nvPr/>
        </p:nvSpPr>
        <p:spPr>
          <a:xfrm>
            <a:off x="5751154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১২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2E28A-85D0-4AA2-9515-B646B5A26FF3}"/>
              </a:ext>
            </a:extLst>
          </p:cNvPr>
          <p:cNvSpPr txBox="1"/>
          <p:nvPr/>
        </p:nvSpPr>
        <p:spPr>
          <a:xfrm>
            <a:off x="6356876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১৬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58F60-937A-455D-B643-C66365CD5178}"/>
              </a:ext>
            </a:extLst>
          </p:cNvPr>
          <p:cNvSpPr txBox="1"/>
          <p:nvPr/>
        </p:nvSpPr>
        <p:spPr>
          <a:xfrm>
            <a:off x="7000053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২০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A87F66-F89D-4085-9D77-54BFFC9A8D11}"/>
              </a:ext>
            </a:extLst>
          </p:cNvPr>
          <p:cNvSpPr txBox="1"/>
          <p:nvPr/>
        </p:nvSpPr>
        <p:spPr>
          <a:xfrm>
            <a:off x="7657438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২৪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EAB320-D28F-4E37-A351-23A4CEA5890E}"/>
              </a:ext>
            </a:extLst>
          </p:cNvPr>
          <p:cNvSpPr txBox="1"/>
          <p:nvPr/>
        </p:nvSpPr>
        <p:spPr>
          <a:xfrm>
            <a:off x="8286407" y="1883677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২৮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2A44E-C12F-4A50-96A0-FC496273A46B}"/>
              </a:ext>
            </a:extLst>
          </p:cNvPr>
          <p:cNvSpPr txBox="1"/>
          <p:nvPr/>
        </p:nvSpPr>
        <p:spPr>
          <a:xfrm>
            <a:off x="8945075" y="1883677"/>
            <a:ext cx="77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৩২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1D30B-D98B-4999-8533-D2B4467AE336}"/>
              </a:ext>
            </a:extLst>
          </p:cNvPr>
          <p:cNvSpPr txBox="1"/>
          <p:nvPr/>
        </p:nvSpPr>
        <p:spPr>
          <a:xfrm>
            <a:off x="9748399" y="1883677"/>
            <a:ext cx="7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C5A44E-8EFF-4112-A920-6B41C002A256}"/>
              </a:ext>
            </a:extLst>
          </p:cNvPr>
          <p:cNvSpPr txBox="1"/>
          <p:nvPr/>
        </p:nvSpPr>
        <p:spPr>
          <a:xfrm>
            <a:off x="10717048" y="1883677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৪০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D300C-91A4-4F3E-8F94-D9FEF090DFD7}"/>
              </a:ext>
            </a:extLst>
          </p:cNvPr>
          <p:cNvSpPr txBox="1"/>
          <p:nvPr/>
        </p:nvSpPr>
        <p:spPr>
          <a:xfrm>
            <a:off x="5031776" y="2878153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৬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005A6-05E6-411E-880C-62104A0A7CC9}"/>
              </a:ext>
            </a:extLst>
          </p:cNvPr>
          <p:cNvSpPr txBox="1"/>
          <p:nvPr/>
        </p:nvSpPr>
        <p:spPr>
          <a:xfrm>
            <a:off x="5751154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১২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1F156-A055-4398-86B6-B1F391AA86EE}"/>
              </a:ext>
            </a:extLst>
          </p:cNvPr>
          <p:cNvSpPr txBox="1"/>
          <p:nvPr/>
        </p:nvSpPr>
        <p:spPr>
          <a:xfrm>
            <a:off x="6695586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১৮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4DC386-97EC-4253-A93A-2B37EC21ABAD}"/>
              </a:ext>
            </a:extLst>
          </p:cNvPr>
          <p:cNvSpPr txBox="1"/>
          <p:nvPr/>
        </p:nvSpPr>
        <p:spPr>
          <a:xfrm>
            <a:off x="7657438" y="2878153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২৪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0C85CB-038F-454A-BDE8-D275EA876D5F}"/>
              </a:ext>
            </a:extLst>
          </p:cNvPr>
          <p:cNvSpPr txBox="1"/>
          <p:nvPr/>
        </p:nvSpPr>
        <p:spPr>
          <a:xfrm>
            <a:off x="8636416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৩০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41A77B-60EB-49B3-8347-BCDFBE05D51E}"/>
              </a:ext>
            </a:extLst>
          </p:cNvPr>
          <p:cNvSpPr txBox="1"/>
          <p:nvPr/>
        </p:nvSpPr>
        <p:spPr>
          <a:xfrm>
            <a:off x="9820728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84D315-C7D7-42DE-93E1-EF05F1AA0DDC}"/>
              </a:ext>
            </a:extLst>
          </p:cNvPr>
          <p:cNvSpPr txBox="1"/>
          <p:nvPr/>
        </p:nvSpPr>
        <p:spPr>
          <a:xfrm>
            <a:off x="10709303" y="2878153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৪২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E5347E-1A0B-4F0F-B9A8-E7EEBA7255DE}"/>
              </a:ext>
            </a:extLst>
          </p:cNvPr>
          <p:cNvSpPr txBox="1"/>
          <p:nvPr/>
        </p:nvSpPr>
        <p:spPr>
          <a:xfrm>
            <a:off x="4967198" y="3789370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৯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6067B8-77FD-48FA-B5A8-A29AE61E9A5A}"/>
              </a:ext>
            </a:extLst>
          </p:cNvPr>
          <p:cNvSpPr txBox="1"/>
          <p:nvPr/>
        </p:nvSpPr>
        <p:spPr>
          <a:xfrm>
            <a:off x="6631008" y="3789370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১৮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52C71E-7DC7-4161-B083-BE29D193AF8A}"/>
              </a:ext>
            </a:extLst>
          </p:cNvPr>
          <p:cNvSpPr txBox="1"/>
          <p:nvPr/>
        </p:nvSpPr>
        <p:spPr>
          <a:xfrm>
            <a:off x="8057475" y="378937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২৭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D5E948-AAF6-4222-9ADA-64CD4CC180D7}"/>
              </a:ext>
            </a:extLst>
          </p:cNvPr>
          <p:cNvSpPr txBox="1"/>
          <p:nvPr/>
        </p:nvSpPr>
        <p:spPr>
          <a:xfrm>
            <a:off x="9820728" y="378937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৩৬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2EFBE3-9358-4A8C-A048-C54C09C7C5C8}"/>
              </a:ext>
            </a:extLst>
          </p:cNvPr>
          <p:cNvSpPr txBox="1"/>
          <p:nvPr/>
        </p:nvSpPr>
        <p:spPr>
          <a:xfrm>
            <a:off x="10709303" y="3786790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৪৫</a:t>
            </a:r>
            <a:endParaRPr lang="en-US" sz="3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2C1D88-A992-4ED1-AA21-83C6B2ABAFDB}"/>
              </a:ext>
            </a:extLst>
          </p:cNvPr>
          <p:cNvSpPr/>
          <p:nvPr/>
        </p:nvSpPr>
        <p:spPr>
          <a:xfrm>
            <a:off x="9504305" y="1735810"/>
            <a:ext cx="1172683" cy="2669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BAED37-969F-4FD1-B78C-C531A041EB63}"/>
              </a:ext>
            </a:extLst>
          </p:cNvPr>
          <p:cNvSpPr txBox="1"/>
          <p:nvPr/>
        </p:nvSpPr>
        <p:spPr>
          <a:xfrm>
            <a:off x="2769031" y="4419390"/>
            <a:ext cx="521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৬ ও ৯ এর সাধারণ গুণিতক ৩৬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93BAB-1373-4A60-941B-CBE8109CEEB2}"/>
              </a:ext>
            </a:extLst>
          </p:cNvPr>
          <p:cNvSpPr txBox="1"/>
          <p:nvPr/>
        </p:nvSpPr>
        <p:spPr>
          <a:xfrm>
            <a:off x="2668364" y="5151222"/>
            <a:ext cx="368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 ৬ ও ৯ এর লসাগু ৩৬ 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FB387-EDE2-43AA-B033-F4AC2C2D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251EB-537C-42E8-A2E4-49022D38F362}"/>
              </a:ext>
            </a:extLst>
          </p:cNvPr>
          <p:cNvSpPr txBox="1"/>
          <p:nvPr/>
        </p:nvSpPr>
        <p:spPr>
          <a:xfrm>
            <a:off x="1558702" y="2204864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লসাগু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0CF9E-A2FE-4CF0-B07A-510E07E9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25" y="3879038"/>
            <a:ext cx="10594210" cy="16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১৮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১৬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২৪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৩২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৮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১৬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১২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১৮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3D6283-9D7D-4475-8A78-264D1D67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238C00-3DD3-4C87-8AE3-5CD69471FA82}"/>
              </a:ext>
            </a:extLst>
          </p:cNvPr>
          <p:cNvSpPr txBox="1"/>
          <p:nvPr/>
        </p:nvSpPr>
        <p:spPr>
          <a:xfrm>
            <a:off x="505394" y="1999890"/>
            <a:ext cx="8889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৬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C1FE65-757F-4807-B1B3-2A1A2F6258ED}"/>
              </a:ext>
            </a:extLst>
          </p:cNvPr>
          <p:cNvSpPr txBox="1"/>
          <p:nvPr/>
        </p:nvSpPr>
        <p:spPr>
          <a:xfrm>
            <a:off x="657794" y="3883695"/>
            <a:ext cx="7957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৪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18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622598" y="1628800"/>
            <a:ext cx="105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ACEC-B836-4C54-BF28-BBFBE08E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2CED4-5843-419C-98CD-BFC37078EEC5}"/>
              </a:ext>
            </a:extLst>
          </p:cNvPr>
          <p:cNvSpPr txBox="1"/>
          <p:nvPr/>
        </p:nvSpPr>
        <p:spPr>
          <a:xfrm>
            <a:off x="2062758" y="2852936"/>
            <a:ext cx="4950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৪, ৬, ৮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DA75E-CD02-4C9A-A592-507ECA98C48E}"/>
              </a:ext>
            </a:extLst>
          </p:cNvPr>
          <p:cNvSpPr txBox="1"/>
          <p:nvPr/>
        </p:nvSpPr>
        <p:spPr>
          <a:xfrm>
            <a:off x="2062758" y="3822139"/>
            <a:ext cx="4950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৫, ৮, ১০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A7A9B-417C-4E90-A41D-CD7F34AADE76}"/>
              </a:ext>
            </a:extLst>
          </p:cNvPr>
          <p:cNvSpPr txBox="1"/>
          <p:nvPr/>
        </p:nvSpPr>
        <p:spPr>
          <a:xfrm>
            <a:off x="2062758" y="4686235"/>
            <a:ext cx="4950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৬, ৮, ১২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2324EA-CD85-4EE5-BF0E-1132CCE21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" y="-27384"/>
            <a:ext cx="1212695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35B30-BD2A-4D13-92FC-38E58984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264" y="-309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476" y="3881051"/>
            <a:ext cx="374246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2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গুণনীয়ক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২৬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466930"/>
            <a:ext cx="1429249" cy="18429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86D471-F140-4646-8EB1-2F89267D6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427" y="208330"/>
            <a:ext cx="1440160" cy="1018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01820-8BBA-483D-8DA9-9ACE4BA6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160" y="1873505"/>
            <a:ext cx="1367097" cy="171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662" y="1025237"/>
            <a:ext cx="717466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গুণনীয়কের সাহায্যে লসাগু নির্ণয়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E633-5C08-496E-A554-E1DFAE76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78" y="7192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07116-8746-4CB4-9CAB-37D897B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80FC3-96B0-403F-8FC4-B03896D75BB9}"/>
              </a:ext>
            </a:extLst>
          </p:cNvPr>
          <p:cNvSpPr txBox="1"/>
          <p:nvPr/>
        </p:nvSpPr>
        <p:spPr>
          <a:xfrm>
            <a:off x="1130300" y="2881750"/>
            <a:ext cx="1022149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১৭.২.২ ল.সা.গু সংক্রান্ত সমস্যার সমাধান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107702-7F7F-4DD0-BB11-2FEE2EE8D5CF}"/>
              </a:ext>
            </a:extLst>
          </p:cNvPr>
          <p:cNvSpPr/>
          <p:nvPr/>
        </p:nvSpPr>
        <p:spPr>
          <a:xfrm>
            <a:off x="2876152" y="592614"/>
            <a:ext cx="5904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সাগু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এর পূর্ণরূপ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514D1-56B2-425B-A73A-2571DF07D668}"/>
              </a:ext>
            </a:extLst>
          </p:cNvPr>
          <p:cNvSpPr/>
          <p:nvPr/>
        </p:nvSpPr>
        <p:spPr>
          <a:xfrm>
            <a:off x="1824322" y="1758150"/>
            <a:ext cx="9807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লসাগু এর পূর্ণরূপ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 সাধারণ গুণিতক</a:t>
            </a:r>
            <a:endParaRPr lang="en-US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09D632-7080-49D9-8EBF-4DF84FFA5CEA}"/>
              </a:ext>
            </a:extLst>
          </p:cNvPr>
          <p:cNvSpPr/>
          <p:nvPr/>
        </p:nvSpPr>
        <p:spPr>
          <a:xfrm>
            <a:off x="2147955" y="2510610"/>
            <a:ext cx="2085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701E6B-B664-491D-A027-62417A605F1F}"/>
              </a:ext>
            </a:extLst>
          </p:cNvPr>
          <p:cNvSpPr/>
          <p:nvPr/>
        </p:nvSpPr>
        <p:spPr>
          <a:xfrm>
            <a:off x="1536371" y="3883332"/>
            <a:ext cx="1776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লঘিষ্ঠ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9923D3-5748-4FD7-917B-2A3E87CCC451}"/>
              </a:ext>
            </a:extLst>
          </p:cNvPr>
          <p:cNvSpPr/>
          <p:nvPr/>
        </p:nvSpPr>
        <p:spPr>
          <a:xfrm>
            <a:off x="1493241" y="4779889"/>
            <a:ext cx="2143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C398A3-821C-428A-A3A8-D62544180971}"/>
              </a:ext>
            </a:extLst>
          </p:cNvPr>
          <p:cNvSpPr/>
          <p:nvPr/>
        </p:nvSpPr>
        <p:spPr>
          <a:xfrm>
            <a:off x="3763075" y="4176521"/>
            <a:ext cx="1833619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612940-B9D6-4C2E-916A-81E456CF95A9}"/>
              </a:ext>
            </a:extLst>
          </p:cNvPr>
          <p:cNvSpPr/>
          <p:nvPr/>
        </p:nvSpPr>
        <p:spPr>
          <a:xfrm>
            <a:off x="6280988" y="3861048"/>
            <a:ext cx="1616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C175D-19C1-466D-98FB-6E41C12D29CE}"/>
              </a:ext>
            </a:extLst>
          </p:cNvPr>
          <p:cNvSpPr/>
          <p:nvPr/>
        </p:nvSpPr>
        <p:spPr>
          <a:xfrm>
            <a:off x="6352994" y="4797152"/>
            <a:ext cx="4782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D207403-B37E-4BCE-8344-D02194791BB2}"/>
              </a:ext>
            </a:extLst>
          </p:cNvPr>
          <p:cNvSpPr/>
          <p:nvPr/>
        </p:nvSpPr>
        <p:spPr>
          <a:xfrm>
            <a:off x="3829539" y="5085184"/>
            <a:ext cx="1833619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 animBg="1"/>
      <p:bldP spid="14" grpId="0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914F219-2EC1-43E4-87C6-1729BFCCD93E}"/>
              </a:ext>
            </a:extLst>
          </p:cNvPr>
          <p:cNvSpPr/>
          <p:nvPr/>
        </p:nvSpPr>
        <p:spPr>
          <a:xfrm>
            <a:off x="733724" y="2924944"/>
            <a:ext cx="10722964" cy="1424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সংখ্যাকে পূর্ণ সংখ্যা দিয়ে গুণ করলে যে সংখ্যাগুলো পাওয়া যায় সেগুলোকে ঐ সংখ্যাটির গুণিতক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5D74456-4761-478D-8F26-348E549CA84A}"/>
              </a:ext>
            </a:extLst>
          </p:cNvPr>
          <p:cNvSpPr/>
          <p:nvPr/>
        </p:nvSpPr>
        <p:spPr>
          <a:xfrm>
            <a:off x="4661159" y="1196752"/>
            <a:ext cx="2868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897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E73744-6CE6-4E83-8482-178CAF16DB27}"/>
              </a:ext>
            </a:extLst>
          </p:cNvPr>
          <p:cNvSpPr/>
          <p:nvPr/>
        </p:nvSpPr>
        <p:spPr>
          <a:xfrm>
            <a:off x="2134766" y="260648"/>
            <a:ext cx="78582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1CC6D3-19D8-473D-ADCD-98F4264817DD}"/>
              </a:ext>
            </a:extLst>
          </p:cNvPr>
          <p:cNvSpPr/>
          <p:nvPr/>
        </p:nvSpPr>
        <p:spPr>
          <a:xfrm>
            <a:off x="-206111" y="1468886"/>
            <a:ext cx="324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গুণিতক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C94E2D-A884-4AB1-8449-F1239C1B9C97}"/>
              </a:ext>
            </a:extLst>
          </p:cNvPr>
          <p:cNvSpPr/>
          <p:nvPr/>
        </p:nvSpPr>
        <p:spPr>
          <a:xfrm>
            <a:off x="2714882" y="1679973"/>
            <a:ext cx="869640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699EA-9F79-4061-ADF5-A633B8B40BB4}"/>
              </a:ext>
            </a:extLst>
          </p:cNvPr>
          <p:cNvSpPr/>
          <p:nvPr/>
        </p:nvSpPr>
        <p:spPr>
          <a:xfrm>
            <a:off x="4367014" y="1406386"/>
            <a:ext cx="61798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৬ , ১২, ১৮, ২৪, ৩০, ৩৬, ৪২, ৪৮,</a:t>
            </a:r>
          </a:p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৫৪, ৬০, ৬৬, ৭২, ৭৮,৮৪…….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1A3BC-D312-43CD-B0E4-E6BB2E964BE8}"/>
              </a:ext>
            </a:extLst>
          </p:cNvPr>
          <p:cNvSpPr/>
          <p:nvPr/>
        </p:nvSpPr>
        <p:spPr>
          <a:xfrm>
            <a:off x="270096" y="2981054"/>
            <a:ext cx="2593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গুণিতক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AB782B9-7540-4CAF-AA4B-701B81AA1F54}"/>
              </a:ext>
            </a:extLst>
          </p:cNvPr>
          <p:cNvSpPr/>
          <p:nvPr/>
        </p:nvSpPr>
        <p:spPr>
          <a:xfrm>
            <a:off x="2867282" y="3192141"/>
            <a:ext cx="869640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60F4CE-32EF-40DD-B85C-21F4E2CA3463}"/>
              </a:ext>
            </a:extLst>
          </p:cNvPr>
          <p:cNvSpPr/>
          <p:nvPr/>
        </p:nvSpPr>
        <p:spPr>
          <a:xfrm>
            <a:off x="4511030" y="2907199"/>
            <a:ext cx="61927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৮ , ১৬, ২৪, ৩২, ৪০, ৪৮, ৫৬, ৬৪,</a:t>
            </a:r>
          </a:p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৭২, ৮০, ৮৮, ৯৬……….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112B-C7EE-427C-B22A-3029D88CC930}"/>
              </a:ext>
            </a:extLst>
          </p:cNvPr>
          <p:cNvSpPr/>
          <p:nvPr/>
        </p:nvSpPr>
        <p:spPr>
          <a:xfrm>
            <a:off x="-25918" y="4521895"/>
            <a:ext cx="5761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559AADA-A32F-4337-8A50-9102D1546489}"/>
              </a:ext>
            </a:extLst>
          </p:cNvPr>
          <p:cNvSpPr/>
          <p:nvPr/>
        </p:nvSpPr>
        <p:spPr>
          <a:xfrm>
            <a:off x="6095206" y="4729758"/>
            <a:ext cx="869640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1162A-B9C9-483F-9B50-4F11176E5DB8}"/>
              </a:ext>
            </a:extLst>
          </p:cNvPr>
          <p:cNvSpPr/>
          <p:nvPr/>
        </p:nvSpPr>
        <p:spPr>
          <a:xfrm>
            <a:off x="7467811" y="4385997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২৪, ৪৮, ৭২…….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336677-975C-4BBE-A422-1C1CEA45212C}"/>
              </a:ext>
            </a:extLst>
          </p:cNvPr>
          <p:cNvSpPr/>
          <p:nvPr/>
        </p:nvSpPr>
        <p:spPr>
          <a:xfrm>
            <a:off x="6627611" y="1460649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44188D-216E-4C71-BA1C-9B6CB65D2EF5}"/>
              </a:ext>
            </a:extLst>
          </p:cNvPr>
          <p:cNvSpPr/>
          <p:nvPr/>
        </p:nvSpPr>
        <p:spPr>
          <a:xfrm>
            <a:off x="5977268" y="2986104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465A74-8E21-4F0A-ACD1-9312A21A23E9}"/>
              </a:ext>
            </a:extLst>
          </p:cNvPr>
          <p:cNvSpPr/>
          <p:nvPr/>
        </p:nvSpPr>
        <p:spPr>
          <a:xfrm>
            <a:off x="9695606" y="1483414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289B16-AB7E-4082-808B-DE17FD9E619F}"/>
              </a:ext>
            </a:extLst>
          </p:cNvPr>
          <p:cNvSpPr/>
          <p:nvPr/>
        </p:nvSpPr>
        <p:spPr>
          <a:xfrm>
            <a:off x="8301056" y="3021992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0EB354-1B2E-4D21-AEDC-7976B6F1EC0F}"/>
              </a:ext>
            </a:extLst>
          </p:cNvPr>
          <p:cNvSpPr/>
          <p:nvPr/>
        </p:nvSpPr>
        <p:spPr>
          <a:xfrm>
            <a:off x="6993368" y="2159781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9BC467-4859-4F13-8B08-95B7C2B7E762}"/>
              </a:ext>
            </a:extLst>
          </p:cNvPr>
          <p:cNvSpPr/>
          <p:nvPr/>
        </p:nvSpPr>
        <p:spPr>
          <a:xfrm>
            <a:off x="5061126" y="3572383"/>
            <a:ext cx="674470" cy="646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F1DA2A-3A6C-4839-AC77-AD910FA657FA}"/>
              </a:ext>
            </a:extLst>
          </p:cNvPr>
          <p:cNvSpPr/>
          <p:nvPr/>
        </p:nvSpPr>
        <p:spPr>
          <a:xfrm>
            <a:off x="592440" y="5395863"/>
            <a:ext cx="5953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D57003C-562A-453C-BA2A-B0DBBE3062B4}"/>
              </a:ext>
            </a:extLst>
          </p:cNvPr>
          <p:cNvSpPr/>
          <p:nvPr/>
        </p:nvSpPr>
        <p:spPr>
          <a:xfrm>
            <a:off x="7038306" y="5606950"/>
            <a:ext cx="869640" cy="34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A5590-147F-417B-A128-29095F6F90D3}"/>
              </a:ext>
            </a:extLst>
          </p:cNvPr>
          <p:cNvSpPr/>
          <p:nvPr/>
        </p:nvSpPr>
        <p:spPr>
          <a:xfrm>
            <a:off x="8738182" y="5343015"/>
            <a:ext cx="928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২৪, </a:t>
            </a:r>
          </a:p>
        </p:txBody>
      </p:sp>
    </p:spTree>
    <p:extLst>
      <p:ext uri="{BB962C8B-B14F-4D97-AF65-F5344CB8AC3E}">
        <p14:creationId xmlns:p14="http://schemas.microsoft.com/office/powerpoint/2010/main" val="288236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332ED3-7B26-4B38-B8EB-0908FFD531A4}"/>
              </a:ext>
            </a:extLst>
          </p:cNvPr>
          <p:cNvSpPr/>
          <p:nvPr/>
        </p:nvSpPr>
        <p:spPr>
          <a:xfrm>
            <a:off x="1277091" y="5065273"/>
            <a:ext cx="580496" cy="151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BC354-74A7-4EEF-8064-305E6D9F45EF}"/>
              </a:ext>
            </a:extLst>
          </p:cNvPr>
          <p:cNvSpPr/>
          <p:nvPr/>
        </p:nvSpPr>
        <p:spPr>
          <a:xfrm>
            <a:off x="11313737" y="5055876"/>
            <a:ext cx="171174" cy="15122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A1C5042E-8051-4E26-8A4A-70090FFFA910}"/>
              </a:ext>
            </a:extLst>
          </p:cNvPr>
          <p:cNvSpPr/>
          <p:nvPr/>
        </p:nvSpPr>
        <p:spPr>
          <a:xfrm>
            <a:off x="412283" y="3429000"/>
            <a:ext cx="11830240" cy="1994794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scene3d>
            <a:camera prst="perspectiveRelaxedModerately">
              <a:rot lat="1800000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B2BDD-67A3-44E8-8016-7C19729B6975}"/>
              </a:ext>
            </a:extLst>
          </p:cNvPr>
          <p:cNvSpPr/>
          <p:nvPr/>
        </p:nvSpPr>
        <p:spPr>
          <a:xfrm>
            <a:off x="116099" y="4949176"/>
            <a:ext cx="580496" cy="179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1C48B-B7AE-4427-8EB3-A56FDBFC8C51}"/>
              </a:ext>
            </a:extLst>
          </p:cNvPr>
          <p:cNvSpPr/>
          <p:nvPr/>
        </p:nvSpPr>
        <p:spPr>
          <a:xfrm>
            <a:off x="11487882" y="4920152"/>
            <a:ext cx="580496" cy="1792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67183-C1DA-4BE9-BBA6-F1348FD0CE6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120" y="2874400"/>
            <a:ext cx="2011418" cy="237713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2D46E-A0A7-4C8B-8F4B-25DCCE2F3316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324" y="2278897"/>
            <a:ext cx="2011418" cy="237713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70313-C0E8-4F9D-8D68-792633E6BD9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529" y="1683394"/>
            <a:ext cx="2011418" cy="237713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F03B7-C105-453E-AA50-C629948A73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258" y="2770414"/>
            <a:ext cx="2742844" cy="2742844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88FEC-97D3-4BA4-8B1F-FA8DC4AD85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053" y="2284252"/>
            <a:ext cx="2742844" cy="2742844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BD5895-0DEE-4EBD-B6E2-527C98BD97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49" y="1798091"/>
            <a:ext cx="2742844" cy="2742844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75FDC-9618-46A3-809C-992DAD5C8A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10000" r="90000">
                        <a14:foregroundMark x1="45444" y1="12000" x2="48333" y2="0"/>
                        <a14:foregroundMark x1="42111" y1="89000" x2="40889" y2="99000"/>
                        <a14:foregroundMark x1="48222" y1="1750" x2="4933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644" y="1311929"/>
            <a:ext cx="2742844" cy="2742844"/>
          </a:xfrm>
          <a:prstGeom prst="rect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A47C1B-D4B0-48D2-82EB-78F793A6802A}"/>
              </a:ext>
            </a:extLst>
          </p:cNvPr>
          <p:cNvCxnSpPr/>
          <p:nvPr/>
        </p:nvCxnSpPr>
        <p:spPr>
          <a:xfrm>
            <a:off x="9509196" y="2167717"/>
            <a:ext cx="0" cy="23662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6BD7E2-E6AD-4F8F-9798-1DA6F0D55432}"/>
              </a:ext>
            </a:extLst>
          </p:cNvPr>
          <p:cNvCxnSpPr/>
          <p:nvPr/>
        </p:nvCxnSpPr>
        <p:spPr>
          <a:xfrm>
            <a:off x="6556831" y="2110575"/>
            <a:ext cx="0" cy="236623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4D68982-A3B7-4138-965D-1DA02CCC88B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0" l="1099" r="98077">
                        <a14:foregroundMark x1="10302" y1="29885" x2="1236" y2="21379"/>
                        <a14:foregroundMark x1="36401" y1="11034" x2="46566" y2="0"/>
                        <a14:foregroundMark x1="89973" y1="38161" x2="98214" y2="42529"/>
                        <a14:foregroundMark x1="38599" y1="88736" x2="38049" y2="99310"/>
                        <a14:foregroundMark x1="22802" y1="32184" x2="26374" y2="40230"/>
                        <a14:foregroundMark x1="43544" y1="26667" x2="46978" y2="34023"/>
                        <a14:foregroundMark x1="57555" y1="20690" x2="60989" y2="28506"/>
                        <a14:foregroundMark x1="40247" y1="55632" x2="48626" y2="48506"/>
                        <a14:foregroundMark x1="60165" y1="46437" x2="66071" y2="39080"/>
                        <a14:foregroundMark x1="66071" y1="39080" x2="72940" y2="41149"/>
                        <a14:foregroundMark x1="73214" y1="40460" x2="76923" y2="36092"/>
                        <a14:foregroundMark x1="16209" y1="19310" x2="30082" y2="14713"/>
                        <a14:foregroundMark x1="44780" y1="9425" x2="49176" y2="2299"/>
                        <a14:foregroundMark x1="27060" y1="60230" x2="26236" y2="67126"/>
                        <a14:foregroundMark x1="37775" y1="41149" x2="39148" y2="3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318" y="2817667"/>
            <a:ext cx="2011418" cy="2377130"/>
          </a:xfrm>
          <a:prstGeom prst="rect">
            <a:avLst/>
          </a:prstGeom>
          <a:scene3d>
            <a:camera prst="orthographicFront">
              <a:rot lat="19867249" lon="20790066" rev="431529"/>
            </a:camera>
            <a:lightRig rig="threePt" dir="t"/>
          </a:scene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441A8F-5EBC-45DA-A69C-6810C25CA2D3}"/>
              </a:ext>
            </a:extLst>
          </p:cNvPr>
          <p:cNvCxnSpPr/>
          <p:nvPr/>
        </p:nvCxnSpPr>
        <p:spPr>
          <a:xfrm>
            <a:off x="5433027" y="3964328"/>
            <a:ext cx="0" cy="75395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2BF2A3-702C-4081-9229-A66AF48B4642}"/>
              </a:ext>
            </a:extLst>
          </p:cNvPr>
          <p:cNvCxnSpPr/>
          <p:nvPr/>
        </p:nvCxnSpPr>
        <p:spPr>
          <a:xfrm>
            <a:off x="2461614" y="4129153"/>
            <a:ext cx="0" cy="56645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851474-BA66-4B15-B18D-DC7D093CD374}"/>
              </a:ext>
            </a:extLst>
          </p:cNvPr>
          <p:cNvSpPr txBox="1"/>
          <p:nvPr/>
        </p:nvSpPr>
        <p:spPr>
          <a:xfrm>
            <a:off x="4746458" y="5162477"/>
            <a:ext cx="1199994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52C2CF-C93A-4B0E-BB3D-9B2802AACF6C}"/>
              </a:ext>
            </a:extLst>
          </p:cNvPr>
          <p:cNvSpPr txBox="1"/>
          <p:nvPr/>
        </p:nvSpPr>
        <p:spPr>
          <a:xfrm>
            <a:off x="1807471" y="4975812"/>
            <a:ext cx="1199994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80FDE-433D-44C7-9435-5C26A6991C96}"/>
              </a:ext>
            </a:extLst>
          </p:cNvPr>
          <p:cNvSpPr txBox="1"/>
          <p:nvPr/>
        </p:nvSpPr>
        <p:spPr>
          <a:xfrm>
            <a:off x="5123787" y="2610109"/>
            <a:ext cx="1241710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B30836-7D58-4480-99BF-87C28610C38E}"/>
              </a:ext>
            </a:extLst>
          </p:cNvPr>
          <p:cNvSpPr txBox="1"/>
          <p:nvPr/>
        </p:nvSpPr>
        <p:spPr>
          <a:xfrm>
            <a:off x="8129119" y="3375819"/>
            <a:ext cx="1241710" cy="584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06BDBA-F42C-48DE-AA41-E25926FA58FA}"/>
              </a:ext>
            </a:extLst>
          </p:cNvPr>
          <p:cNvSpPr txBox="1"/>
          <p:nvPr/>
        </p:nvSpPr>
        <p:spPr>
          <a:xfrm>
            <a:off x="720825" y="527482"/>
            <a:ext cx="11487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 ও ৪ সেমি উচ্চতা বিশিষ্ট দুইটি অভিধান আলাদা আলাদাভাবে একটি আরেকটির উপর স্তুপাকারে সাজাই। কত সেমি উচ্চতায় বইগুলোর উচ্চতা সমান হবে?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6F0563-48F2-40FA-90A1-377832AF3D36}"/>
              </a:ext>
            </a:extLst>
          </p:cNvPr>
          <p:cNvCxnSpPr>
            <a:cxnSpLocks/>
          </p:cNvCxnSpPr>
          <p:nvPr/>
        </p:nvCxnSpPr>
        <p:spPr>
          <a:xfrm>
            <a:off x="6596294" y="3513951"/>
            <a:ext cx="34225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549CAA-3EFE-45E9-ABD5-2ECF25911CAA}"/>
              </a:ext>
            </a:extLst>
          </p:cNvPr>
          <p:cNvCxnSpPr>
            <a:cxnSpLocks/>
          </p:cNvCxnSpPr>
          <p:nvPr/>
        </p:nvCxnSpPr>
        <p:spPr>
          <a:xfrm>
            <a:off x="6596294" y="3061977"/>
            <a:ext cx="34225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003BFC-C292-4F11-AC1F-241F44343E2A}"/>
              </a:ext>
            </a:extLst>
          </p:cNvPr>
          <p:cNvCxnSpPr>
            <a:cxnSpLocks/>
          </p:cNvCxnSpPr>
          <p:nvPr/>
        </p:nvCxnSpPr>
        <p:spPr>
          <a:xfrm>
            <a:off x="6596294" y="2594507"/>
            <a:ext cx="34225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9F9858-0192-4C8E-8F25-AF0F92C4C428}"/>
              </a:ext>
            </a:extLst>
          </p:cNvPr>
          <p:cNvCxnSpPr>
            <a:cxnSpLocks/>
          </p:cNvCxnSpPr>
          <p:nvPr/>
        </p:nvCxnSpPr>
        <p:spPr>
          <a:xfrm>
            <a:off x="6596294" y="2111541"/>
            <a:ext cx="34225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A14E60-DEA1-4DDA-9A12-E3CBAFFE146D}"/>
              </a:ext>
            </a:extLst>
          </p:cNvPr>
          <p:cNvSpPr txBox="1"/>
          <p:nvPr/>
        </p:nvSpPr>
        <p:spPr>
          <a:xfrm>
            <a:off x="2919475" y="5874352"/>
            <a:ext cx="6334302" cy="584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উচ্চতায় বইগুলোর উচ্চতা সমান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22D5F-9159-4979-9077-5F8062ABEC52}"/>
              </a:ext>
            </a:extLst>
          </p:cNvPr>
          <p:cNvSpPr txBox="1"/>
          <p:nvPr/>
        </p:nvSpPr>
        <p:spPr>
          <a:xfrm>
            <a:off x="5819059" y="3329008"/>
            <a:ext cx="70649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3BD38F-7E3B-4414-B19D-FF3F611FF764}"/>
              </a:ext>
            </a:extLst>
          </p:cNvPr>
          <p:cNvSpPr txBox="1"/>
          <p:nvPr/>
        </p:nvSpPr>
        <p:spPr>
          <a:xfrm>
            <a:off x="5819059" y="2915065"/>
            <a:ext cx="70649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1B9095-0DF5-4956-B3F7-E394D12D447E}"/>
              </a:ext>
            </a:extLst>
          </p:cNvPr>
          <p:cNvSpPr txBox="1"/>
          <p:nvPr/>
        </p:nvSpPr>
        <p:spPr>
          <a:xfrm>
            <a:off x="5819059" y="2401130"/>
            <a:ext cx="70649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CE1112-D506-475A-A42B-F459CBCDD4CB}"/>
              </a:ext>
            </a:extLst>
          </p:cNvPr>
          <p:cNvSpPr txBox="1"/>
          <p:nvPr/>
        </p:nvSpPr>
        <p:spPr>
          <a:xfrm>
            <a:off x="5709217" y="1997710"/>
            <a:ext cx="816333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7957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664</Words>
  <Application>Microsoft Office PowerPoint</Application>
  <PresentationFormat>Custom</PresentationFormat>
  <Paragraphs>186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548</cp:revision>
  <dcterms:created xsi:type="dcterms:W3CDTF">2006-08-16T00:00:00Z</dcterms:created>
  <dcterms:modified xsi:type="dcterms:W3CDTF">2021-07-02T17:13:14Z</dcterms:modified>
</cp:coreProperties>
</file>