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61" r:id="rId4"/>
    <p:sldId id="279" r:id="rId5"/>
    <p:sldId id="263" r:id="rId6"/>
    <p:sldId id="264" r:id="rId7"/>
    <p:sldId id="265" r:id="rId8"/>
    <p:sldId id="280" r:id="rId9"/>
    <p:sldId id="284" r:id="rId10"/>
    <p:sldId id="267" r:id="rId11"/>
    <p:sldId id="281" r:id="rId12"/>
    <p:sldId id="282" r:id="rId13"/>
    <p:sldId id="283" r:id="rId14"/>
    <p:sldId id="290" r:id="rId15"/>
    <p:sldId id="269" r:id="rId16"/>
    <p:sldId id="286" r:id="rId17"/>
    <p:sldId id="287" r:id="rId18"/>
    <p:sldId id="288" r:id="rId19"/>
    <p:sldId id="285" r:id="rId20"/>
    <p:sldId id="289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3366"/>
    <a:srgbClr val="0099CC"/>
    <a:srgbClr val="CC99FF"/>
    <a:srgbClr val="0066FF"/>
    <a:srgbClr val="008000"/>
    <a:srgbClr val="D6A300"/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2" autoAdjust="0"/>
    <p:restoredTop sz="94660"/>
  </p:normalViewPr>
  <p:slideViewPr>
    <p:cSldViewPr snapToGrid="0">
      <p:cViewPr>
        <p:scale>
          <a:sx n="55" d="100"/>
          <a:sy n="55" d="100"/>
        </p:scale>
        <p:origin x="-44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BD3CF-C20F-4B6B-A941-AB2439ED3482}" type="doc">
      <dgm:prSet loTypeId="urn:microsoft.com/office/officeart/2005/8/layout/cycle2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076800E-3129-4425-95D7-0936AB9060F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লেনদেন সনাক্ত করণ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5686CE-D938-4F92-ACD1-D3FE18F24E67}" type="parTrans" cxnId="{7A43C3B8-998A-4E52-AA37-72F4B9A9A303}">
      <dgm:prSet/>
      <dgm:spPr/>
      <dgm:t>
        <a:bodyPr/>
        <a:lstStyle/>
        <a:p>
          <a:endParaRPr lang="en-US"/>
        </a:p>
      </dgm:t>
    </dgm:pt>
    <dgm:pt modelId="{4D6258D6-5149-4562-A95A-82F8A9F10907}" type="sibTrans" cxnId="{7A43C3B8-998A-4E52-AA37-72F4B9A9A30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F442E93-D86E-421C-B26B-C19BCB45561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লেনদেন বিশ্লেষণ</a:t>
          </a:r>
          <a:endParaRPr lang="en-US" dirty="0">
            <a:solidFill>
              <a:schemeClr val="tx1"/>
            </a:solidFill>
          </a:endParaRPr>
        </a:p>
      </dgm:t>
    </dgm:pt>
    <dgm:pt modelId="{55C6B921-2865-4E06-BFE8-E6C041956B11}" type="parTrans" cxnId="{2C0FCE49-75B9-4055-AFC3-028150FBD343}">
      <dgm:prSet/>
      <dgm:spPr/>
      <dgm:t>
        <a:bodyPr/>
        <a:lstStyle/>
        <a:p>
          <a:endParaRPr lang="en-US"/>
        </a:p>
      </dgm:t>
    </dgm:pt>
    <dgm:pt modelId="{BEA4D338-AC7D-49B8-B362-3FEF4F3FC2C4}" type="sibTrans" cxnId="{2C0FCE49-75B9-4055-AFC3-028150FBD34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FF24DD0-1A8C-4176-86AC-25F95638E1F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জাবেদা ভূক্তকরণ</a:t>
          </a:r>
          <a:endParaRPr lang="en-US" dirty="0">
            <a:solidFill>
              <a:schemeClr val="tx1"/>
            </a:solidFill>
          </a:endParaRPr>
        </a:p>
      </dgm:t>
    </dgm:pt>
    <dgm:pt modelId="{374146AC-8AA1-40B2-BA36-AC73C92A2867}" type="parTrans" cxnId="{C3EA62D4-DDFA-4434-886C-39D8D18A1733}">
      <dgm:prSet/>
      <dgm:spPr/>
      <dgm:t>
        <a:bodyPr/>
        <a:lstStyle/>
        <a:p>
          <a:endParaRPr lang="en-US"/>
        </a:p>
      </dgm:t>
    </dgm:pt>
    <dgm:pt modelId="{299D14ED-66DB-4B9C-83E9-45D4D3ED59DC}" type="sibTrans" cxnId="{C3EA62D4-DDFA-4434-886C-39D8D18A173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2F3A890-B7AD-4186-B139-2ADEF6BAEB4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 বিবরণী</a:t>
          </a:r>
          <a:endParaRPr lang="en-US" dirty="0">
            <a:solidFill>
              <a:schemeClr val="tx1"/>
            </a:solidFill>
          </a:endParaRPr>
        </a:p>
      </dgm:t>
    </dgm:pt>
    <dgm:pt modelId="{47589759-1F02-4EDF-86DB-71700C861841}" type="parTrans" cxnId="{0E28D801-D0A3-4A4A-9420-C238909476B6}">
      <dgm:prSet/>
      <dgm:spPr/>
      <dgm:t>
        <a:bodyPr/>
        <a:lstStyle/>
        <a:p>
          <a:endParaRPr lang="en-US"/>
        </a:p>
      </dgm:t>
    </dgm:pt>
    <dgm:pt modelId="{EAC780E6-2226-45BC-8750-8FE345B3B184}" type="sibTrans" cxnId="{0E28D801-D0A3-4A4A-9420-C238909476B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555035B-5451-4C37-957D-2E9248E9B319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সমাপণী দাখিলা</a:t>
          </a:r>
          <a:endParaRPr lang="en-US" dirty="0">
            <a:solidFill>
              <a:schemeClr val="bg1"/>
            </a:solidFill>
          </a:endParaRPr>
        </a:p>
      </dgm:t>
    </dgm:pt>
    <dgm:pt modelId="{05B3A0A3-1FC6-4825-A2C3-EA15CC13171B}" type="parTrans" cxnId="{3F4E3F6F-C9C3-4654-82F6-58DAFF85062B}">
      <dgm:prSet/>
      <dgm:spPr/>
      <dgm:t>
        <a:bodyPr/>
        <a:lstStyle/>
        <a:p>
          <a:endParaRPr lang="en-US"/>
        </a:p>
      </dgm:t>
    </dgm:pt>
    <dgm:pt modelId="{455306C7-113C-4F40-B487-BDF2316008CE}" type="sibTrans" cxnId="{3F4E3F6F-C9C3-4654-82F6-58DAFF85062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563F2B6-7905-4668-886D-15F424BE4E6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খতিয়ানে স্থানান্তর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6B5E40-04A4-4701-AF7B-07ADC8F895D9}" type="parTrans" cxnId="{9B9E6A4A-DCF9-4C3E-82EB-8F0D0FD2B47B}">
      <dgm:prSet/>
      <dgm:spPr/>
      <dgm:t>
        <a:bodyPr/>
        <a:lstStyle/>
        <a:p>
          <a:endParaRPr lang="en-US"/>
        </a:p>
      </dgm:t>
    </dgm:pt>
    <dgm:pt modelId="{A6265F5C-03E0-41A6-BC96-F8D6C45025B9}" type="sibTrans" cxnId="{9B9E6A4A-DCF9-4C3E-82EB-8F0D0FD2B47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4B918C8-FC6E-47A9-8FDD-BC7C11A2346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রেওয়ামিল প্রস্তুতকরণ</a:t>
          </a:r>
          <a:endParaRPr lang="en-US" dirty="0">
            <a:solidFill>
              <a:schemeClr val="tx1"/>
            </a:solidFill>
          </a:endParaRPr>
        </a:p>
      </dgm:t>
    </dgm:pt>
    <dgm:pt modelId="{A6CC4B6B-3994-4CBC-9DBA-F74576EC3D10}" type="parTrans" cxnId="{1E3A0634-2580-4D15-BEB2-35D26940B680}">
      <dgm:prSet/>
      <dgm:spPr/>
      <dgm:t>
        <a:bodyPr/>
        <a:lstStyle/>
        <a:p>
          <a:endParaRPr lang="en-US"/>
        </a:p>
      </dgm:t>
    </dgm:pt>
    <dgm:pt modelId="{05F71828-621A-4D64-BD1F-EF31C4BE441C}" type="sibTrans" cxnId="{1E3A0634-2580-4D15-BEB2-35D26940B68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E9705FC-CE09-42F8-9561-D44E32A6FB1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সমন্বয় দাখিলা</a:t>
          </a:r>
          <a:endParaRPr lang="en-US" dirty="0">
            <a:solidFill>
              <a:schemeClr val="tx1"/>
            </a:solidFill>
          </a:endParaRPr>
        </a:p>
      </dgm:t>
    </dgm:pt>
    <dgm:pt modelId="{10F33C7B-5160-4134-94A1-8476EEAD5B91}" type="parTrans" cxnId="{823C83E6-9BB5-4E03-B666-8B246B2B2610}">
      <dgm:prSet/>
      <dgm:spPr/>
      <dgm:t>
        <a:bodyPr/>
        <a:lstStyle/>
        <a:p>
          <a:endParaRPr lang="en-US"/>
        </a:p>
      </dgm:t>
    </dgm:pt>
    <dgm:pt modelId="{8ACAAA7B-231C-4CD2-8CBA-303201F1BBED}" type="sibTrans" cxnId="{823C83E6-9BB5-4E03-B666-8B246B2B261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2F4562E-AC79-4408-9F53-56A7B68A163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কার্যপত্র প্রস্তুত</a:t>
          </a:r>
          <a:endParaRPr lang="en-US" dirty="0">
            <a:solidFill>
              <a:schemeClr val="tx1"/>
            </a:solidFill>
          </a:endParaRPr>
        </a:p>
      </dgm:t>
    </dgm:pt>
    <dgm:pt modelId="{B16AD876-50EE-47C7-9C72-F83C1F5CB8BA}" type="parTrans" cxnId="{77EF9A68-8FF4-4A61-AC76-29BA1B2530E6}">
      <dgm:prSet/>
      <dgm:spPr/>
      <dgm:t>
        <a:bodyPr/>
        <a:lstStyle/>
        <a:p>
          <a:endParaRPr lang="en-US"/>
        </a:p>
      </dgm:t>
    </dgm:pt>
    <dgm:pt modelId="{B958A238-46DD-4727-94F3-72310619485A}" type="sibTrans" cxnId="{77EF9A68-8FF4-4A61-AC76-29BA1B2530E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5336981-4274-4E76-9F48-C868E7F3A53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 পরবর্তী রেওয়ামিল</a:t>
          </a:r>
          <a:endParaRPr lang="en-US" dirty="0">
            <a:solidFill>
              <a:srgbClr val="FFFF00"/>
            </a:solidFill>
          </a:endParaRPr>
        </a:p>
      </dgm:t>
    </dgm:pt>
    <dgm:pt modelId="{2102D53E-FFE2-4CD0-A85E-8315A5FF7770}" type="parTrans" cxnId="{F9AB68C2-74CA-4BD5-8F17-1EB6DC0FFFF1}">
      <dgm:prSet/>
      <dgm:spPr/>
      <dgm:t>
        <a:bodyPr/>
        <a:lstStyle/>
        <a:p>
          <a:endParaRPr lang="en-US"/>
        </a:p>
      </dgm:t>
    </dgm:pt>
    <dgm:pt modelId="{60E80258-DD07-4186-BBF3-745B50DAD6B2}" type="sibTrans" cxnId="{F9AB68C2-74CA-4BD5-8F17-1EB6DC0FFFF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6E1016B-F3C6-4CB5-A12A-0B2C86849262}" type="pres">
      <dgm:prSet presAssocID="{CE3BD3CF-C20F-4B6B-A941-AB2439ED34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65E402-88A7-4E0F-8DFB-6DCC9003C209}" type="pres">
      <dgm:prSet presAssocID="{C076800E-3129-4425-95D7-0936AB9060FD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33C77-F0C7-43F8-AA49-35AF47C14F92}" type="pres">
      <dgm:prSet presAssocID="{4D6258D6-5149-4562-A95A-82F8A9F10907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42581C57-F348-4949-9782-5E6112197512}" type="pres">
      <dgm:prSet presAssocID="{4D6258D6-5149-4562-A95A-82F8A9F10907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45C177B4-8A6F-4A7C-BBF2-6914BED5580C}" type="pres">
      <dgm:prSet presAssocID="{EF442E93-D86E-421C-B26B-C19BCB45561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94E0F-D4AF-41BF-95FF-9E20AD71698E}" type="pres">
      <dgm:prSet presAssocID="{BEA4D338-AC7D-49B8-B362-3FEF4F3FC2C4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4400B665-6A03-4762-9624-0784D6CB56F8}" type="pres">
      <dgm:prSet presAssocID="{BEA4D338-AC7D-49B8-B362-3FEF4F3FC2C4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973933DB-688D-4D7D-AAA8-5BB654012025}" type="pres">
      <dgm:prSet presAssocID="{3FF24DD0-1A8C-4176-86AC-25F95638E1F4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8B432-10D1-47B8-89EF-6C99996D1B52}" type="pres">
      <dgm:prSet presAssocID="{299D14ED-66DB-4B9C-83E9-45D4D3ED59DC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2565B189-FCD2-4552-8B6F-68D69FF893EB}" type="pres">
      <dgm:prSet presAssocID="{299D14ED-66DB-4B9C-83E9-45D4D3ED59DC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C0F932E3-E16F-4494-94E1-3AF925761F2E}" type="pres">
      <dgm:prSet presAssocID="{B563F2B6-7905-4668-886D-15F424BE4E6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19FB8-21C4-4B9C-80BD-4486A34739B8}" type="pres">
      <dgm:prSet presAssocID="{A6265F5C-03E0-41A6-BC96-F8D6C45025B9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16D3819A-D8CB-4260-8858-F4301B768616}" type="pres">
      <dgm:prSet presAssocID="{A6265F5C-03E0-41A6-BC96-F8D6C45025B9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6F57677F-780D-4B38-975D-7ECD871DC63E}" type="pres">
      <dgm:prSet presAssocID="{F4B918C8-FC6E-47A9-8FDD-BC7C11A23460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FC256-D6BC-4B0E-B0B9-F863E6D718AF}" type="pres">
      <dgm:prSet presAssocID="{05F71828-621A-4D64-BD1F-EF31C4BE441C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B8E54072-6F47-4823-8584-2E088150FB49}" type="pres">
      <dgm:prSet presAssocID="{05F71828-621A-4D64-BD1F-EF31C4BE441C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224EAC05-DAC3-4877-911B-4CED6D59F8CD}" type="pres">
      <dgm:prSet presAssocID="{9E9705FC-CE09-42F8-9561-D44E32A6FB1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29542-B272-4D2D-9DC1-5836623B3208}" type="pres">
      <dgm:prSet presAssocID="{8ACAAA7B-231C-4CD2-8CBA-303201F1BBED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AAEE48F4-BAB1-4C2D-A7A7-4020D9212932}" type="pres">
      <dgm:prSet presAssocID="{8ACAAA7B-231C-4CD2-8CBA-303201F1BBED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E734BDE9-A6C7-40C2-9089-42FF81C69675}" type="pres">
      <dgm:prSet presAssocID="{82F4562E-AC79-4408-9F53-56A7B68A163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21799-BCB9-4E9D-8A0B-28FE8DBE72EC}" type="pres">
      <dgm:prSet presAssocID="{B958A238-46DD-4727-94F3-72310619485A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26888713-88D6-4F1C-BC1D-08EBCA9B58FA}" type="pres">
      <dgm:prSet presAssocID="{B958A238-46DD-4727-94F3-72310619485A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CE7E05DD-CCC2-4BFA-8BB6-1A203B0653BA}" type="pres">
      <dgm:prSet presAssocID="{82F3A890-B7AD-4186-B139-2ADEF6BAEB4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D50D4-CE13-4461-82F1-57B85ECF081B}" type="pres">
      <dgm:prSet presAssocID="{EAC780E6-2226-45BC-8750-8FE345B3B184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080CDF1C-3706-43E6-8C8C-CF4C9D2379C2}" type="pres">
      <dgm:prSet presAssocID="{EAC780E6-2226-45BC-8750-8FE345B3B184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64F0384A-B481-44CD-9207-04834CBF6D40}" type="pres">
      <dgm:prSet presAssocID="{2555035B-5451-4C37-957D-2E9248E9B31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B7F91-0E9B-4414-82F5-E9E394C12272}" type="pres">
      <dgm:prSet presAssocID="{455306C7-113C-4F40-B487-BDF2316008CE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98A46A7B-5242-4525-8417-39AA2093276A}" type="pres">
      <dgm:prSet presAssocID="{455306C7-113C-4F40-B487-BDF2316008CE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C077C836-A44E-4752-B036-045940AEAF12}" type="pres">
      <dgm:prSet presAssocID="{45336981-4274-4E76-9F48-C868E7F3A53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64A9C-CD99-4D84-8584-1494825AC57E}" type="pres">
      <dgm:prSet presAssocID="{60E80258-DD07-4186-BBF3-745B50DAD6B2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6D84E7E0-64F9-4A15-AF9C-5C47FF49C80C}" type="pres">
      <dgm:prSet presAssocID="{60E80258-DD07-4186-BBF3-745B50DAD6B2}" presName="connectorText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D3C4CB9D-1C6B-4ED6-8A36-248145344F54}" type="presOf" srcId="{455306C7-113C-4F40-B487-BDF2316008CE}" destId="{428B7F91-0E9B-4414-82F5-E9E394C12272}" srcOrd="0" destOrd="0" presId="urn:microsoft.com/office/officeart/2005/8/layout/cycle2"/>
    <dgm:cxn modelId="{77A7A6F6-2559-4259-83A2-BE4721447288}" type="presOf" srcId="{EAC780E6-2226-45BC-8750-8FE345B3B184}" destId="{080CDF1C-3706-43E6-8C8C-CF4C9D2379C2}" srcOrd="1" destOrd="0" presId="urn:microsoft.com/office/officeart/2005/8/layout/cycle2"/>
    <dgm:cxn modelId="{830C6CC5-2C81-4770-920F-9A38C3545A01}" type="presOf" srcId="{BEA4D338-AC7D-49B8-B362-3FEF4F3FC2C4}" destId="{4400B665-6A03-4762-9624-0784D6CB56F8}" srcOrd="1" destOrd="0" presId="urn:microsoft.com/office/officeart/2005/8/layout/cycle2"/>
    <dgm:cxn modelId="{4DF3FB50-11A3-48F0-BCFB-F79E76062B64}" type="presOf" srcId="{A6265F5C-03E0-41A6-BC96-F8D6C45025B9}" destId="{74519FB8-21C4-4B9C-80BD-4486A34739B8}" srcOrd="0" destOrd="0" presId="urn:microsoft.com/office/officeart/2005/8/layout/cycle2"/>
    <dgm:cxn modelId="{C6412795-42CE-4692-9538-5327F1C12425}" type="presOf" srcId="{4D6258D6-5149-4562-A95A-82F8A9F10907}" destId="{C7D33C77-F0C7-43F8-AA49-35AF47C14F92}" srcOrd="0" destOrd="0" presId="urn:microsoft.com/office/officeart/2005/8/layout/cycle2"/>
    <dgm:cxn modelId="{2C0FCE49-75B9-4055-AFC3-028150FBD343}" srcId="{CE3BD3CF-C20F-4B6B-A941-AB2439ED3482}" destId="{EF442E93-D86E-421C-B26B-C19BCB45561E}" srcOrd="1" destOrd="0" parTransId="{55C6B921-2865-4E06-BFE8-E6C041956B11}" sibTransId="{BEA4D338-AC7D-49B8-B362-3FEF4F3FC2C4}"/>
    <dgm:cxn modelId="{4668D4BD-0A0F-4FBB-930B-F027E93ED33D}" type="presOf" srcId="{C076800E-3129-4425-95D7-0936AB9060FD}" destId="{6365E402-88A7-4E0F-8DFB-6DCC9003C209}" srcOrd="0" destOrd="0" presId="urn:microsoft.com/office/officeart/2005/8/layout/cycle2"/>
    <dgm:cxn modelId="{DE22F200-9C68-4C79-9079-C39409B38BD2}" type="presOf" srcId="{82F3A890-B7AD-4186-B139-2ADEF6BAEB41}" destId="{CE7E05DD-CCC2-4BFA-8BB6-1A203B0653BA}" srcOrd="0" destOrd="0" presId="urn:microsoft.com/office/officeart/2005/8/layout/cycle2"/>
    <dgm:cxn modelId="{0A3AB399-C8C2-4A48-8DA4-07F54FCBA567}" type="presOf" srcId="{CE3BD3CF-C20F-4B6B-A941-AB2439ED3482}" destId="{B6E1016B-F3C6-4CB5-A12A-0B2C86849262}" srcOrd="0" destOrd="0" presId="urn:microsoft.com/office/officeart/2005/8/layout/cycle2"/>
    <dgm:cxn modelId="{0E28D801-D0A3-4A4A-9420-C238909476B6}" srcId="{CE3BD3CF-C20F-4B6B-A941-AB2439ED3482}" destId="{82F3A890-B7AD-4186-B139-2ADEF6BAEB41}" srcOrd="7" destOrd="0" parTransId="{47589759-1F02-4EDF-86DB-71700C861841}" sibTransId="{EAC780E6-2226-45BC-8750-8FE345B3B184}"/>
    <dgm:cxn modelId="{35C2D94E-F4C3-4268-B5A7-1EF20E9C805A}" type="presOf" srcId="{60E80258-DD07-4186-BBF3-745B50DAD6B2}" destId="{6D84E7E0-64F9-4A15-AF9C-5C47FF49C80C}" srcOrd="1" destOrd="0" presId="urn:microsoft.com/office/officeart/2005/8/layout/cycle2"/>
    <dgm:cxn modelId="{E948835A-FFA3-4936-AE1E-95359F05A46B}" type="presOf" srcId="{B563F2B6-7905-4668-886D-15F424BE4E61}" destId="{C0F932E3-E16F-4494-94E1-3AF925761F2E}" srcOrd="0" destOrd="0" presId="urn:microsoft.com/office/officeart/2005/8/layout/cycle2"/>
    <dgm:cxn modelId="{B78DC646-585C-4500-84C2-D9B956B69FF8}" type="presOf" srcId="{EAC780E6-2226-45BC-8750-8FE345B3B184}" destId="{522D50D4-CE13-4461-82F1-57B85ECF081B}" srcOrd="0" destOrd="0" presId="urn:microsoft.com/office/officeart/2005/8/layout/cycle2"/>
    <dgm:cxn modelId="{02C3A0AD-093B-4460-B22D-756B9DB95591}" type="presOf" srcId="{05F71828-621A-4D64-BD1F-EF31C4BE441C}" destId="{B8E54072-6F47-4823-8584-2E088150FB49}" srcOrd="1" destOrd="0" presId="urn:microsoft.com/office/officeart/2005/8/layout/cycle2"/>
    <dgm:cxn modelId="{77EF9A68-8FF4-4A61-AC76-29BA1B2530E6}" srcId="{CE3BD3CF-C20F-4B6B-A941-AB2439ED3482}" destId="{82F4562E-AC79-4408-9F53-56A7B68A163D}" srcOrd="6" destOrd="0" parTransId="{B16AD876-50EE-47C7-9C72-F83C1F5CB8BA}" sibTransId="{B958A238-46DD-4727-94F3-72310619485A}"/>
    <dgm:cxn modelId="{3F8D484B-3FC8-41DE-9266-EDE34D05BD18}" type="presOf" srcId="{8ACAAA7B-231C-4CD2-8CBA-303201F1BBED}" destId="{41829542-B272-4D2D-9DC1-5836623B3208}" srcOrd="0" destOrd="0" presId="urn:microsoft.com/office/officeart/2005/8/layout/cycle2"/>
    <dgm:cxn modelId="{15FC011C-98AC-4FBC-808C-B6B56CA855DF}" type="presOf" srcId="{A6265F5C-03E0-41A6-BC96-F8D6C45025B9}" destId="{16D3819A-D8CB-4260-8858-F4301B768616}" srcOrd="1" destOrd="0" presId="urn:microsoft.com/office/officeart/2005/8/layout/cycle2"/>
    <dgm:cxn modelId="{8A93F827-1380-4796-ADD5-0298D39C7E9A}" type="presOf" srcId="{299D14ED-66DB-4B9C-83E9-45D4D3ED59DC}" destId="{E1F8B432-10D1-47B8-89EF-6C99996D1B52}" srcOrd="0" destOrd="0" presId="urn:microsoft.com/office/officeart/2005/8/layout/cycle2"/>
    <dgm:cxn modelId="{4DB79EE0-50EC-4E89-9BDD-ECCFC5637561}" type="presOf" srcId="{9E9705FC-CE09-42F8-9561-D44E32A6FB15}" destId="{224EAC05-DAC3-4877-911B-4CED6D59F8CD}" srcOrd="0" destOrd="0" presId="urn:microsoft.com/office/officeart/2005/8/layout/cycle2"/>
    <dgm:cxn modelId="{7DF5D4A6-3C6B-4DD5-90D9-D9FED7CF4078}" type="presOf" srcId="{4D6258D6-5149-4562-A95A-82F8A9F10907}" destId="{42581C57-F348-4949-9782-5E6112197512}" srcOrd="1" destOrd="0" presId="urn:microsoft.com/office/officeart/2005/8/layout/cycle2"/>
    <dgm:cxn modelId="{302B62E9-5926-4B7B-BD47-165BAB6CA331}" type="presOf" srcId="{05F71828-621A-4D64-BD1F-EF31C4BE441C}" destId="{167FC256-D6BC-4B0E-B0B9-F863E6D718AF}" srcOrd="0" destOrd="0" presId="urn:microsoft.com/office/officeart/2005/8/layout/cycle2"/>
    <dgm:cxn modelId="{D648C641-7B09-4C09-8B35-7FBC555F3E14}" type="presOf" srcId="{3FF24DD0-1A8C-4176-86AC-25F95638E1F4}" destId="{973933DB-688D-4D7D-AAA8-5BB654012025}" srcOrd="0" destOrd="0" presId="urn:microsoft.com/office/officeart/2005/8/layout/cycle2"/>
    <dgm:cxn modelId="{823C83E6-9BB5-4E03-B666-8B246B2B2610}" srcId="{CE3BD3CF-C20F-4B6B-A941-AB2439ED3482}" destId="{9E9705FC-CE09-42F8-9561-D44E32A6FB15}" srcOrd="5" destOrd="0" parTransId="{10F33C7B-5160-4134-94A1-8476EEAD5B91}" sibTransId="{8ACAAA7B-231C-4CD2-8CBA-303201F1BBED}"/>
    <dgm:cxn modelId="{84ADA2C7-DCA7-4A9F-8931-5588E9948C3D}" type="presOf" srcId="{B958A238-46DD-4727-94F3-72310619485A}" destId="{8A421799-BCB9-4E9D-8A0B-28FE8DBE72EC}" srcOrd="0" destOrd="0" presId="urn:microsoft.com/office/officeart/2005/8/layout/cycle2"/>
    <dgm:cxn modelId="{CD2E96D6-5C11-4577-94CB-57F26D6193B4}" type="presOf" srcId="{299D14ED-66DB-4B9C-83E9-45D4D3ED59DC}" destId="{2565B189-FCD2-4552-8B6F-68D69FF893EB}" srcOrd="1" destOrd="0" presId="urn:microsoft.com/office/officeart/2005/8/layout/cycle2"/>
    <dgm:cxn modelId="{86CA4C54-E3DB-4840-9609-DA6A7A957C69}" type="presOf" srcId="{F4B918C8-FC6E-47A9-8FDD-BC7C11A23460}" destId="{6F57677F-780D-4B38-975D-7ECD871DC63E}" srcOrd="0" destOrd="0" presId="urn:microsoft.com/office/officeart/2005/8/layout/cycle2"/>
    <dgm:cxn modelId="{E14E6BBC-4CA3-464F-A12D-BB1C72038FC2}" type="presOf" srcId="{BEA4D338-AC7D-49B8-B362-3FEF4F3FC2C4}" destId="{9F194E0F-D4AF-41BF-95FF-9E20AD71698E}" srcOrd="0" destOrd="0" presId="urn:microsoft.com/office/officeart/2005/8/layout/cycle2"/>
    <dgm:cxn modelId="{2FF83328-6FC4-48AF-83DA-982845A1D154}" type="presOf" srcId="{45336981-4274-4E76-9F48-C868E7F3A538}" destId="{C077C836-A44E-4752-B036-045940AEAF12}" srcOrd="0" destOrd="0" presId="urn:microsoft.com/office/officeart/2005/8/layout/cycle2"/>
    <dgm:cxn modelId="{A65065B4-BCE5-4484-AAD0-35A7B980B012}" type="presOf" srcId="{8ACAAA7B-231C-4CD2-8CBA-303201F1BBED}" destId="{AAEE48F4-BAB1-4C2D-A7A7-4020D9212932}" srcOrd="1" destOrd="0" presId="urn:microsoft.com/office/officeart/2005/8/layout/cycle2"/>
    <dgm:cxn modelId="{F9AB68C2-74CA-4BD5-8F17-1EB6DC0FFFF1}" srcId="{CE3BD3CF-C20F-4B6B-A941-AB2439ED3482}" destId="{45336981-4274-4E76-9F48-C868E7F3A538}" srcOrd="9" destOrd="0" parTransId="{2102D53E-FFE2-4CD0-A85E-8315A5FF7770}" sibTransId="{60E80258-DD07-4186-BBF3-745B50DAD6B2}"/>
    <dgm:cxn modelId="{7A43C3B8-998A-4E52-AA37-72F4B9A9A303}" srcId="{CE3BD3CF-C20F-4B6B-A941-AB2439ED3482}" destId="{C076800E-3129-4425-95D7-0936AB9060FD}" srcOrd="0" destOrd="0" parTransId="{6C5686CE-D938-4F92-ACD1-D3FE18F24E67}" sibTransId="{4D6258D6-5149-4562-A95A-82F8A9F10907}"/>
    <dgm:cxn modelId="{0F5069D1-FA46-4E82-9DE2-898F80DCFDF2}" type="presOf" srcId="{2555035B-5451-4C37-957D-2E9248E9B319}" destId="{64F0384A-B481-44CD-9207-04834CBF6D40}" srcOrd="0" destOrd="0" presId="urn:microsoft.com/office/officeart/2005/8/layout/cycle2"/>
    <dgm:cxn modelId="{3F4E3F6F-C9C3-4654-82F6-58DAFF85062B}" srcId="{CE3BD3CF-C20F-4B6B-A941-AB2439ED3482}" destId="{2555035B-5451-4C37-957D-2E9248E9B319}" srcOrd="8" destOrd="0" parTransId="{05B3A0A3-1FC6-4825-A2C3-EA15CC13171B}" sibTransId="{455306C7-113C-4F40-B487-BDF2316008CE}"/>
    <dgm:cxn modelId="{1E3A0634-2580-4D15-BEB2-35D26940B680}" srcId="{CE3BD3CF-C20F-4B6B-A941-AB2439ED3482}" destId="{F4B918C8-FC6E-47A9-8FDD-BC7C11A23460}" srcOrd="4" destOrd="0" parTransId="{A6CC4B6B-3994-4CBC-9DBA-F74576EC3D10}" sibTransId="{05F71828-621A-4D64-BD1F-EF31C4BE441C}"/>
    <dgm:cxn modelId="{BC5E13F4-7C67-4611-AD5F-E31AFD94845B}" type="presOf" srcId="{455306C7-113C-4F40-B487-BDF2316008CE}" destId="{98A46A7B-5242-4525-8417-39AA2093276A}" srcOrd="1" destOrd="0" presId="urn:microsoft.com/office/officeart/2005/8/layout/cycle2"/>
    <dgm:cxn modelId="{03FA6226-E109-4C21-9E53-8D942593D793}" type="presOf" srcId="{B958A238-46DD-4727-94F3-72310619485A}" destId="{26888713-88D6-4F1C-BC1D-08EBCA9B58FA}" srcOrd="1" destOrd="0" presId="urn:microsoft.com/office/officeart/2005/8/layout/cycle2"/>
    <dgm:cxn modelId="{E0C4D139-5A8E-45F8-A271-11D0F910AB1C}" type="presOf" srcId="{82F4562E-AC79-4408-9F53-56A7B68A163D}" destId="{E734BDE9-A6C7-40C2-9089-42FF81C69675}" srcOrd="0" destOrd="0" presId="urn:microsoft.com/office/officeart/2005/8/layout/cycle2"/>
    <dgm:cxn modelId="{2C2324F9-0390-4F36-A4BE-FA45C1417647}" type="presOf" srcId="{60E80258-DD07-4186-BBF3-745B50DAD6B2}" destId="{F3464A9C-CD99-4D84-8584-1494825AC57E}" srcOrd="0" destOrd="0" presId="urn:microsoft.com/office/officeart/2005/8/layout/cycle2"/>
    <dgm:cxn modelId="{9B9E6A4A-DCF9-4C3E-82EB-8F0D0FD2B47B}" srcId="{CE3BD3CF-C20F-4B6B-A941-AB2439ED3482}" destId="{B563F2B6-7905-4668-886D-15F424BE4E61}" srcOrd="3" destOrd="0" parTransId="{AF6B5E40-04A4-4701-AF7B-07ADC8F895D9}" sibTransId="{A6265F5C-03E0-41A6-BC96-F8D6C45025B9}"/>
    <dgm:cxn modelId="{763F2A48-CEC4-4402-86CF-7354F9015B99}" type="presOf" srcId="{EF442E93-D86E-421C-B26B-C19BCB45561E}" destId="{45C177B4-8A6F-4A7C-BBF2-6914BED5580C}" srcOrd="0" destOrd="0" presId="urn:microsoft.com/office/officeart/2005/8/layout/cycle2"/>
    <dgm:cxn modelId="{C3EA62D4-DDFA-4434-886C-39D8D18A1733}" srcId="{CE3BD3CF-C20F-4B6B-A941-AB2439ED3482}" destId="{3FF24DD0-1A8C-4176-86AC-25F95638E1F4}" srcOrd="2" destOrd="0" parTransId="{374146AC-8AA1-40B2-BA36-AC73C92A2867}" sibTransId="{299D14ED-66DB-4B9C-83E9-45D4D3ED59DC}"/>
    <dgm:cxn modelId="{5CC0CED9-8DF0-4B23-A525-3C528AB7944C}" type="presParOf" srcId="{B6E1016B-F3C6-4CB5-A12A-0B2C86849262}" destId="{6365E402-88A7-4E0F-8DFB-6DCC9003C209}" srcOrd="0" destOrd="0" presId="urn:microsoft.com/office/officeart/2005/8/layout/cycle2"/>
    <dgm:cxn modelId="{E991785C-8C41-4A51-9AF5-A14D804A35E5}" type="presParOf" srcId="{B6E1016B-F3C6-4CB5-A12A-0B2C86849262}" destId="{C7D33C77-F0C7-43F8-AA49-35AF47C14F92}" srcOrd="1" destOrd="0" presId="urn:microsoft.com/office/officeart/2005/8/layout/cycle2"/>
    <dgm:cxn modelId="{7337CDC8-42B5-4F58-AB85-5BF3AFBD59B8}" type="presParOf" srcId="{C7D33C77-F0C7-43F8-AA49-35AF47C14F92}" destId="{42581C57-F348-4949-9782-5E6112197512}" srcOrd="0" destOrd="0" presId="urn:microsoft.com/office/officeart/2005/8/layout/cycle2"/>
    <dgm:cxn modelId="{23922F17-09BC-4A9D-B4FC-2ED3916C8F95}" type="presParOf" srcId="{B6E1016B-F3C6-4CB5-A12A-0B2C86849262}" destId="{45C177B4-8A6F-4A7C-BBF2-6914BED5580C}" srcOrd="2" destOrd="0" presId="urn:microsoft.com/office/officeart/2005/8/layout/cycle2"/>
    <dgm:cxn modelId="{C0E71511-D03B-4185-ABB0-8BAE2E74F46E}" type="presParOf" srcId="{B6E1016B-F3C6-4CB5-A12A-0B2C86849262}" destId="{9F194E0F-D4AF-41BF-95FF-9E20AD71698E}" srcOrd="3" destOrd="0" presId="urn:microsoft.com/office/officeart/2005/8/layout/cycle2"/>
    <dgm:cxn modelId="{FB1D2B53-220C-48CD-8775-A2F115B654A0}" type="presParOf" srcId="{9F194E0F-D4AF-41BF-95FF-9E20AD71698E}" destId="{4400B665-6A03-4762-9624-0784D6CB56F8}" srcOrd="0" destOrd="0" presId="urn:microsoft.com/office/officeart/2005/8/layout/cycle2"/>
    <dgm:cxn modelId="{B78160FD-62BD-4EAD-ADEC-7E138AFB88C3}" type="presParOf" srcId="{B6E1016B-F3C6-4CB5-A12A-0B2C86849262}" destId="{973933DB-688D-4D7D-AAA8-5BB654012025}" srcOrd="4" destOrd="0" presId="urn:microsoft.com/office/officeart/2005/8/layout/cycle2"/>
    <dgm:cxn modelId="{7F22B635-450B-49A7-9CF1-01C959DA3693}" type="presParOf" srcId="{B6E1016B-F3C6-4CB5-A12A-0B2C86849262}" destId="{E1F8B432-10D1-47B8-89EF-6C99996D1B52}" srcOrd="5" destOrd="0" presId="urn:microsoft.com/office/officeart/2005/8/layout/cycle2"/>
    <dgm:cxn modelId="{BA3D7FE3-806F-4C5D-91E7-14CB54046CA7}" type="presParOf" srcId="{E1F8B432-10D1-47B8-89EF-6C99996D1B52}" destId="{2565B189-FCD2-4552-8B6F-68D69FF893EB}" srcOrd="0" destOrd="0" presId="urn:microsoft.com/office/officeart/2005/8/layout/cycle2"/>
    <dgm:cxn modelId="{190A8ACF-872C-49CA-AF31-7818A37D6D85}" type="presParOf" srcId="{B6E1016B-F3C6-4CB5-A12A-0B2C86849262}" destId="{C0F932E3-E16F-4494-94E1-3AF925761F2E}" srcOrd="6" destOrd="0" presId="urn:microsoft.com/office/officeart/2005/8/layout/cycle2"/>
    <dgm:cxn modelId="{573495BE-00AE-4788-89AB-297EDE3326AC}" type="presParOf" srcId="{B6E1016B-F3C6-4CB5-A12A-0B2C86849262}" destId="{74519FB8-21C4-4B9C-80BD-4486A34739B8}" srcOrd="7" destOrd="0" presId="urn:microsoft.com/office/officeart/2005/8/layout/cycle2"/>
    <dgm:cxn modelId="{02A3AAE5-7271-4373-825F-2B4C407DF209}" type="presParOf" srcId="{74519FB8-21C4-4B9C-80BD-4486A34739B8}" destId="{16D3819A-D8CB-4260-8858-F4301B768616}" srcOrd="0" destOrd="0" presId="urn:microsoft.com/office/officeart/2005/8/layout/cycle2"/>
    <dgm:cxn modelId="{02CDF050-C563-4CCD-BF97-BF6D1EE08DD3}" type="presParOf" srcId="{B6E1016B-F3C6-4CB5-A12A-0B2C86849262}" destId="{6F57677F-780D-4B38-975D-7ECD871DC63E}" srcOrd="8" destOrd="0" presId="urn:microsoft.com/office/officeart/2005/8/layout/cycle2"/>
    <dgm:cxn modelId="{015216D7-DFCE-414A-86C8-35EE6BE3E815}" type="presParOf" srcId="{B6E1016B-F3C6-4CB5-A12A-0B2C86849262}" destId="{167FC256-D6BC-4B0E-B0B9-F863E6D718AF}" srcOrd="9" destOrd="0" presId="urn:microsoft.com/office/officeart/2005/8/layout/cycle2"/>
    <dgm:cxn modelId="{FA9391CF-0748-44EB-B950-4A20E2DFC008}" type="presParOf" srcId="{167FC256-D6BC-4B0E-B0B9-F863E6D718AF}" destId="{B8E54072-6F47-4823-8584-2E088150FB49}" srcOrd="0" destOrd="0" presId="urn:microsoft.com/office/officeart/2005/8/layout/cycle2"/>
    <dgm:cxn modelId="{0B2452BE-48D2-4236-A4E5-B06DDB259BF8}" type="presParOf" srcId="{B6E1016B-F3C6-4CB5-A12A-0B2C86849262}" destId="{224EAC05-DAC3-4877-911B-4CED6D59F8CD}" srcOrd="10" destOrd="0" presId="urn:microsoft.com/office/officeart/2005/8/layout/cycle2"/>
    <dgm:cxn modelId="{4F366718-A68F-4908-A370-4D744A1D69A2}" type="presParOf" srcId="{B6E1016B-F3C6-4CB5-A12A-0B2C86849262}" destId="{41829542-B272-4D2D-9DC1-5836623B3208}" srcOrd="11" destOrd="0" presId="urn:microsoft.com/office/officeart/2005/8/layout/cycle2"/>
    <dgm:cxn modelId="{D75EB932-68E4-43A6-A31C-CDA2829AF348}" type="presParOf" srcId="{41829542-B272-4D2D-9DC1-5836623B3208}" destId="{AAEE48F4-BAB1-4C2D-A7A7-4020D9212932}" srcOrd="0" destOrd="0" presId="urn:microsoft.com/office/officeart/2005/8/layout/cycle2"/>
    <dgm:cxn modelId="{4E86D047-A0BD-40F9-B216-9C80A0D0F218}" type="presParOf" srcId="{B6E1016B-F3C6-4CB5-A12A-0B2C86849262}" destId="{E734BDE9-A6C7-40C2-9089-42FF81C69675}" srcOrd="12" destOrd="0" presId="urn:microsoft.com/office/officeart/2005/8/layout/cycle2"/>
    <dgm:cxn modelId="{F2BE36DE-7245-47CE-B8A1-26F0B2F572A1}" type="presParOf" srcId="{B6E1016B-F3C6-4CB5-A12A-0B2C86849262}" destId="{8A421799-BCB9-4E9D-8A0B-28FE8DBE72EC}" srcOrd="13" destOrd="0" presId="urn:microsoft.com/office/officeart/2005/8/layout/cycle2"/>
    <dgm:cxn modelId="{479C7148-A143-4A82-BC1E-A5A06BBCECDE}" type="presParOf" srcId="{8A421799-BCB9-4E9D-8A0B-28FE8DBE72EC}" destId="{26888713-88D6-4F1C-BC1D-08EBCA9B58FA}" srcOrd="0" destOrd="0" presId="urn:microsoft.com/office/officeart/2005/8/layout/cycle2"/>
    <dgm:cxn modelId="{4083CF18-2536-409C-B32E-5ECEF393FB4A}" type="presParOf" srcId="{B6E1016B-F3C6-4CB5-A12A-0B2C86849262}" destId="{CE7E05DD-CCC2-4BFA-8BB6-1A203B0653BA}" srcOrd="14" destOrd="0" presId="urn:microsoft.com/office/officeart/2005/8/layout/cycle2"/>
    <dgm:cxn modelId="{F733D027-52BE-421B-9BBA-72132D8C5DCB}" type="presParOf" srcId="{B6E1016B-F3C6-4CB5-A12A-0B2C86849262}" destId="{522D50D4-CE13-4461-82F1-57B85ECF081B}" srcOrd="15" destOrd="0" presId="urn:microsoft.com/office/officeart/2005/8/layout/cycle2"/>
    <dgm:cxn modelId="{CCDB153F-1624-4F7A-B49F-1EE45DD67787}" type="presParOf" srcId="{522D50D4-CE13-4461-82F1-57B85ECF081B}" destId="{080CDF1C-3706-43E6-8C8C-CF4C9D2379C2}" srcOrd="0" destOrd="0" presId="urn:microsoft.com/office/officeart/2005/8/layout/cycle2"/>
    <dgm:cxn modelId="{1EC7989C-85AD-4974-AE22-F7704C15CA5A}" type="presParOf" srcId="{B6E1016B-F3C6-4CB5-A12A-0B2C86849262}" destId="{64F0384A-B481-44CD-9207-04834CBF6D40}" srcOrd="16" destOrd="0" presId="urn:microsoft.com/office/officeart/2005/8/layout/cycle2"/>
    <dgm:cxn modelId="{D79C05F9-5822-4634-83D2-3ACACD779CF3}" type="presParOf" srcId="{B6E1016B-F3C6-4CB5-A12A-0B2C86849262}" destId="{428B7F91-0E9B-4414-82F5-E9E394C12272}" srcOrd="17" destOrd="0" presId="urn:microsoft.com/office/officeart/2005/8/layout/cycle2"/>
    <dgm:cxn modelId="{8F9DF209-57E8-46E5-A53F-10DB1DD25971}" type="presParOf" srcId="{428B7F91-0E9B-4414-82F5-E9E394C12272}" destId="{98A46A7B-5242-4525-8417-39AA2093276A}" srcOrd="0" destOrd="0" presId="urn:microsoft.com/office/officeart/2005/8/layout/cycle2"/>
    <dgm:cxn modelId="{8FA574BF-8A41-471F-A0EC-D11CC719EE85}" type="presParOf" srcId="{B6E1016B-F3C6-4CB5-A12A-0B2C86849262}" destId="{C077C836-A44E-4752-B036-045940AEAF12}" srcOrd="18" destOrd="0" presId="urn:microsoft.com/office/officeart/2005/8/layout/cycle2"/>
    <dgm:cxn modelId="{27E9F354-C11C-495B-AA70-650522D621EF}" type="presParOf" srcId="{B6E1016B-F3C6-4CB5-A12A-0B2C86849262}" destId="{F3464A9C-CD99-4D84-8584-1494825AC57E}" srcOrd="19" destOrd="0" presId="urn:microsoft.com/office/officeart/2005/8/layout/cycle2"/>
    <dgm:cxn modelId="{E3729D9C-898A-44E4-B0A0-EA585A0810C6}" type="presParOf" srcId="{F3464A9C-CD99-4D84-8584-1494825AC57E}" destId="{6D84E7E0-64F9-4A15-AF9C-5C47FF49C8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86F0A-FFE7-4B87-9D2E-950956E25D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86F0A-FFE7-4B87-9D2E-950956E25D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86F0A-FFE7-4B87-9D2E-950956E25D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86F0A-FFE7-4B87-9D2E-950956E25D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0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86F0A-FFE7-4B87-9D2E-950956E25D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0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86F0A-FFE7-4B87-9D2E-950956E25D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9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86F0A-FFE7-4B87-9D2E-950956E25D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8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86F0A-FFE7-4B87-9D2E-950956E25D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1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86F0A-FFE7-4B87-9D2E-950956E25D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6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86F0A-FFE7-4B87-9D2E-950956E25D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2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86F0A-FFE7-4B87-9D2E-950956E25D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7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16200000">
            <a:off x="9744798" y="4539131"/>
            <a:ext cx="385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Towhid</a:t>
            </a:r>
            <a:r>
              <a:rPr lang="en-US" baseline="0" dirty="0" smtClean="0"/>
              <a:t> # </a:t>
            </a:r>
            <a:r>
              <a:rPr lang="en-US" baseline="0" dirty="0" err="1" smtClean="0"/>
              <a:t>Raozan</a:t>
            </a:r>
            <a:r>
              <a:rPr lang="en-US" baseline="0" dirty="0" smtClean="0"/>
              <a:t> # Ctg. # 01819416736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2537" y="-2661463"/>
            <a:ext cx="6846924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-1"/>
            <a:ext cx="11658601" cy="6669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4532" y="281354"/>
            <a:ext cx="8713695" cy="40010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88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</a:t>
            </a:r>
            <a:r>
              <a:rPr lang="en-US" sz="8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</a:t>
            </a:r>
            <a:r>
              <a:rPr lang="en-US" sz="8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</a:t>
            </a:r>
            <a:r>
              <a:rPr lang="en-US" sz="8800" b="1" dirty="0" err="1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</a:t>
            </a:r>
            <a:r>
              <a:rPr lang="en-US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800" b="1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</a:t>
            </a:r>
            <a:r>
              <a:rPr lang="en-US" sz="8800" b="1" dirty="0" err="1" smtClean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ঠে</a:t>
            </a:r>
            <a:endParaRPr lang="en-US" sz="8800" b="1" dirty="0">
              <a:ln>
                <a:solidFill>
                  <a:schemeClr val="tx1"/>
                </a:solidFill>
              </a:ln>
              <a:solidFill>
                <a:srgbClr val="3333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16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</a:t>
            </a:r>
            <a:r>
              <a:rPr lang="en-US" sz="166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sz="166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</a:t>
            </a:r>
            <a:r>
              <a:rPr lang="bn-BD" sz="16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</a:t>
            </a:r>
            <a:endParaRPr lang="en-US" sz="166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436351" y="4738576"/>
            <a:ext cx="3490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 পক্ষ/দ্বৈত স্বত্বা</a:t>
            </a:r>
            <a:endParaRPr lang="en-US" sz="4400" b="1" dirty="0"/>
          </a:p>
        </p:txBody>
      </p:sp>
      <p:sp>
        <p:nvSpPr>
          <p:cNvPr id="17" name="Rectangle 16"/>
          <p:cNvSpPr/>
          <p:nvPr/>
        </p:nvSpPr>
        <p:spPr>
          <a:xfrm>
            <a:off x="6198306" y="4030690"/>
            <a:ext cx="3966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পক্ষ/স্বত্বা?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76" y="2923981"/>
            <a:ext cx="4289060" cy="2856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50407" r="31855"/>
          <a:stretch/>
        </p:blipFill>
        <p:spPr>
          <a:xfrm>
            <a:off x="6013436" y="885373"/>
            <a:ext cx="3912974" cy="2872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8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10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r="54070" b="15172"/>
          <a:stretch/>
        </p:blipFill>
        <p:spPr>
          <a:xfrm>
            <a:off x="1972178" y="2582775"/>
            <a:ext cx="2534652" cy="1780673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3" t="10002" b="32322"/>
          <a:stretch/>
        </p:blipFill>
        <p:spPr>
          <a:xfrm>
            <a:off x="8009021" y="1817769"/>
            <a:ext cx="2695072" cy="1989221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286511" y="4783290"/>
            <a:ext cx="5961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দৃশ্য দ্বারা কী বুঝা যায়?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5680" y="5706620"/>
            <a:ext cx="5543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 এবং গ্রহিতা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59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0795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19727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002060"/>
            </a:gs>
            <a:gs pos="55000">
              <a:schemeClr val="accent5">
                <a:lumMod val="0"/>
                <a:lumOff val="100000"/>
              </a:schemeClr>
            </a:gs>
            <a:gs pos="6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42" y="1606216"/>
            <a:ext cx="6280484" cy="3532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2803608" y="1950995"/>
            <a:ext cx="2811130" cy="28111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098630" y="1967037"/>
            <a:ext cx="2811130" cy="28111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95680" y="5035034"/>
            <a:ext cx="5543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 ও ক্রেডিট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3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74000">
              <a:schemeClr val="accent6">
                <a:lumMod val="50000"/>
              </a:schemeClr>
            </a:gs>
            <a:gs pos="83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 flipH="1" flipV="1">
            <a:off x="5061074" y="5229729"/>
            <a:ext cx="1804951" cy="70915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197519" y="3717150"/>
            <a:ext cx="233098" cy="19617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71286" y="2591322"/>
            <a:ext cx="4605029" cy="3755563"/>
            <a:chOff x="4080879" y="412275"/>
            <a:chExt cx="6911213" cy="57142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8839">
              <a:off x="5277806" y="3171229"/>
              <a:ext cx="5714286" cy="25238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43228">
              <a:off x="4858704" y="2780607"/>
              <a:ext cx="5714286" cy="25238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14232">
              <a:off x="4675287" y="2467053"/>
              <a:ext cx="5714286" cy="25238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2817">
              <a:off x="4080879" y="2207810"/>
              <a:ext cx="5714286" cy="252380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89879">
              <a:off x="3508860" y="2007513"/>
              <a:ext cx="5714286" cy="252380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 rot="10800000">
            <a:off x="6941769" y="503059"/>
            <a:ext cx="4758387" cy="3458418"/>
            <a:chOff x="4080879" y="412275"/>
            <a:chExt cx="6911213" cy="57142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8839">
              <a:off x="5277806" y="3171229"/>
              <a:ext cx="5714286" cy="25238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43228">
              <a:off x="4858704" y="2780607"/>
              <a:ext cx="5714286" cy="25238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14232">
              <a:off x="4675287" y="2467053"/>
              <a:ext cx="5714286" cy="25238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2817">
              <a:off x="4080879" y="2207810"/>
              <a:ext cx="5714286" cy="25238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89879">
              <a:off x="3508860" y="2007513"/>
              <a:ext cx="5714286" cy="2523809"/>
            </a:xfrm>
            <a:prstGeom prst="rect">
              <a:avLst/>
            </a:prstGeom>
          </p:spPr>
        </p:pic>
      </p:grpSp>
      <p:sp>
        <p:nvSpPr>
          <p:cNvPr id="17" name="Rounded Rectangular Callout 16"/>
          <p:cNvSpPr/>
          <p:nvPr/>
        </p:nvSpPr>
        <p:spPr>
          <a:xfrm>
            <a:off x="6711721" y="5513766"/>
            <a:ext cx="2188624" cy="850232"/>
          </a:xfrm>
          <a:prstGeom prst="wedgeRoundRectCallout">
            <a:avLst>
              <a:gd name="adj1" fmla="val -21566"/>
              <a:gd name="adj2" fmla="val -50708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000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916690">
            <a:off x="3350382" y="1597032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অংক সমান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72103" y="224016"/>
            <a:ext cx="5733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000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 লিখার উপর ক্লিক কর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 rot="20512831">
            <a:off x="4916248" y="2557623"/>
            <a:ext cx="1881833" cy="1139482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loud Callout 30"/>
          <p:cNvSpPr/>
          <p:nvPr/>
        </p:nvSpPr>
        <p:spPr>
          <a:xfrm flipH="1">
            <a:off x="278978" y="672583"/>
            <a:ext cx="2659764" cy="1380646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7073865" y="4876679"/>
            <a:ext cx="1200806" cy="619037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27" grpId="0"/>
      <p:bldP spid="27" grpId="1"/>
      <p:bldP spid="28" grpId="0" build="allAtOnce"/>
      <p:bldP spid="2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70457" y="499196"/>
            <a:ext cx="4914900" cy="98223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এ</a:t>
            </a:r>
            <a:r>
              <a:rPr lang="en-US" sz="5400" dirty="0" err="1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কক</a:t>
            </a:r>
            <a:r>
              <a:rPr lang="bn-BD" sz="5400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কাজ...</a:t>
            </a:r>
            <a:endParaRPr lang="en-US" sz="5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899" y="3616271"/>
            <a:ext cx="8706017" cy="175432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পদ্ধতির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9993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tx1">
                <a:lumMod val="95000"/>
                <a:lumOff val="5000"/>
              </a:schemeClr>
            </a:gs>
            <a:gs pos="89000">
              <a:srgbClr val="FF66FF"/>
            </a:gs>
            <a:gs pos="13000">
              <a:schemeClr val="tx1">
                <a:lumMod val="95000"/>
                <a:lumOff val="5000"/>
              </a:schemeClr>
            </a:gs>
            <a:gs pos="28000">
              <a:srgbClr val="CC99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2-Point Star 6"/>
          <p:cNvSpPr/>
          <p:nvPr/>
        </p:nvSpPr>
        <p:spPr>
          <a:xfrm rot="1718806">
            <a:off x="602308" y="875036"/>
            <a:ext cx="11669971" cy="4326737"/>
          </a:xfrm>
          <a:prstGeom prst="star32">
            <a:avLst/>
          </a:prstGeom>
          <a:solidFill>
            <a:srgbClr val="99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 এবার জেনে নিই দু’তরফা দাখিলা পদ্ধতির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সুবিধা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সমূহ......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9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8" y="2726625"/>
            <a:ext cx="4716556" cy="3537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76" y="535344"/>
            <a:ext cx="5414682" cy="26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065001" y="1859995"/>
            <a:ext cx="47165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 হিসাব সংরক্ষণ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1276" y="3320183"/>
            <a:ext cx="4500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জালিয়াতি প্রতিরোধ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6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19" y="614117"/>
            <a:ext cx="4905253" cy="3760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 descr="image_922_1179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44" y="2756647"/>
            <a:ext cx="3226515" cy="3548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55507" y="1833317"/>
            <a:ext cx="2611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 নিয়ন্ত্রণ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7263516" y="4663569"/>
            <a:ext cx="4207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কর নির্ধারণ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43289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tx1">
                <a:lumMod val="95000"/>
                <a:lumOff val="5000"/>
              </a:schemeClr>
            </a:gs>
            <a:gs pos="84000">
              <a:schemeClr val="tx1"/>
            </a:gs>
            <a:gs pos="31000">
              <a:schemeClr val="bg2">
                <a:lumMod val="50000"/>
              </a:schemeClr>
            </a:gs>
            <a:gs pos="15000">
              <a:schemeClr val="bg1">
                <a:lumMod val="6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4" y="3896278"/>
            <a:ext cx="4208929" cy="247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140387" y="352927"/>
            <a:ext cx="4607859" cy="3859306"/>
            <a:chOff x="7018415" y="0"/>
            <a:chExt cx="5173585" cy="46773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415" y="0"/>
              <a:ext cx="5173585" cy="20611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415" y="2061123"/>
              <a:ext cx="3771900" cy="2616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459324" y="3188392"/>
            <a:ext cx="4553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দেনা-পাওনার পরিমাণ নির্ণয়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6537" y="4419270"/>
            <a:ext cx="4931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শুদ্ধতা যাচাই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4F3B62"/>
            </a:gs>
            <a:gs pos="38000">
              <a:srgbClr val="CC99FF"/>
            </a:gs>
            <a:gs pos="77000">
              <a:srgbClr val="CC99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3755513"/>
              </p:ext>
            </p:extLst>
          </p:nvPr>
        </p:nvGraphicFramePr>
        <p:xfrm>
          <a:off x="1267327" y="272716"/>
          <a:ext cx="9448800" cy="638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3856929" y="1341588"/>
            <a:ext cx="4267200" cy="42032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31455" y="272716"/>
            <a:ext cx="6508376" cy="63847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56929" y="1341588"/>
            <a:ext cx="4267200" cy="420329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কী?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56929" y="1340830"/>
            <a:ext cx="4267200" cy="418556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 চক্র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622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65E402-88A7-4E0F-8DFB-6DCC9003C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365E402-88A7-4E0F-8DFB-6DCC9003C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D33C77-F0C7-43F8-AA49-35AF47C14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7D33C77-F0C7-43F8-AA49-35AF47C14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C177B4-8A6F-4A7C-BBF2-6914BED55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5C177B4-8A6F-4A7C-BBF2-6914BED55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194E0F-D4AF-41BF-95FF-9E20AD716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9F194E0F-D4AF-41BF-95FF-9E20AD716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3933DB-688D-4D7D-AAA8-5BB654012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73933DB-688D-4D7D-AAA8-5BB654012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F8B432-10D1-47B8-89EF-6C99996D1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1F8B432-10D1-47B8-89EF-6C99996D1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F932E3-E16F-4494-94E1-3AF925761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0F932E3-E16F-4494-94E1-3AF925761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519FB8-21C4-4B9C-80BD-4486A3473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74519FB8-21C4-4B9C-80BD-4486A3473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57677F-780D-4B38-975D-7ECD871DC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F57677F-780D-4B38-975D-7ECD871DC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7FC256-D6BC-4B0E-B0B9-F863E6D71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167FC256-D6BC-4B0E-B0B9-F863E6D71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EAC05-DAC3-4877-911B-4CED6D59F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224EAC05-DAC3-4877-911B-4CED6D59F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829542-B272-4D2D-9DC1-5836623B3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41829542-B272-4D2D-9DC1-5836623B3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4BDE9-A6C7-40C2-9089-42FF81C69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734BDE9-A6C7-40C2-9089-42FF81C69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421799-BCB9-4E9D-8A0B-28FE8DBE7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8A421799-BCB9-4E9D-8A0B-28FE8DBE7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E05DD-CCC2-4BFA-8BB6-1A203B065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E7E05DD-CCC2-4BFA-8BB6-1A203B065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2D50D4-CE13-4461-82F1-57B85ECF0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522D50D4-CE13-4461-82F1-57B85ECF0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F0384A-B481-44CD-9207-04834CBF6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64F0384A-B481-44CD-9207-04834CBF6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8B7F91-0E9B-4414-82F5-E9E394C12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28B7F91-0E9B-4414-82F5-E9E394C12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77C836-A44E-4752-B036-045940AEA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C077C836-A44E-4752-B036-045940AEA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64A9C-CD99-4D84-8584-1494825AC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F3464A9C-CD99-4D84-8584-1494825AC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Sub>
          <a:bldDgm bld="one"/>
        </p:bldSub>
      </p:bldGraphic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6400800" y="1905000"/>
            <a:ext cx="5283201" cy="46482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শ্রেণি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ঃ  </a:t>
            </a: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১০ম</a:t>
            </a:r>
            <a:b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ঃ </a:t>
            </a: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হিসাব বিজ্ঞান</a:t>
            </a:r>
            <a:b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সময়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ঃ  </a:t>
            </a: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৫০ মিনিট</a:t>
            </a:r>
          </a:p>
          <a:p>
            <a:pPr lvl="0"/>
            <a:endParaRPr lang="en-US" sz="3600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6400" y="533401"/>
            <a:ext cx="812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599" y="430616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মো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: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জালাল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উদ্দিন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r>
              <a:rPr lang="en-US" dirty="0" err="1">
                <a:latin typeface="Shonar Bangla" pitchFamily="34" charset="0"/>
                <a:cs typeface="Shonar Bangla" pitchFamily="34" charset="0"/>
              </a:rPr>
              <a:t>সহকারী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ইলিয়টগঞ্জ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রা,বি,উচ্চ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বিদ্যালয়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দাউদকান্দি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কুমিল্লা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  <a:p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০১৯২৪৫৯২২৮৬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600200"/>
            <a:ext cx="3454399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579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032" y="771438"/>
            <a:ext cx="3659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rgbClr val="000066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3200" dirty="0" smtClean="0">
                <a:solidFill>
                  <a:srgbClr val="00006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Shonar Bangla" pitchFamily="34" charset="0"/>
                <a:cs typeface="Shonar Bangla" pitchFamily="34" charset="0"/>
              </a:rPr>
              <a:t>লুকা প্যাসিওলির জন্মস্থান-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8465" y="1366067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  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ফ্রান্স।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465322" y="1366067"/>
            <a:ext cx="1580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খ  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ইটালি।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316449" y="1366067"/>
            <a:ext cx="152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ভারত।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114676" y="1366067"/>
            <a:ext cx="1773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ঘ  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ইংল্যাণ্ড।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1488825" y="3014996"/>
            <a:ext cx="4154807" cy="5847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প্রশ্নের উত্তর দাওঃ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234032" y="2207928"/>
            <a:ext cx="5487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পদ্ধতিতে পক্ষ কয়টি?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758465" y="2802557"/>
            <a:ext cx="1188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  ২টি।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432167" y="2802557"/>
            <a:ext cx="1178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খ  ৩টি।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096251" y="2802557"/>
            <a:ext cx="1116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৪টি।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697819" y="2802557"/>
            <a:ext cx="1138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ঘ  ৫টি।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01714" y="735911"/>
            <a:ext cx="10394576" cy="121493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01714" y="2172401"/>
            <a:ext cx="10394576" cy="1214931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68933" y="3608891"/>
            <a:ext cx="5307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পদ্ধতির সুবিধা হল-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1793366" y="4203520"/>
            <a:ext cx="2129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সহজ প্রয়োগ।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4204353" y="4203520"/>
            <a:ext cx="2866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সামগ্রিক ফলাফল।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7352720" y="4203520"/>
            <a:ext cx="2882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সার্বজনীন স্বীকৃত।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1753025" y="4798149"/>
            <a:ext cx="2053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কোনটি সঠিক?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1873607" y="5402578"/>
            <a:ext cx="1459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  </a:t>
            </a: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3764001" y="5402578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খ  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5803565" y="5402578"/>
            <a:ext cx="1532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7700463" y="5402578"/>
            <a:ext cx="1981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ঘ  </a:t>
            </a: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1101714" y="3630716"/>
            <a:ext cx="10394576" cy="2356638"/>
          </a:xfrm>
          <a:prstGeom prst="rect">
            <a:avLst/>
          </a:prstGeom>
          <a:noFill/>
          <a:ln w="28575">
            <a:solidFill>
              <a:srgbClr val="0066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01714" y="6080929"/>
            <a:ext cx="4370107" cy="52322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উত্তর মিলাও নম্বরের উপর ক্লিক করেঃ 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5859288" y="6080929"/>
            <a:ext cx="1677062" cy="523220"/>
          </a:xfrm>
          <a:prstGeom prst="rect">
            <a:avLst/>
          </a:prstGeom>
          <a:solidFill>
            <a:srgbClr val="CC99FF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১নং এর উত্তর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7789856" y="6080929"/>
            <a:ext cx="1694695" cy="523220"/>
          </a:xfrm>
          <a:prstGeom prst="rect">
            <a:avLst/>
          </a:prstGeom>
          <a:solidFill>
            <a:srgbClr val="0099CC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২নং এর উত্তর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769535" y="6080929"/>
            <a:ext cx="1726755" cy="523220"/>
          </a:xfrm>
          <a:prstGeom prst="rect">
            <a:avLst/>
          </a:prstGeom>
          <a:solidFill>
            <a:srgbClr val="FF66FF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৩নং এর উত্তর</a:t>
            </a:r>
            <a:endParaRPr lang="en-US" sz="2800" dirty="0"/>
          </a:p>
        </p:txBody>
      </p:sp>
      <p:sp>
        <p:nvSpPr>
          <p:cNvPr id="43" name="Oval 42"/>
          <p:cNvSpPr/>
          <p:nvPr/>
        </p:nvSpPr>
        <p:spPr>
          <a:xfrm>
            <a:off x="3461468" y="1430882"/>
            <a:ext cx="399112" cy="399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766472" y="2882431"/>
            <a:ext cx="399112" cy="399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0118" y="5451695"/>
            <a:ext cx="399112" cy="399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80815" y="65852"/>
            <a:ext cx="3484941" cy="6542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effectLst/>
                <a:latin typeface="NikoshBAN" pitchFamily="2" charset="0"/>
                <a:cs typeface="NikoshBAN" pitchFamily="2" charset="0"/>
              </a:rPr>
              <a:t>দলীয় কাজ...</a:t>
            </a:r>
            <a:endParaRPr 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5592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9521" y="2587570"/>
            <a:ext cx="9637113" cy="317009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7063" indent="-627063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 কী?</a:t>
            </a:r>
          </a:p>
          <a:p>
            <a:pPr marL="627063" indent="-627063">
              <a:buFont typeface="+mj-lt"/>
              <a:buAutoNum type="arabicPeriod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দু’তরফা দাখিলা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জনক কে?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পদ্ধতির  বৈশিষ্ট্য কয়টি?</a:t>
            </a:r>
          </a:p>
          <a:p>
            <a:pPr marL="627063" indent="-627063">
              <a:buFont typeface="+mj-lt"/>
              <a:buAutoNum type="arabicPeriod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পদ্ধতির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 কয়টি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27063" indent="-627063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চক্রের ধাপ কয়টি?</a:t>
            </a:r>
          </a:p>
        </p:txBody>
      </p:sp>
      <p:sp>
        <p:nvSpPr>
          <p:cNvPr id="6" name="Oval 5"/>
          <p:cNvSpPr/>
          <p:nvPr/>
        </p:nvSpPr>
        <p:spPr>
          <a:xfrm>
            <a:off x="3889141" y="362598"/>
            <a:ext cx="4477871" cy="11046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 কিনা দেখি...</a:t>
            </a:r>
            <a:endParaRPr lang="en-US" sz="44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82" y="365019"/>
            <a:ext cx="3664911" cy="1638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219074" y="2065481"/>
            <a:ext cx="378593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656248" y="3005302"/>
            <a:ext cx="10654179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১০,০০০ টাকার আসবাবপত্র ও ৮,০০০ টাকা মূলধন নিয়ে ব্যবসায় শুরু।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ব্যবসার জন্য ২০,০০০ টাকায় একটি কম্পিউটার ক্রয়।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কর্মচারিকে ২,০০০ টাকা বেতন প্রদান।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ব্যাংকে জমা দেয়া হল ৫,০০০ টাকা।</a:t>
            </a:r>
            <a:endParaRPr lang="bn-BD" sz="3600" dirty="0"/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ক্রয় বাবদ প্রদান ৩,০০০ টাকা।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56247" y="5938090"/>
            <a:ext cx="1065417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করণীয়ঃ মোট সম্পদের পরিমাণ নির্ণয় ও সম্পদসমূহ কী কী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069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r="8762"/>
          <a:stretch/>
        </p:blipFill>
        <p:spPr>
          <a:xfrm>
            <a:off x="4901449" y="352927"/>
            <a:ext cx="2413752" cy="29278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57450" y="3040107"/>
            <a:ext cx="6729413" cy="1862048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65100" prst="coolSlant"/>
          </a:sp3d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bn-BD" sz="11500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bn-BD" sz="115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11500" dirty="0">
              <a:ln>
                <a:solidFill>
                  <a:schemeClr val="tx1"/>
                </a:solidFill>
              </a:ln>
              <a:solidFill>
                <a:srgbClr val="FF33C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6" y="4555957"/>
            <a:ext cx="11983454" cy="22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2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702293" y="2499936"/>
            <a:ext cx="5180425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ছবিতে কী দেখতে পাচ্ছ?</a:t>
            </a:r>
            <a:endParaRPr lang="en-US" sz="3600" dirty="0"/>
          </a:p>
        </p:txBody>
      </p:sp>
      <p:sp>
        <p:nvSpPr>
          <p:cNvPr id="31" name="Rectangle 30"/>
          <p:cNvSpPr/>
          <p:nvPr/>
        </p:nvSpPr>
        <p:spPr>
          <a:xfrm>
            <a:off x="6702293" y="2527375"/>
            <a:ext cx="5180425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মনে হয় কোন চুক্তি হস্তান্তর হচ্ছে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22728" y="2477290"/>
            <a:ext cx="5149167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এখানে কতজন মানুষ দেখতে পাচ্ছ?</a:t>
            </a:r>
            <a:endParaRPr lang="en-US" sz="3600" dirty="0"/>
          </a:p>
        </p:txBody>
      </p:sp>
      <p:sp>
        <p:nvSpPr>
          <p:cNvPr id="29" name="Rectangle 28"/>
          <p:cNvSpPr/>
          <p:nvPr/>
        </p:nvSpPr>
        <p:spPr>
          <a:xfrm>
            <a:off x="322729" y="2501767"/>
            <a:ext cx="5076422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দুইজন</a:t>
            </a:r>
            <a:endParaRPr lang="en-US" sz="3600" dirty="0"/>
          </a:p>
        </p:txBody>
      </p:sp>
      <p:sp>
        <p:nvSpPr>
          <p:cNvPr id="21" name="Cloud Callout 20"/>
          <p:cNvSpPr/>
          <p:nvPr/>
        </p:nvSpPr>
        <p:spPr>
          <a:xfrm>
            <a:off x="2607428" y="422049"/>
            <a:ext cx="6994358" cy="1700463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3333FF"/>
                </a:solidFill>
                <a:effectLst/>
                <a:latin typeface="NikoshBAN" pitchFamily="2" charset="0"/>
                <a:cs typeface="NikoshBAN" pitchFamily="2" charset="0"/>
              </a:rPr>
              <a:t>ছবিগুলো দেখ এবং চিন্তা করে উত্তর দাও...</a:t>
            </a:r>
            <a:endParaRPr lang="en-US" sz="4000" b="1" dirty="0">
              <a:solidFill>
                <a:srgbClr val="3333FF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9" y="3254190"/>
            <a:ext cx="4316506" cy="3226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real_estate-transaction.jpg"/>
          <p:cNvPicPr>
            <a:picLocks noChangeAspect="1"/>
          </p:cNvPicPr>
          <p:nvPr/>
        </p:nvPicPr>
        <p:blipFill>
          <a:blip r:embed="rId3" cstate="print"/>
          <a:srcRect b="3704"/>
          <a:stretch>
            <a:fillRect/>
          </a:stretch>
        </p:blipFill>
        <p:spPr>
          <a:xfrm>
            <a:off x="7194247" y="3214592"/>
            <a:ext cx="4561651" cy="3294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2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3892201"/>
            <a:ext cx="4222560" cy="2447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"/>
          <a:stretch/>
        </p:blipFill>
        <p:spPr>
          <a:xfrm>
            <a:off x="7147633" y="3892201"/>
            <a:ext cx="4301145" cy="2447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550103" y="3283696"/>
            <a:ext cx="3589751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এই ছবি দ্বারা কী বলা যায়?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266393" y="3810910"/>
            <a:ext cx="4157173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আদান-প্রদান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002376" y="3410800"/>
            <a:ext cx="425275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এই ছবিতে কী বুঝা যায়?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980118" y="3810910"/>
            <a:ext cx="2269154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গ্রহণ-দান</a:t>
            </a:r>
            <a:endParaRPr lang="en-US" sz="2000" dirty="0"/>
          </a:p>
        </p:txBody>
      </p:sp>
      <p:sp>
        <p:nvSpPr>
          <p:cNvPr id="9" name="Cloud Callout 8"/>
          <p:cNvSpPr/>
          <p:nvPr/>
        </p:nvSpPr>
        <p:spPr>
          <a:xfrm>
            <a:off x="2652137" y="363819"/>
            <a:ext cx="6994358" cy="1700463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ছবিগুলো দেখ এবং চিন্তা করে উত্তর দাও...</a:t>
            </a:r>
            <a:endParaRPr lang="en-US" sz="40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6424" y="2717895"/>
            <a:ext cx="4159624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প্রথম ছবিতে দেখলাম দুইজন মানুষ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942097" y="2745639"/>
            <a:ext cx="4712215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দ্বিতীয় ছবিতে দেখলাম চুক্তি হস্তান্তরের ছবি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12091" y="6016502"/>
            <a:ext cx="984983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তাহলে বলতো প্রত্যেকটি ছবিতে কয়টি পক্ষ দেখতে পেলাম?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98372" y="6662833"/>
            <a:ext cx="2832847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দু’টি পক্ষ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854201" y="6987731"/>
            <a:ext cx="984983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এবার বলো দু’টি পক্ষকে হিসাববিজ্ঞানের ভাষায় বলে-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9638" y="7634060"/>
            <a:ext cx="984983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দ্বৈত স্বত্বা বা দু’তরফা দাখিলা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87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9054" y="2204319"/>
            <a:ext cx="87751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দু’তরফা দাখিলা পদ্ধতি</a:t>
            </a:r>
            <a:endParaRPr lang="en-US" sz="9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6780" y="982396"/>
            <a:ext cx="73597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আজ আমাদের পাঠের বিষয় হলো-</a:t>
            </a:r>
            <a:endParaRPr lang="en-US" sz="5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bg1"/>
            </a:gs>
            <a:gs pos="100000">
              <a:schemeClr val="bg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95" y="2911608"/>
            <a:ext cx="10748210" cy="3416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 </a:t>
            </a:r>
            <a:r>
              <a:rPr lang="en-US" sz="4000" u="sng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40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bn-BD" sz="40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শিক্ষার্থীরা </a:t>
            </a:r>
            <a:r>
              <a:rPr lang="en-US" sz="4000" u="sng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–</a:t>
            </a:r>
            <a:endParaRPr lang="bn-BD" sz="4000" u="sng" dirty="0" smtClean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sz="1600" u="sng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দু’তরফা দাখিলা পদ্ধতি </a:t>
            </a:r>
            <a:r>
              <a:rPr lang="en-US" sz="40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</a:t>
            </a:r>
            <a:r>
              <a:rPr lang="bn-BD" sz="40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ী</a:t>
            </a:r>
            <a:r>
              <a:rPr lang="en-US" sz="40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 marL="627063" indent="-627063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দু’তরফা দাখিলা পদ্ধতির </a:t>
            </a:r>
            <a:r>
              <a:rPr lang="bn-BD" sz="40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বৈশিষ্ট্য ব্যাখ্যা </a:t>
            </a:r>
            <a:r>
              <a:rPr lang="bn-BD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করতে </a:t>
            </a:r>
            <a:r>
              <a:rPr lang="en-US" sz="4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BD" sz="4000" dirty="0" smtClean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দু’তরফা দাখিলা পদ্ধতির </a:t>
            </a:r>
            <a:r>
              <a:rPr lang="bn-BD" sz="40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সুবিধা বর্ণনা </a:t>
            </a:r>
            <a:r>
              <a:rPr lang="bn-BD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করতে </a:t>
            </a:r>
            <a:r>
              <a:rPr lang="en-US" sz="4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 marL="627063" indent="-627063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হিসাব </a:t>
            </a:r>
            <a:r>
              <a:rPr lang="bn-BD" sz="40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চক্রের ধাপসমূহ</a:t>
            </a:r>
            <a:r>
              <a:rPr lang="bn-BD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বর্ণনা করতে </a:t>
            </a:r>
            <a:r>
              <a:rPr lang="en-US" sz="40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786397" y="368728"/>
            <a:ext cx="4574852" cy="132407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25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47000">
              <a:srgbClr val="00B050"/>
            </a:gs>
            <a:gs pos="100000">
              <a:srgbClr val="008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20" y="484268"/>
            <a:ext cx="6421417" cy="432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peech Bubble: Rectangle with Corners Rounded 5"/>
          <p:cNvSpPr/>
          <p:nvPr/>
        </p:nvSpPr>
        <p:spPr>
          <a:xfrm>
            <a:off x="385009" y="4353014"/>
            <a:ext cx="2475158" cy="983646"/>
          </a:xfrm>
          <a:prstGeom prst="wedgeRoundRectCallout">
            <a:avLst>
              <a:gd name="adj1" fmla="val 71686"/>
              <a:gd name="adj2" fmla="val -12605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গ্রহিতা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Speech Bubble: Rectangle with Corners Rounded 5"/>
          <p:cNvSpPr/>
          <p:nvPr/>
        </p:nvSpPr>
        <p:spPr>
          <a:xfrm flipH="1">
            <a:off x="8791077" y="4016132"/>
            <a:ext cx="2759242" cy="834310"/>
          </a:xfrm>
          <a:prstGeom prst="wedgeRoundRectCallout">
            <a:avLst>
              <a:gd name="adj1" fmla="val 71686"/>
              <a:gd name="adj2" fmla="val -1260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দাতা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5"/>
          <p:cNvSpPr/>
          <p:nvPr/>
        </p:nvSpPr>
        <p:spPr>
          <a:xfrm flipH="1">
            <a:off x="8791077" y="4016132"/>
            <a:ext cx="2759242" cy="834310"/>
          </a:xfrm>
          <a:prstGeom prst="wedgeRoundRectCallout">
            <a:avLst>
              <a:gd name="adj1" fmla="val 71686"/>
              <a:gd name="adj2" fmla="val -126052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 প্রদানকারি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5"/>
          <p:cNvSpPr/>
          <p:nvPr/>
        </p:nvSpPr>
        <p:spPr>
          <a:xfrm>
            <a:off x="385009" y="4353014"/>
            <a:ext cx="2475158" cy="983646"/>
          </a:xfrm>
          <a:prstGeom prst="wedgeRoundRectCallout">
            <a:avLst>
              <a:gd name="adj1" fmla="val 71686"/>
              <a:gd name="adj2" fmla="val -12605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 গ্রহণকারি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Speech Bubble: Rectangle with Corners Rounded 5"/>
          <p:cNvSpPr/>
          <p:nvPr/>
        </p:nvSpPr>
        <p:spPr>
          <a:xfrm>
            <a:off x="385009" y="4353014"/>
            <a:ext cx="2475158" cy="983646"/>
          </a:xfrm>
          <a:prstGeom prst="wedgeRoundRectCallout">
            <a:avLst>
              <a:gd name="adj1" fmla="val 71686"/>
              <a:gd name="adj2" fmla="val -126052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ডেবি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 পক্ষ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Speech Bubble: Rectangle with Corners Rounded 5"/>
          <p:cNvSpPr/>
          <p:nvPr/>
        </p:nvSpPr>
        <p:spPr>
          <a:xfrm flipH="1">
            <a:off x="8783057" y="4008112"/>
            <a:ext cx="2759242" cy="834310"/>
          </a:xfrm>
          <a:prstGeom prst="wedgeRoundRectCallout">
            <a:avLst>
              <a:gd name="adj1" fmla="val 71686"/>
              <a:gd name="adj2" fmla="val -12605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 পক্ষ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Speech Bubble: Rectangle with Corners Rounded 5"/>
          <p:cNvSpPr/>
          <p:nvPr/>
        </p:nvSpPr>
        <p:spPr>
          <a:xfrm>
            <a:off x="3137243" y="5572256"/>
            <a:ext cx="2475158" cy="689487"/>
          </a:xfrm>
          <a:prstGeom prst="wedgeRoundRectCallout">
            <a:avLst>
              <a:gd name="adj1" fmla="val 29558"/>
              <a:gd name="adj2" fmla="val -49400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 টাকা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7" name="Speech Bubble: Rectangle with Corners Rounded 5"/>
          <p:cNvSpPr/>
          <p:nvPr/>
        </p:nvSpPr>
        <p:spPr>
          <a:xfrm flipH="1">
            <a:off x="6777791" y="5572256"/>
            <a:ext cx="2759242" cy="689487"/>
          </a:xfrm>
          <a:prstGeom prst="wedgeRoundRectCallout">
            <a:avLst>
              <a:gd name="adj1" fmla="val 29825"/>
              <a:gd name="adj2" fmla="val -49401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 টাকা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5710989" y="5735378"/>
            <a:ext cx="994610" cy="395329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6000">
              <a:srgbClr val="002060"/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12586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এবার বলো দু’তরফা দাখিলা পদ্ধতি কী?</a:t>
            </a:r>
            <a:endParaRPr lang="en-US" sz="5400" b="1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48309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সঠিকভাবে হিসাব প্রণয়নের জন্য যে ব্যবস্থায় লেনদেন সমূহের দ্বৈত স্বত্বা যথাযথভাবে লিপিবদ্ধ করা হয়, তাকে দু’তরফা দাখিলা পদ্ধতি বলে।</a:t>
            </a:r>
            <a:endParaRPr lang="en-US" sz="5400" b="1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47" y="612737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দাতা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1942" y="646390"/>
            <a:ext cx="1261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গ্রহিতা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3227" y="647158"/>
            <a:ext cx="29466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সুবিধা গ্রহণকারি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39267" y="610368"/>
            <a:ext cx="31117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সুবিধা প্রদানকারি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3790" y="6023435"/>
            <a:ext cx="1885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ডেবিট পক্ষ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7008" y="6023435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ক্রেডিট পক্ষ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28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285750" y="800100"/>
            <a:ext cx="11601450" cy="4781550"/>
          </a:xfrm>
          <a:prstGeom prst="irregularSeal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নিই দু’তরফা দাখিলা পদ্ধতির </a:t>
            </a:r>
          </a:p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513</Words>
  <Application>Microsoft Office PowerPoint</Application>
  <PresentationFormat>Custom</PresentationFormat>
  <Paragraphs>121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</dc:creator>
  <cp:lastModifiedBy>TOSHIBA</cp:lastModifiedBy>
  <cp:revision>215</cp:revision>
  <dcterms:created xsi:type="dcterms:W3CDTF">2017-02-24T12:49:43Z</dcterms:created>
  <dcterms:modified xsi:type="dcterms:W3CDTF">2022-08-01T16:47:35Z</dcterms:modified>
</cp:coreProperties>
</file>