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95" r:id="rId4"/>
    <p:sldId id="313" r:id="rId5"/>
    <p:sldId id="314" r:id="rId6"/>
    <p:sldId id="315" r:id="rId7"/>
    <p:sldId id="312" r:id="rId8"/>
    <p:sldId id="316" r:id="rId9"/>
    <p:sldId id="317" r:id="rId10"/>
    <p:sldId id="318" r:id="rId11"/>
    <p:sldId id="319" r:id="rId12"/>
    <p:sldId id="323" r:id="rId13"/>
    <p:sldId id="320" r:id="rId14"/>
    <p:sldId id="322" r:id="rId15"/>
    <p:sldId id="321" r:id="rId16"/>
    <p:sldId id="324" r:id="rId17"/>
    <p:sldId id="325" r:id="rId18"/>
    <p:sldId id="326" r:id="rId19"/>
    <p:sldId id="327" r:id="rId20"/>
    <p:sldId id="328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822BF-9E32-4CA9-B374-54BD73EA51A9}"/>
              </a:ext>
            </a:extLst>
          </p:cNvPr>
          <p:cNvGrpSpPr/>
          <p:nvPr userDrawn="1"/>
        </p:nvGrpSpPr>
        <p:grpSpPr>
          <a:xfrm>
            <a:off x="152839" y="4515729"/>
            <a:ext cx="11886322" cy="2247021"/>
            <a:chOff x="152839" y="3142811"/>
            <a:chExt cx="11886322" cy="3619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6BFB50-03B0-4F22-9396-3EBA79B84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511" y="3142811"/>
              <a:ext cx="6343650" cy="35718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CBB797-6DB4-4A8E-B78C-495126498E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39" y="3190875"/>
              <a:ext cx="6343650" cy="3571875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F8CA3224-8AE8-4035-960A-6028309F5A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DB8BA40-A56F-486C-8955-EC4F1E71020D}"/>
              </a:ext>
            </a:extLst>
          </p:cNvPr>
          <p:cNvSpPr/>
          <p:nvPr userDrawn="1"/>
        </p:nvSpPr>
        <p:spPr>
          <a:xfrm>
            <a:off x="77568" y="95250"/>
            <a:ext cx="12033250" cy="6686550"/>
          </a:xfrm>
          <a:prstGeom prst="frame">
            <a:avLst>
              <a:gd name="adj1" fmla="val 121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56BEF-F5A7-42FA-92C5-C3AC514A1D63}"/>
              </a:ext>
            </a:extLst>
          </p:cNvPr>
          <p:cNvSpPr txBox="1"/>
          <p:nvPr userDrawn="1"/>
        </p:nvSpPr>
        <p:spPr>
          <a:xfrm>
            <a:off x="520504" y="6458776"/>
            <a:ext cx="208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Blackadder ITC" panose="04020505050007020D02" pitchFamily="82" charset="0"/>
              </a:rPr>
              <a:t>Sultana Razia</a:t>
            </a:r>
          </a:p>
        </p:txBody>
      </p:sp>
    </p:spTree>
    <p:extLst>
      <p:ext uri="{BB962C8B-B14F-4D97-AF65-F5344CB8AC3E}">
        <p14:creationId xmlns:p14="http://schemas.microsoft.com/office/powerpoint/2010/main" val="12599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6855A-EE53-4433-BC47-DF56635F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C225-CD11-47AF-A792-05A374B7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7AF49-EFAC-49AA-AB33-242794C41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D40F-DAA4-4092-AF9A-4601BE5AD3C6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43E3-E683-4E51-A3C1-0AD567F20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7A23-2158-4C92-8EB3-A1AEDBCC0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7855-4877-4702-932C-6C652EE1B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engali Non-Veg Recipes: কোন আমিষ খাবারগুলি বাঙালি সবচেয়ে বেশি পছন্দ করে,  এক নজরে দেখে নিন | Best non vegetarian bengali recipes to try at home - TV9  Bangla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598" y="1022144"/>
            <a:ext cx="8971205" cy="5046303"/>
          </a:xfrm>
          <a:prstGeom prst="rect">
            <a:avLst/>
          </a:prstGeom>
          <a:noFill/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1E3B38E-502D-43E9-BF1C-840687D1E9CA}"/>
              </a:ext>
            </a:extLst>
          </p:cNvPr>
          <p:cNvSpPr txBox="1"/>
          <p:nvPr/>
        </p:nvSpPr>
        <p:spPr>
          <a:xfrm>
            <a:off x="831161" y="191147"/>
            <a:ext cx="1011364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4" name="AutoShape 4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AutoShape 14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ownload Free png Border Frame PNG Images | Vectors and PSD Files | Free  Download on ... - DLPNG.com">
            <a:extLst>
              <a:ext uri="{FF2B5EF4-FFF2-40B4-BE49-F238E27FC236}">
                <a16:creationId xmlns:a16="http://schemas.microsoft.com/office/drawing/2014/main" id="{74AE7401-D003-4D5C-8DE1-CB2F9E219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EC314-E0ED-49F2-8E41-A8C725AC3EF1}"/>
              </a:ext>
            </a:extLst>
          </p:cNvPr>
          <p:cNvSpPr txBox="1"/>
          <p:nvPr/>
        </p:nvSpPr>
        <p:spPr>
          <a:xfrm>
            <a:off x="472440" y="5318760"/>
            <a:ext cx="1094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–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খিচুড়ি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4" descr="পোলাও - উইকিপিডিয়া">
            <a:extLst>
              <a:ext uri="{FF2B5EF4-FFF2-40B4-BE49-F238E27FC236}">
                <a16:creationId xmlns:a16="http://schemas.microsoft.com/office/drawing/2014/main" id="{2A2DFE85-7DC8-48C8-8843-192E5DC9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" y="997268"/>
            <a:ext cx="3513144" cy="3757612"/>
          </a:xfrm>
          <a:prstGeom prst="rect">
            <a:avLst/>
          </a:prstGeom>
          <a:ln w="38100" cap="sq">
            <a:solidFill>
              <a:srgbClr val="CC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eef Biryani Recipe | Beef Dum Biryani Recipe | বাসমতি চালের সহজ বিরিয়ানি  রেসিপি - YouTube">
            <a:extLst>
              <a:ext uri="{FF2B5EF4-FFF2-40B4-BE49-F238E27FC236}">
                <a16:creationId xmlns:a16="http://schemas.microsoft.com/office/drawing/2014/main" id="{92A76C8D-BDCA-4F4F-8EDA-329BE919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50" y="997268"/>
            <a:ext cx="4018848" cy="3757612"/>
          </a:xfrm>
          <a:prstGeom prst="rect">
            <a:avLst/>
          </a:prstGeom>
          <a:ln w="38100" cap="sq">
            <a:solidFill>
              <a:srgbClr val="CC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ঝটপট ভুনা খিচুড়ি">
            <a:extLst>
              <a:ext uri="{FF2B5EF4-FFF2-40B4-BE49-F238E27FC236}">
                <a16:creationId xmlns:a16="http://schemas.microsoft.com/office/drawing/2014/main" id="{CAF8F949-78E7-44D3-86C0-7DF72532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04" y="997268"/>
            <a:ext cx="3653688" cy="3757612"/>
          </a:xfrm>
          <a:prstGeom prst="rect">
            <a:avLst/>
          </a:prstGeom>
          <a:ln w="38100" cap="sq">
            <a:solidFill>
              <a:srgbClr val="CC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4BBFB1-8482-44C3-A6E8-3E740C0DFE44}"/>
              </a:ext>
            </a:extLst>
          </p:cNvPr>
          <p:cNvSpPr txBox="1"/>
          <p:nvPr/>
        </p:nvSpPr>
        <p:spPr>
          <a:xfrm>
            <a:off x="929640" y="4856768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80D6C-9056-4A13-96BF-2FAE9365F6FC}"/>
              </a:ext>
            </a:extLst>
          </p:cNvPr>
          <p:cNvSpPr txBox="1"/>
          <p:nvPr/>
        </p:nvSpPr>
        <p:spPr>
          <a:xfrm>
            <a:off x="5184018" y="4889510"/>
            <a:ext cx="131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খিচুড়ি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89636-DD34-4A6D-8351-75C4F1523E97}"/>
              </a:ext>
            </a:extLst>
          </p:cNvPr>
          <p:cNvSpPr txBox="1"/>
          <p:nvPr/>
        </p:nvSpPr>
        <p:spPr>
          <a:xfrm>
            <a:off x="8648700" y="4856768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D3421-E8D3-4E3A-99D0-8567C80EB68E}"/>
              </a:ext>
            </a:extLst>
          </p:cNvPr>
          <p:cNvSpPr txBox="1"/>
          <p:nvPr/>
        </p:nvSpPr>
        <p:spPr>
          <a:xfrm>
            <a:off x="2712720" y="154752"/>
            <a:ext cx="570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4BAB2-ADC3-4E9D-B6A6-2B351B50B0C6}"/>
              </a:ext>
            </a:extLst>
          </p:cNvPr>
          <p:cNvSpPr txBox="1"/>
          <p:nvPr/>
        </p:nvSpPr>
        <p:spPr>
          <a:xfrm>
            <a:off x="228600" y="5318760"/>
            <a:ext cx="1135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খ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প্রচলনরয়েছে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ভাত-ভর্তায় বাঙালিয়ানা | জেনে নিন ১০টি ভর্তার রেসিপি!">
            <a:extLst>
              <a:ext uri="{FF2B5EF4-FFF2-40B4-BE49-F238E27FC236}">
                <a16:creationId xmlns:a16="http://schemas.microsoft.com/office/drawing/2014/main" id="{50AB2D05-9F4A-49DD-B12E-5F83874C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1173660"/>
            <a:ext cx="6934200" cy="367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89FF0-29A1-4B68-9FC7-3017EBDDBCF5}"/>
              </a:ext>
            </a:extLst>
          </p:cNvPr>
          <p:cNvSpPr txBox="1"/>
          <p:nvPr/>
        </p:nvSpPr>
        <p:spPr>
          <a:xfrm>
            <a:off x="510540" y="206514"/>
            <a:ext cx="1147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B2AF4-6A82-4BFF-9A83-65600A5236EB}"/>
              </a:ext>
            </a:extLst>
          </p:cNvPr>
          <p:cNvSpPr txBox="1"/>
          <p:nvPr/>
        </p:nvSpPr>
        <p:spPr>
          <a:xfrm>
            <a:off x="1932523" y="5870035"/>
            <a:ext cx="75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োবাসি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4" descr="৫ কালারের বেবি সুইটস মিষ্টি কোন রকম কালার ব্যবহার না করে।।জর্দার মিষ্টি।। মিষ্টি।।Baby Sweet Recipe - YouTube">
            <a:extLst>
              <a:ext uri="{FF2B5EF4-FFF2-40B4-BE49-F238E27FC236}">
                <a16:creationId xmlns:a16="http://schemas.microsoft.com/office/drawing/2014/main" id="{77F5B41A-4355-4905-B80C-37A72DF1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877320"/>
            <a:ext cx="8732520" cy="496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C3A4B-2B6F-4ED1-9613-A6924D801D36}"/>
              </a:ext>
            </a:extLst>
          </p:cNvPr>
          <p:cNvSpPr txBox="1"/>
          <p:nvPr/>
        </p:nvSpPr>
        <p:spPr>
          <a:xfrm>
            <a:off x="3226444" y="206514"/>
            <a:ext cx="513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5A50DAD7-56CC-4ACF-91B3-EE89160D8D35}"/>
              </a:ext>
            </a:extLst>
          </p:cNvPr>
          <p:cNvSpPr/>
          <p:nvPr/>
        </p:nvSpPr>
        <p:spPr>
          <a:xfrm>
            <a:off x="2930326" y="1783333"/>
            <a:ext cx="6111566" cy="6890118"/>
          </a:xfrm>
          <a:prstGeom prst="arc">
            <a:avLst>
              <a:gd name="adj1" fmla="val 10675274"/>
              <a:gd name="adj2" fmla="val 377637"/>
            </a:avLst>
          </a:prstGeom>
          <a:ln w="571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B4191-9F02-4ABD-AA0B-F7F47C0744F1}"/>
              </a:ext>
            </a:extLst>
          </p:cNvPr>
          <p:cNvSpPr txBox="1"/>
          <p:nvPr/>
        </p:nvSpPr>
        <p:spPr>
          <a:xfrm>
            <a:off x="929640" y="4795808"/>
            <a:ext cx="106496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9A4B0-1494-484C-8A80-C60EAB470CC8}"/>
              </a:ext>
            </a:extLst>
          </p:cNvPr>
          <p:cNvSpPr txBox="1"/>
          <p:nvPr/>
        </p:nvSpPr>
        <p:spPr>
          <a:xfrm>
            <a:off x="950308" y="1942867"/>
            <a:ext cx="10442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ক্ষীর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C8001-1CBF-49EA-A2E9-130DFB7E6721}"/>
              </a:ext>
            </a:extLst>
          </p:cNvPr>
          <p:cNvSpPr txBox="1"/>
          <p:nvPr/>
        </p:nvSpPr>
        <p:spPr>
          <a:xfrm>
            <a:off x="7001364" y="939779"/>
            <a:ext cx="122372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পায়েস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BD58E-60C7-4F14-B5E9-F0652C79858C}"/>
              </a:ext>
            </a:extLst>
          </p:cNvPr>
          <p:cNvSpPr txBox="1"/>
          <p:nvPr/>
        </p:nvSpPr>
        <p:spPr>
          <a:xfrm>
            <a:off x="9977611" y="2403565"/>
            <a:ext cx="118955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চমচম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1AED0-8D7A-45AE-8D8A-1B2568B74DC0}"/>
              </a:ext>
            </a:extLst>
          </p:cNvPr>
          <p:cNvSpPr txBox="1"/>
          <p:nvPr/>
        </p:nvSpPr>
        <p:spPr>
          <a:xfrm>
            <a:off x="10380343" y="4865972"/>
            <a:ext cx="68628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2800" b="1" dirty="0"/>
          </a:p>
        </p:txBody>
      </p:sp>
      <p:sp>
        <p:nvSpPr>
          <p:cNvPr id="8" name="AutoShape 6" descr="Download Free png Border Frame PNG Images | Vectors and PSD Files | Free  Download on ... - DLPNG.com">
            <a:extLst>
              <a:ext uri="{FF2B5EF4-FFF2-40B4-BE49-F238E27FC236}">
                <a16:creationId xmlns:a16="http://schemas.microsoft.com/office/drawing/2014/main" id="{74AE7401-D003-4D5C-8DE1-CB2F9E219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9471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88E5A-96EE-4912-8613-B5F5EDD4B022}"/>
              </a:ext>
            </a:extLst>
          </p:cNvPr>
          <p:cNvSpPr txBox="1"/>
          <p:nvPr/>
        </p:nvSpPr>
        <p:spPr>
          <a:xfrm>
            <a:off x="886847" y="5982576"/>
            <a:ext cx="1094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দই,পায়েস,রসগ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5EB82-0922-4534-B90F-09FD39D1DD4D}"/>
              </a:ext>
            </a:extLst>
          </p:cNvPr>
          <p:cNvGrpSpPr/>
          <p:nvPr/>
        </p:nvGrpSpPr>
        <p:grpSpPr>
          <a:xfrm>
            <a:off x="4303380" y="3160862"/>
            <a:ext cx="3335279" cy="2916509"/>
            <a:chOff x="4303380" y="2490302"/>
            <a:chExt cx="3335279" cy="29165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B3327C-53A4-4E89-8976-696B142B1A72}"/>
                </a:ext>
              </a:extLst>
            </p:cNvPr>
            <p:cNvSpPr/>
            <p:nvPr/>
          </p:nvSpPr>
          <p:spPr>
            <a:xfrm>
              <a:off x="4303380" y="2490302"/>
              <a:ext cx="3335279" cy="29165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 descr="পানিতে গুঁড়োদুধ মিশিয়ে তৈরি হচ্ছে পাস্তুরিত তরল দুধ">
              <a:extLst>
                <a:ext uri="{FF2B5EF4-FFF2-40B4-BE49-F238E27FC236}">
                  <a16:creationId xmlns:a16="http://schemas.microsoft.com/office/drawing/2014/main" id="{C8D1BF1E-C00D-4659-918A-8C65755A4B57}"/>
                </a:ext>
              </a:extLst>
            </p:cNvPr>
            <p:cNvSpPr/>
            <p:nvPr/>
          </p:nvSpPr>
          <p:spPr>
            <a:xfrm>
              <a:off x="4431440" y="2602644"/>
              <a:ext cx="3079157" cy="269182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Oval 12" descr="শুধু টক দই কেন, চাইলে মিষ্টি দই-ও পাততে পারবেন বাড়িতেই! - How to make  Bengal special misti doi at home, Bangla News">
            <a:extLst>
              <a:ext uri="{FF2B5EF4-FFF2-40B4-BE49-F238E27FC236}">
                <a16:creationId xmlns:a16="http://schemas.microsoft.com/office/drawing/2014/main" id="{7552C46F-3DAE-4342-818F-1CC65D90A71D}"/>
              </a:ext>
            </a:extLst>
          </p:cNvPr>
          <p:cNvSpPr/>
          <p:nvPr/>
        </p:nvSpPr>
        <p:spPr>
          <a:xfrm>
            <a:off x="7854109" y="3944914"/>
            <a:ext cx="2310784" cy="198568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 descr="চমচম - উইকিপিডিয়া">
            <a:extLst>
              <a:ext uri="{FF2B5EF4-FFF2-40B4-BE49-F238E27FC236}">
                <a16:creationId xmlns:a16="http://schemas.microsoft.com/office/drawing/2014/main" id="{2408FC03-9270-4326-B550-E348DBA3D60F}"/>
              </a:ext>
            </a:extLst>
          </p:cNvPr>
          <p:cNvSpPr/>
          <p:nvPr/>
        </p:nvSpPr>
        <p:spPr>
          <a:xfrm>
            <a:off x="7562632" y="1430212"/>
            <a:ext cx="2346254" cy="225385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 descr="Lipy Ismail দ্বারা ক্ষীর (kheer recipe in Bengali) রেসিপি- কুকপ্যাড">
            <a:extLst>
              <a:ext uri="{FF2B5EF4-FFF2-40B4-BE49-F238E27FC236}">
                <a16:creationId xmlns:a16="http://schemas.microsoft.com/office/drawing/2014/main" id="{B64868A1-22CB-4F14-AC7E-6FFC5135F072}"/>
              </a:ext>
            </a:extLst>
          </p:cNvPr>
          <p:cNvSpPr/>
          <p:nvPr/>
        </p:nvSpPr>
        <p:spPr>
          <a:xfrm>
            <a:off x="1994607" y="1301277"/>
            <a:ext cx="2309722" cy="2103274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 descr="Sujata Pal দ্বারা পায়েস (Payesh recipe in Bengali) রেসিপি- কুকপ্যাড">
            <a:extLst>
              <a:ext uri="{FF2B5EF4-FFF2-40B4-BE49-F238E27FC236}">
                <a16:creationId xmlns:a16="http://schemas.microsoft.com/office/drawing/2014/main" id="{B746D487-C7B8-4891-A837-3ADECEF4570A}"/>
              </a:ext>
            </a:extLst>
          </p:cNvPr>
          <p:cNvSpPr/>
          <p:nvPr/>
        </p:nvSpPr>
        <p:spPr>
          <a:xfrm>
            <a:off x="4808790" y="850450"/>
            <a:ext cx="2524756" cy="2213995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 descr="India Under Lockdown: &amp;#39;রসগোল্লা চাই!&amp;#39; প্রবীণ ব্যক্তির প্রাণরক্ষা করতে ছুটে  গেলেন পুলিশ অফিসার | 🇮🇳 LatestLY বাংলা">
            <a:extLst>
              <a:ext uri="{FF2B5EF4-FFF2-40B4-BE49-F238E27FC236}">
                <a16:creationId xmlns:a16="http://schemas.microsoft.com/office/drawing/2014/main" id="{187E94E2-F8CE-4CEB-8855-AE506AD49CAE}"/>
              </a:ext>
            </a:extLst>
          </p:cNvPr>
          <p:cNvSpPr/>
          <p:nvPr/>
        </p:nvSpPr>
        <p:spPr>
          <a:xfrm>
            <a:off x="1885484" y="3694590"/>
            <a:ext cx="2342627" cy="239792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B2A0CD-1D56-4771-8C96-751557E3403C}"/>
              </a:ext>
            </a:extLst>
          </p:cNvPr>
          <p:cNvGrpSpPr/>
          <p:nvPr/>
        </p:nvGrpSpPr>
        <p:grpSpPr>
          <a:xfrm>
            <a:off x="1454179" y="1038006"/>
            <a:ext cx="8051404" cy="5472915"/>
            <a:chOff x="1454179" y="367446"/>
            <a:chExt cx="8051404" cy="5472915"/>
          </a:xfrm>
        </p:grpSpPr>
        <p:sp>
          <p:nvSpPr>
            <p:cNvPr id="19" name="Freeform: Shape 23">
              <a:extLst>
                <a:ext uri="{FF2B5EF4-FFF2-40B4-BE49-F238E27FC236}">
                  <a16:creationId xmlns:a16="http://schemas.microsoft.com/office/drawing/2014/main" id="{4DC8BD3D-D3EF-4C22-A635-FA41591837AB}"/>
                </a:ext>
              </a:extLst>
            </p:cNvPr>
            <p:cNvSpPr/>
            <p:nvPr/>
          </p:nvSpPr>
          <p:spPr>
            <a:xfrm>
              <a:off x="1454179" y="2133394"/>
              <a:ext cx="2504218" cy="792900"/>
            </a:xfrm>
            <a:custGeom>
              <a:avLst/>
              <a:gdLst>
                <a:gd name="connsiteX0" fmla="*/ 0 w 2504218"/>
                <a:gd name="connsiteY0" fmla="*/ 0 h 792900"/>
                <a:gd name="connsiteX1" fmla="*/ 2504218 w 2504218"/>
                <a:gd name="connsiteY1" fmla="*/ 0 h 792900"/>
                <a:gd name="connsiteX2" fmla="*/ 2504218 w 2504218"/>
                <a:gd name="connsiteY2" fmla="*/ 792900 h 792900"/>
                <a:gd name="connsiteX3" fmla="*/ 0 w 2504218"/>
                <a:gd name="connsiteY3" fmla="*/ 792900 h 792900"/>
                <a:gd name="connsiteX4" fmla="*/ 0 w 2504218"/>
                <a:gd name="connsiteY4" fmla="*/ 0 h 79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218" h="792900">
                  <a:moveTo>
                    <a:pt x="0" y="0"/>
                  </a:moveTo>
                  <a:lnTo>
                    <a:pt x="2504218" y="0"/>
                  </a:lnTo>
                  <a:lnTo>
                    <a:pt x="2504218" y="792900"/>
                  </a:lnTo>
                  <a:lnTo>
                    <a:pt x="0" y="792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" numCol="1" spcCol="1270" anchor="b" anchorCtr="0">
              <a:noAutofit/>
            </a:bodyPr>
            <a:lstStyle/>
            <a:p>
              <a:pPr marL="0" lvl="0" indent="0" algn="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100" kern="1200"/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67C64CC2-9BD2-4EBC-8D58-AAD1B502D069}"/>
                </a:ext>
              </a:extLst>
            </p:cNvPr>
            <p:cNvSpPr/>
            <p:nvPr/>
          </p:nvSpPr>
          <p:spPr>
            <a:xfrm>
              <a:off x="6849441" y="3371587"/>
              <a:ext cx="2504218" cy="778945"/>
            </a:xfrm>
            <a:custGeom>
              <a:avLst/>
              <a:gdLst>
                <a:gd name="connsiteX0" fmla="*/ 0 w 2504218"/>
                <a:gd name="connsiteY0" fmla="*/ 0 h 778945"/>
                <a:gd name="connsiteX1" fmla="*/ 2504218 w 2504218"/>
                <a:gd name="connsiteY1" fmla="*/ 0 h 778945"/>
                <a:gd name="connsiteX2" fmla="*/ 2504218 w 2504218"/>
                <a:gd name="connsiteY2" fmla="*/ 778945 h 778945"/>
                <a:gd name="connsiteX3" fmla="*/ 0 w 2504218"/>
                <a:gd name="connsiteY3" fmla="*/ 778945 h 778945"/>
                <a:gd name="connsiteX4" fmla="*/ 0 w 2504218"/>
                <a:gd name="connsiteY4" fmla="*/ 0 h 77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218" h="778945">
                  <a:moveTo>
                    <a:pt x="0" y="0"/>
                  </a:moveTo>
                  <a:lnTo>
                    <a:pt x="2504218" y="0"/>
                  </a:lnTo>
                  <a:lnTo>
                    <a:pt x="2504218" y="778945"/>
                  </a:lnTo>
                  <a:lnTo>
                    <a:pt x="0" y="7789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marL="0" lvl="0" indent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700" kern="120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947D423B-1B3B-4A00-A6AF-7171675790AD}"/>
                </a:ext>
              </a:extLst>
            </p:cNvPr>
            <p:cNvSpPr/>
            <p:nvPr/>
          </p:nvSpPr>
          <p:spPr>
            <a:xfrm>
              <a:off x="6756559" y="2133394"/>
              <a:ext cx="2504218" cy="1012375"/>
            </a:xfrm>
            <a:custGeom>
              <a:avLst/>
              <a:gdLst>
                <a:gd name="connsiteX0" fmla="*/ 0 w 2504218"/>
                <a:gd name="connsiteY0" fmla="*/ 0 h 1012375"/>
                <a:gd name="connsiteX1" fmla="*/ 2504218 w 2504218"/>
                <a:gd name="connsiteY1" fmla="*/ 0 h 1012375"/>
                <a:gd name="connsiteX2" fmla="*/ 2504218 w 2504218"/>
                <a:gd name="connsiteY2" fmla="*/ 1012375 h 1012375"/>
                <a:gd name="connsiteX3" fmla="*/ 0 w 2504218"/>
                <a:gd name="connsiteY3" fmla="*/ 1012375 h 1012375"/>
                <a:gd name="connsiteX4" fmla="*/ 0 w 2504218"/>
                <a:gd name="connsiteY4" fmla="*/ 0 h 101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218" h="1012375">
                  <a:moveTo>
                    <a:pt x="0" y="0"/>
                  </a:moveTo>
                  <a:lnTo>
                    <a:pt x="2504218" y="0"/>
                  </a:lnTo>
                  <a:lnTo>
                    <a:pt x="2504218" y="1012375"/>
                  </a:lnTo>
                  <a:lnTo>
                    <a:pt x="0" y="10123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marL="0" lvl="0" indent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100" kern="1200"/>
            </a:p>
          </p:txBody>
        </p:sp>
        <p:sp>
          <p:nvSpPr>
            <p:cNvPr id="22" name="Freeform: Shape 26">
              <a:extLst>
                <a:ext uri="{FF2B5EF4-FFF2-40B4-BE49-F238E27FC236}">
                  <a16:creationId xmlns:a16="http://schemas.microsoft.com/office/drawing/2014/main" id="{4A08444A-FFE0-4EC4-9AAC-0BF2B4667288}"/>
                </a:ext>
              </a:extLst>
            </p:cNvPr>
            <p:cNvSpPr/>
            <p:nvPr/>
          </p:nvSpPr>
          <p:spPr>
            <a:xfrm>
              <a:off x="6537674" y="1112772"/>
              <a:ext cx="2504218" cy="700289"/>
            </a:xfrm>
            <a:custGeom>
              <a:avLst/>
              <a:gdLst>
                <a:gd name="connsiteX0" fmla="*/ 0 w 2504218"/>
                <a:gd name="connsiteY0" fmla="*/ 0 h 700289"/>
                <a:gd name="connsiteX1" fmla="*/ 2504218 w 2504218"/>
                <a:gd name="connsiteY1" fmla="*/ 0 h 700289"/>
                <a:gd name="connsiteX2" fmla="*/ 2504218 w 2504218"/>
                <a:gd name="connsiteY2" fmla="*/ 700289 h 700289"/>
                <a:gd name="connsiteX3" fmla="*/ 0 w 2504218"/>
                <a:gd name="connsiteY3" fmla="*/ 700289 h 700289"/>
                <a:gd name="connsiteX4" fmla="*/ 0 w 2504218"/>
                <a:gd name="connsiteY4" fmla="*/ 0 h 70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218" h="700289">
                  <a:moveTo>
                    <a:pt x="0" y="0"/>
                  </a:moveTo>
                  <a:lnTo>
                    <a:pt x="2504218" y="0"/>
                  </a:lnTo>
                  <a:lnTo>
                    <a:pt x="2504218" y="700289"/>
                  </a:lnTo>
                  <a:lnTo>
                    <a:pt x="0" y="700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200" kern="1200"/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2C2EC2F4-CC2F-4DA6-9C1D-F540790D3ABB}"/>
                </a:ext>
              </a:extLst>
            </p:cNvPr>
            <p:cNvSpPr/>
            <p:nvPr/>
          </p:nvSpPr>
          <p:spPr>
            <a:xfrm>
              <a:off x="7001365" y="367446"/>
              <a:ext cx="2504218" cy="648909"/>
            </a:xfrm>
            <a:custGeom>
              <a:avLst/>
              <a:gdLst>
                <a:gd name="connsiteX0" fmla="*/ 0 w 2504218"/>
                <a:gd name="connsiteY0" fmla="*/ 0 h 648909"/>
                <a:gd name="connsiteX1" fmla="*/ 2504218 w 2504218"/>
                <a:gd name="connsiteY1" fmla="*/ 0 h 648909"/>
                <a:gd name="connsiteX2" fmla="*/ 2504218 w 2504218"/>
                <a:gd name="connsiteY2" fmla="*/ 648909 h 648909"/>
                <a:gd name="connsiteX3" fmla="*/ 0 w 2504218"/>
                <a:gd name="connsiteY3" fmla="*/ 648909 h 648909"/>
                <a:gd name="connsiteX4" fmla="*/ 0 w 2504218"/>
                <a:gd name="connsiteY4" fmla="*/ 0 h 64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218" h="648909">
                  <a:moveTo>
                    <a:pt x="0" y="0"/>
                  </a:moveTo>
                  <a:lnTo>
                    <a:pt x="2504218" y="0"/>
                  </a:lnTo>
                  <a:lnTo>
                    <a:pt x="2504218" y="648909"/>
                  </a:lnTo>
                  <a:lnTo>
                    <a:pt x="0" y="648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900" kern="1200"/>
            </a:p>
          </p:txBody>
        </p:sp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934B106D-6EAC-490B-AC20-E49B09D8687B}"/>
                </a:ext>
              </a:extLst>
            </p:cNvPr>
            <p:cNvSpPr/>
            <p:nvPr/>
          </p:nvSpPr>
          <p:spPr>
            <a:xfrm>
              <a:off x="2445818" y="4708734"/>
              <a:ext cx="2504218" cy="1131627"/>
            </a:xfrm>
            <a:custGeom>
              <a:avLst/>
              <a:gdLst>
                <a:gd name="connsiteX0" fmla="*/ 0 w 2504218"/>
                <a:gd name="connsiteY0" fmla="*/ 0 h 1131627"/>
                <a:gd name="connsiteX1" fmla="*/ 2504218 w 2504218"/>
                <a:gd name="connsiteY1" fmla="*/ 0 h 1131627"/>
                <a:gd name="connsiteX2" fmla="*/ 2504218 w 2504218"/>
                <a:gd name="connsiteY2" fmla="*/ 1131627 h 1131627"/>
                <a:gd name="connsiteX3" fmla="*/ 0 w 2504218"/>
                <a:gd name="connsiteY3" fmla="*/ 1131627 h 1131627"/>
                <a:gd name="connsiteX4" fmla="*/ 0 w 2504218"/>
                <a:gd name="connsiteY4" fmla="*/ 0 h 113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218" h="1131627">
                  <a:moveTo>
                    <a:pt x="0" y="0"/>
                  </a:moveTo>
                  <a:lnTo>
                    <a:pt x="2504218" y="0"/>
                  </a:lnTo>
                  <a:lnTo>
                    <a:pt x="2504218" y="1131627"/>
                  </a:lnTo>
                  <a:lnTo>
                    <a:pt x="0" y="11316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9CE05E9-4CE9-4F79-85F2-2F7BB7692895}"/>
              </a:ext>
            </a:extLst>
          </p:cNvPr>
          <p:cNvSpPr txBox="1"/>
          <p:nvPr/>
        </p:nvSpPr>
        <p:spPr>
          <a:xfrm>
            <a:off x="3149468" y="152766"/>
            <a:ext cx="543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ownload Free png Border Frame PNG Images | Vectors and PSD Files | Free  Download on ... - DLPNG.com">
            <a:extLst>
              <a:ext uri="{FF2B5EF4-FFF2-40B4-BE49-F238E27FC236}">
                <a16:creationId xmlns:a16="http://schemas.microsoft.com/office/drawing/2014/main" id="{74AE7401-D003-4D5C-8DE1-CB2F9E219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8714" y="2602322"/>
            <a:ext cx="370252" cy="3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DEF18-1CC7-4858-A332-1573BADC42E3}"/>
              </a:ext>
            </a:extLst>
          </p:cNvPr>
          <p:cNvSpPr txBox="1"/>
          <p:nvPr/>
        </p:nvSpPr>
        <p:spPr>
          <a:xfrm>
            <a:off x="1648078" y="5688213"/>
            <a:ext cx="966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হালুয়া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ঈদের জন্য লাচ্ছা সেমাই বানিয়ে নিলাম।... - SUN MOON KITCHEN | Facebook">
            <a:extLst>
              <a:ext uri="{FF2B5EF4-FFF2-40B4-BE49-F238E27FC236}">
                <a16:creationId xmlns:a16="http://schemas.microsoft.com/office/drawing/2014/main" id="{75217703-397C-4E41-8483-2151D2B7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21" y="1211218"/>
            <a:ext cx="4334499" cy="36728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anmashtami Special Recipe: How To Make Tal er Halwa (Palm Fruit Halwa)  dgtl - Anandabazar">
            <a:extLst>
              <a:ext uri="{FF2B5EF4-FFF2-40B4-BE49-F238E27FC236}">
                <a16:creationId xmlns:a16="http://schemas.microsoft.com/office/drawing/2014/main" id="{D73AD016-63B1-499B-9D0B-3A98F9D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211218"/>
            <a:ext cx="4564380" cy="36728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8131D-2F7A-429F-820B-FD78F783CE16}"/>
              </a:ext>
            </a:extLst>
          </p:cNvPr>
          <p:cNvSpPr txBox="1"/>
          <p:nvPr/>
        </p:nvSpPr>
        <p:spPr>
          <a:xfrm>
            <a:off x="2117676" y="4930346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6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C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177F1-EA7B-47BC-B6D0-17D3B258C5C9}"/>
              </a:ext>
            </a:extLst>
          </p:cNvPr>
          <p:cNvSpPr txBox="1"/>
          <p:nvPr/>
        </p:nvSpPr>
        <p:spPr>
          <a:xfrm>
            <a:off x="8625840" y="4995594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হালুয়া</a:t>
            </a:r>
            <a:r>
              <a:rPr lang="en-US" sz="3600" b="1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C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E7F75-11C8-4EF8-A337-0B516F63DD9B}"/>
              </a:ext>
            </a:extLst>
          </p:cNvPr>
          <p:cNvSpPr txBox="1"/>
          <p:nvPr/>
        </p:nvSpPr>
        <p:spPr>
          <a:xfrm>
            <a:off x="3024287" y="156532"/>
            <a:ext cx="617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ownload Free png Border Frame PNG Images | Vectors and PSD Files | Free  Download on ... - DLPNG.com">
            <a:extLst>
              <a:ext uri="{FF2B5EF4-FFF2-40B4-BE49-F238E27FC236}">
                <a16:creationId xmlns:a16="http://schemas.microsoft.com/office/drawing/2014/main" id="{74AE7401-D003-4D5C-8DE1-CB2F9E219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DB153-8BB9-48C6-B941-EBBD00AD5740}"/>
              </a:ext>
            </a:extLst>
          </p:cNvPr>
          <p:cNvSpPr txBox="1"/>
          <p:nvPr/>
        </p:nvSpPr>
        <p:spPr>
          <a:xfrm>
            <a:off x="243840" y="5859244"/>
            <a:ext cx="1147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পায়েস,নাড়ু,ম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৭ পদের নাড়ু তৈরির রেসিপি | Bangla Free Tips">
            <a:extLst>
              <a:ext uri="{FF2B5EF4-FFF2-40B4-BE49-F238E27FC236}">
                <a16:creationId xmlns:a16="http://schemas.microsoft.com/office/drawing/2014/main" id="{CCD63D3D-03AE-4085-B3A9-23E76DE7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37" y="1471147"/>
            <a:ext cx="8390903" cy="4220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9AA20-44E3-43C9-B97D-48412A026064}"/>
              </a:ext>
            </a:extLst>
          </p:cNvPr>
          <p:cNvSpPr txBox="1"/>
          <p:nvPr/>
        </p:nvSpPr>
        <p:spPr>
          <a:xfrm>
            <a:off x="510540" y="206514"/>
            <a:ext cx="589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2040D-FE33-4B3B-9716-A301A4A6147E}"/>
              </a:ext>
            </a:extLst>
          </p:cNvPr>
          <p:cNvSpPr txBox="1"/>
          <p:nvPr/>
        </p:nvSpPr>
        <p:spPr>
          <a:xfrm>
            <a:off x="468055" y="635431"/>
            <a:ext cx="4014312" cy="102155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Two Kids Reading png - Clipart World">
            <a:extLst>
              <a:ext uri="{FF2B5EF4-FFF2-40B4-BE49-F238E27FC236}">
                <a16:creationId xmlns:a16="http://schemas.microsoft.com/office/drawing/2014/main" id="{3493AEAD-E55C-46E2-A943-D816533F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2" b="97611" l="1625" r="97125">
                        <a14:foregroundMark x1="23375" y1="25825" x2="23375" y2="25825"/>
                        <a14:foregroundMark x1="23625" y1="25142" x2="21875" y2="24232"/>
                        <a14:foregroundMark x1="33125" y1="24460" x2="31250" y2="24005"/>
                        <a14:foregroundMark x1="30250" y1="8874" x2="35125" y2="8646"/>
                        <a14:foregroundMark x1="38000" y1="87144" x2="39250" y2="95563"/>
                        <a14:foregroundMark x1="34375" y1="95108" x2="25625" y2="96701"/>
                        <a14:foregroundMark x1="34125" y1="84414" x2="35875" y2="87372"/>
                        <a14:foregroundMark x1="14875" y1="40046" x2="9000" y2="43800"/>
                        <a14:foregroundMark x1="10500" y1="45506" x2="5625" y2="42435"/>
                        <a14:foregroundMark x1="6750" y1="45734" x2="4125" y2="41752"/>
                        <a14:foregroundMark x1="3625" y1="41524" x2="2625" y2="40273"/>
                        <a14:foregroundMark x1="2625" y1="40273" x2="3125" y2="46416"/>
                        <a14:foregroundMark x1="1625" y1="42435" x2="15875" y2="41752"/>
                        <a14:foregroundMark x1="29750" y1="36177" x2="29750" y2="35154"/>
                        <a14:foregroundMark x1="31250" y1="33788" x2="29000" y2="34471"/>
                        <a14:foregroundMark x1="67625" y1="11377" x2="64750" y2="18658"/>
                        <a14:foregroundMark x1="64750" y1="18658" x2="62750" y2="84300"/>
                        <a14:foregroundMark x1="62750" y1="84300" x2="67000" y2="90899"/>
                        <a14:foregroundMark x1="67000" y1="90899" x2="80000" y2="95563"/>
                        <a14:foregroundMark x1="68750" y1="2275" x2="79250" y2="2617"/>
                        <a14:foregroundMark x1="71500" y1="22184" x2="69500" y2="23549"/>
                        <a14:foregroundMark x1="76375" y1="24915" x2="79750" y2="24687"/>
                        <a14:foregroundMark x1="58000" y1="41069" x2="56625" y2="43117"/>
                        <a14:foregroundMark x1="87375" y1="40614" x2="95500" y2="43117"/>
                        <a14:foregroundMark x1="95500" y1="43117" x2="96125" y2="43117"/>
                        <a14:foregroundMark x1="84375" y1="39590" x2="97125" y2="40842"/>
                        <a14:foregroundMark x1="88375" y1="42207" x2="93000" y2="45506"/>
                        <a14:foregroundMark x1="93000" y1="45734" x2="95625" y2="44482"/>
                        <a14:foregroundMark x1="94375" y1="45506" x2="94000" y2="48464"/>
                        <a14:foregroundMark x1="84875" y1="38908" x2="96375" y2="39590"/>
                        <a14:foregroundMark x1="84125" y1="39818" x2="84125" y2="38680"/>
                        <a14:foregroundMark x1="36125" y1="96701" x2="40500" y2="96928"/>
                        <a14:foregroundMark x1="44375" y1="92264" x2="43125" y2="93743"/>
                        <a14:foregroundMark x1="57125" y1="96701" x2="67625" y2="97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274961"/>
            <a:ext cx="2843157" cy="23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EFF51-6956-4CCA-8CBE-42824AEB8568}"/>
              </a:ext>
            </a:extLst>
          </p:cNvPr>
          <p:cNvSpPr txBox="1"/>
          <p:nvPr/>
        </p:nvSpPr>
        <p:spPr>
          <a:xfrm>
            <a:off x="371952" y="2632817"/>
            <a:ext cx="1147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1.তোমার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15003-9870-44D6-BBC1-39DAF8F93DEE}"/>
              </a:ext>
            </a:extLst>
          </p:cNvPr>
          <p:cNvSpPr txBox="1"/>
          <p:nvPr/>
        </p:nvSpPr>
        <p:spPr>
          <a:xfrm>
            <a:off x="344328" y="3517298"/>
            <a:ext cx="1147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2.বিশেষ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F16C1-1AA1-45DF-989B-FB0EBD9E384D}"/>
              </a:ext>
            </a:extLst>
          </p:cNvPr>
          <p:cNvSpPr txBox="1"/>
          <p:nvPr/>
        </p:nvSpPr>
        <p:spPr>
          <a:xfrm>
            <a:off x="363378" y="237119"/>
            <a:ext cx="3425848" cy="769441"/>
          </a:xfrm>
          <a:prstGeom prst="rect">
            <a:avLst/>
          </a:prstGeo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Учитесь писать от руки: это ускоряет процесс обучения! - Lifter">
            <a:extLst>
              <a:ext uri="{FF2B5EF4-FFF2-40B4-BE49-F238E27FC236}">
                <a16:creationId xmlns:a16="http://schemas.microsoft.com/office/drawing/2014/main" id="{5B9C014B-A056-485B-8E6F-14A10C1A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35" b="95706" l="10000" r="90000">
                        <a14:foregroundMark x1="27419" y1="82822" x2="54516" y2="90798"/>
                        <a14:foregroundMark x1="56452" y1="90798" x2="64194" y2="90798"/>
                        <a14:foregroundMark x1="49677" y1="96319" x2="35161" y2="92638"/>
                        <a14:foregroundMark x1="47097" y1="6135" x2="54839" y2="6135"/>
                        <a14:foregroundMark x1="44194" y1="76687" x2="47742" y2="77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63" y="237119"/>
            <a:ext cx="45649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CF017-D238-4C4F-835B-F1859D1F3390}"/>
              </a:ext>
            </a:extLst>
          </p:cNvPr>
          <p:cNvSpPr txBox="1"/>
          <p:nvPr/>
        </p:nvSpPr>
        <p:spPr>
          <a:xfrm>
            <a:off x="582831" y="1780579"/>
            <a:ext cx="1147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উৎসবগুলোতে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81DE00-030F-45F5-A58E-0771C6F00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4919"/>
              </p:ext>
            </p:extLst>
          </p:nvPr>
        </p:nvGraphicFramePr>
        <p:xfrm>
          <a:off x="363378" y="3123564"/>
          <a:ext cx="11475720" cy="3200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25240">
                  <a:extLst>
                    <a:ext uri="{9D8B030D-6E8A-4147-A177-3AD203B41FA5}">
                      <a16:colId xmlns:a16="http://schemas.microsoft.com/office/drawing/2014/main" val="213847274"/>
                    </a:ext>
                  </a:extLst>
                </a:gridCol>
                <a:gridCol w="3825240">
                  <a:extLst>
                    <a:ext uri="{9D8B030D-6E8A-4147-A177-3AD203B41FA5}">
                      <a16:colId xmlns:a16="http://schemas.microsoft.com/office/drawing/2014/main" val="863803449"/>
                    </a:ext>
                  </a:extLst>
                </a:gridCol>
                <a:gridCol w="3825240">
                  <a:extLst>
                    <a:ext uri="{9D8B030D-6E8A-4147-A177-3AD203B41FA5}">
                      <a16:colId xmlns:a16="http://schemas.microsoft.com/office/drawing/2014/main" val="1965013649"/>
                    </a:ext>
                  </a:extLst>
                </a:gridCol>
              </a:tblGrid>
              <a:tr h="6239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ঈদ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বরাত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634086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074741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23088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189459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7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B6FCE-0DE0-4433-AF1F-66D4A14CC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3" t="2746" r="7902" b="2401"/>
          <a:stretch/>
        </p:blipFill>
        <p:spPr>
          <a:xfrm>
            <a:off x="6370320" y="274320"/>
            <a:ext cx="5440680" cy="630936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D2B7E-E224-4908-B48D-9FB849884D48}"/>
              </a:ext>
            </a:extLst>
          </p:cNvPr>
          <p:cNvSpPr txBox="1"/>
          <p:nvPr/>
        </p:nvSpPr>
        <p:spPr>
          <a:xfrm>
            <a:off x="383066" y="2148841"/>
            <a:ext cx="5836920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87CFB-2636-4C75-8CE3-BE489EB94D99}"/>
              </a:ext>
            </a:extLst>
          </p:cNvPr>
          <p:cNvSpPr txBox="1"/>
          <p:nvPr/>
        </p:nvSpPr>
        <p:spPr>
          <a:xfrm>
            <a:off x="3989653" y="649850"/>
            <a:ext cx="3067444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2E8A0-70AC-4B65-840C-35237E30ACEA}"/>
              </a:ext>
            </a:extLst>
          </p:cNvPr>
          <p:cNvSpPr txBox="1"/>
          <p:nvPr/>
        </p:nvSpPr>
        <p:spPr>
          <a:xfrm>
            <a:off x="1584889" y="2629521"/>
            <a:ext cx="803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1.উৎসবে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D0D0D-84B9-4F0A-A743-D20C5BC10679}"/>
              </a:ext>
            </a:extLst>
          </p:cNvPr>
          <p:cNvSpPr txBox="1"/>
          <p:nvPr/>
        </p:nvSpPr>
        <p:spPr>
          <a:xfrm>
            <a:off x="1774074" y="3759507"/>
            <a:ext cx="765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2.তোমার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05CCE-3788-41B2-8346-B139CDBCFB36}"/>
              </a:ext>
            </a:extLst>
          </p:cNvPr>
          <p:cNvSpPr txBox="1"/>
          <p:nvPr/>
        </p:nvSpPr>
        <p:spPr>
          <a:xfrm>
            <a:off x="2047539" y="274541"/>
            <a:ext cx="80724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7C2DC-20B9-471B-A6E3-6E8C00EBE991}"/>
              </a:ext>
            </a:extLst>
          </p:cNvPr>
          <p:cNvSpPr txBox="1"/>
          <p:nvPr/>
        </p:nvSpPr>
        <p:spPr>
          <a:xfrm>
            <a:off x="-27608" y="3967431"/>
            <a:ext cx="55626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বীরগ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ড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cs typeface="NikoshBAN" pitchFamily="2" charset="0"/>
              </a:rPr>
              <a:t>E-mail-sultanarazia11185@gmail.com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7BA39-30B5-4FCD-93D7-D6E2448A3BEB}"/>
              </a:ext>
            </a:extLst>
          </p:cNvPr>
          <p:cNvGrpSpPr/>
          <p:nvPr/>
        </p:nvGrpSpPr>
        <p:grpSpPr>
          <a:xfrm>
            <a:off x="5372100" y="1131889"/>
            <a:ext cx="1447800" cy="5633480"/>
            <a:chOff x="5302022" y="1131889"/>
            <a:chExt cx="1447800" cy="56334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17C1C6-88C1-4F18-B2F4-9B34599E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022" y="3593544"/>
              <a:ext cx="1447800" cy="31718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021578-7426-4931-85D9-895C5B30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022" y="1131889"/>
              <a:ext cx="1447800" cy="31718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73F12-9FDC-4F2E-82B1-966EC09E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4227" y="912087"/>
            <a:ext cx="2819957" cy="2912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7F6402-F833-4AAF-8242-6E6E8A5D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816" y="912087"/>
            <a:ext cx="2669901" cy="2912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5AC9EE-641A-4EE4-830B-E87E9B781456}"/>
              </a:ext>
            </a:extLst>
          </p:cNvPr>
          <p:cNvSpPr txBox="1"/>
          <p:nvPr/>
        </p:nvSpPr>
        <p:spPr>
          <a:xfrm>
            <a:off x="7261470" y="4058120"/>
            <a:ext cx="4559339" cy="1446550"/>
          </a:xfrm>
          <a:prstGeom prst="rect">
            <a:avLst/>
          </a:prstGeom>
          <a:noFill/>
          <a:ln w="12700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200" b="1" dirty="0" smtClean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b="1" dirty="0" smtClean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as-IN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িশ্ব</a:t>
            </a:r>
            <a:r>
              <a:rPr lang="en-US" sz="3200" b="1" dirty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5299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/08/2022 </a:t>
            </a:r>
            <a:r>
              <a:rPr lang="en-US" sz="2400" b="1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4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4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81729-6225-48AD-98DE-993D7DFF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1072">
            <a:off x="10548349" y="5182143"/>
            <a:ext cx="1458730" cy="153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AE8F1B-9425-4948-8FEE-72C9FC9898C3}"/>
              </a:ext>
            </a:extLst>
          </p:cNvPr>
          <p:cNvSpPr txBox="1"/>
          <p:nvPr/>
        </p:nvSpPr>
        <p:spPr>
          <a:xfrm>
            <a:off x="525780" y="465594"/>
            <a:ext cx="2278380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58183-B708-4C3A-ADBE-81B24A46A6DA}"/>
              </a:ext>
            </a:extLst>
          </p:cNvPr>
          <p:cNvSpPr txBox="1"/>
          <p:nvPr/>
        </p:nvSpPr>
        <p:spPr>
          <a:xfrm>
            <a:off x="305064" y="2331416"/>
            <a:ext cx="11140440" cy="1323439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রেসিপি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রেসিপির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House PNG images free download">
            <a:extLst>
              <a:ext uri="{FF2B5EF4-FFF2-40B4-BE49-F238E27FC236}">
                <a16:creationId xmlns:a16="http://schemas.microsoft.com/office/drawing/2014/main" id="{839C12A8-E815-4ADA-A029-3774E562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56" y="144200"/>
            <a:ext cx="3774164" cy="24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78280-8BE3-4B17-A287-98ED2049747B}"/>
              </a:ext>
            </a:extLst>
          </p:cNvPr>
          <p:cNvSpPr txBox="1"/>
          <p:nvPr/>
        </p:nvSpPr>
        <p:spPr>
          <a:xfrm>
            <a:off x="1245607" y="3633958"/>
            <a:ext cx="4997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1.মাছের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2.মাংসের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3.সবজি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4.মিষ্টি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5.শরবত</a:t>
            </a: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করবী – কলকে ফুল | ঔষধী গা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1557"/>
            <a:ext cx="11840113" cy="6432713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A830D0-4C28-4A71-B39A-307E647E1135}"/>
              </a:ext>
            </a:extLst>
          </p:cNvPr>
          <p:cNvSpPr/>
          <p:nvPr/>
        </p:nvSpPr>
        <p:spPr>
          <a:xfrm>
            <a:off x="984738" y="2418409"/>
            <a:ext cx="9003570" cy="1146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7200" b="1" dirty="0" err="1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7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7200" b="1" dirty="0">
              <a:ln w="17780" cmpd="sng">
                <a:noFill/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55B41-0F23-41CB-AE20-054A4E1A8210}"/>
              </a:ext>
            </a:extLst>
          </p:cNvPr>
          <p:cNvSpPr txBox="1"/>
          <p:nvPr/>
        </p:nvSpPr>
        <p:spPr>
          <a:xfrm>
            <a:off x="4328160" y="25627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E41AE-C5D4-4360-BE06-71643E734D89}"/>
              </a:ext>
            </a:extLst>
          </p:cNvPr>
          <p:cNvSpPr txBox="1"/>
          <p:nvPr/>
        </p:nvSpPr>
        <p:spPr>
          <a:xfrm>
            <a:off x="3888220" y="214694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BD8FC-200E-4E2D-94B3-01533709D9DF}"/>
              </a:ext>
            </a:extLst>
          </p:cNvPr>
          <p:cNvSpPr txBox="1"/>
          <p:nvPr/>
        </p:nvSpPr>
        <p:spPr>
          <a:xfrm>
            <a:off x="3185160" y="6069993"/>
            <a:ext cx="541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হ্যাঁ,বিভিন্ন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 descr="শুধু টক দই কেন, চাইলে মিষ্টি দই-ও পাততে পারবেন বাড়িতেই! - How to make  Bengal special misti doi at home, Bangla News">
            <a:extLst>
              <a:ext uri="{FF2B5EF4-FFF2-40B4-BE49-F238E27FC236}">
                <a16:creationId xmlns:a16="http://schemas.microsoft.com/office/drawing/2014/main" id="{2A0B5980-3F48-4DD1-97C6-AE680FB819BF}"/>
              </a:ext>
            </a:extLst>
          </p:cNvPr>
          <p:cNvSpPr/>
          <p:nvPr/>
        </p:nvSpPr>
        <p:spPr>
          <a:xfrm>
            <a:off x="7874759" y="3737257"/>
            <a:ext cx="2193396" cy="183102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 descr="চমচম - উইকিপিডিয়া">
            <a:extLst>
              <a:ext uri="{FF2B5EF4-FFF2-40B4-BE49-F238E27FC236}">
                <a16:creationId xmlns:a16="http://schemas.microsoft.com/office/drawing/2014/main" id="{499C1B8B-DC1B-4526-BF46-5116B351172C}"/>
              </a:ext>
            </a:extLst>
          </p:cNvPr>
          <p:cNvSpPr/>
          <p:nvPr/>
        </p:nvSpPr>
        <p:spPr>
          <a:xfrm>
            <a:off x="7673400" y="1276167"/>
            <a:ext cx="2394754" cy="190585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 descr="Lipy Ismail দ্বারা ক্ষীর (kheer recipe in Bengali) রেসিপি- কুকপ্যাড">
            <a:extLst>
              <a:ext uri="{FF2B5EF4-FFF2-40B4-BE49-F238E27FC236}">
                <a16:creationId xmlns:a16="http://schemas.microsoft.com/office/drawing/2014/main" id="{B5750459-4D9B-4FF3-8034-99CBB84C9EA2}"/>
              </a:ext>
            </a:extLst>
          </p:cNvPr>
          <p:cNvSpPr/>
          <p:nvPr/>
        </p:nvSpPr>
        <p:spPr>
          <a:xfrm>
            <a:off x="636009" y="3737257"/>
            <a:ext cx="2391053" cy="206994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 descr="Sujata Pal দ্বারা পায়েস (Payesh recipe in Bengali) রেসিপি- কুকপ্যাড">
            <a:extLst>
              <a:ext uri="{FF2B5EF4-FFF2-40B4-BE49-F238E27FC236}">
                <a16:creationId xmlns:a16="http://schemas.microsoft.com/office/drawing/2014/main" id="{A8C80F6B-B869-4C6F-8752-00A45604CB45}"/>
              </a:ext>
            </a:extLst>
          </p:cNvPr>
          <p:cNvSpPr/>
          <p:nvPr/>
        </p:nvSpPr>
        <p:spPr>
          <a:xfrm>
            <a:off x="4109645" y="1220378"/>
            <a:ext cx="2468576" cy="196164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 descr="India Under Lockdown: &amp;#39;রসগোল্লা চাই!&amp;#39; প্রবীণ ব্যক্তির প্রাণরক্ষা করতে ছুটে  গেলেন পুলিশ অফিসার | 🇮🇳 LatestLY বাংলা">
            <a:extLst>
              <a:ext uri="{FF2B5EF4-FFF2-40B4-BE49-F238E27FC236}">
                <a16:creationId xmlns:a16="http://schemas.microsoft.com/office/drawing/2014/main" id="{1AE30780-7DAF-4683-A442-16E4F5E9E845}"/>
              </a:ext>
            </a:extLst>
          </p:cNvPr>
          <p:cNvSpPr/>
          <p:nvPr/>
        </p:nvSpPr>
        <p:spPr>
          <a:xfrm>
            <a:off x="636010" y="1116923"/>
            <a:ext cx="2391052" cy="202767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4" descr="পোলাও - উইকিপিডিয়া">
            <a:extLst>
              <a:ext uri="{FF2B5EF4-FFF2-40B4-BE49-F238E27FC236}">
                <a16:creationId xmlns:a16="http://schemas.microsoft.com/office/drawing/2014/main" id="{8A993BBE-E1AF-4B02-8F44-2652A461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5" y="3628536"/>
            <a:ext cx="2576946" cy="21436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A1ABE-B5BE-4E84-A6DF-19870B578EB4}"/>
              </a:ext>
            </a:extLst>
          </p:cNvPr>
          <p:cNvSpPr txBox="1"/>
          <p:nvPr/>
        </p:nvSpPr>
        <p:spPr>
          <a:xfrm>
            <a:off x="2540417" y="273011"/>
            <a:ext cx="6611203" cy="78319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551C66-B994-4EFA-ACBD-E6035DED4D42}"/>
              </a:ext>
            </a:extLst>
          </p:cNvPr>
          <p:cNvGrpSpPr/>
          <p:nvPr/>
        </p:nvGrpSpPr>
        <p:grpSpPr>
          <a:xfrm>
            <a:off x="499110" y="1752600"/>
            <a:ext cx="2590800" cy="1417320"/>
            <a:chOff x="499110" y="2331720"/>
            <a:chExt cx="2590800" cy="14173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173670-A851-429E-A5A8-2A0072247A72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5" name="Circle: Hollow 12">
              <a:extLst>
                <a:ext uri="{FF2B5EF4-FFF2-40B4-BE49-F238E27FC236}">
                  <a16:creationId xmlns:a16="http://schemas.microsoft.com/office/drawing/2014/main" id="{6E8A23D2-7DD8-4D25-8A07-6B65B94B09A0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F4C647-4CF4-4AE3-A555-67D119099B7A}"/>
              </a:ext>
            </a:extLst>
          </p:cNvPr>
          <p:cNvGrpSpPr/>
          <p:nvPr/>
        </p:nvGrpSpPr>
        <p:grpSpPr>
          <a:xfrm>
            <a:off x="3529965" y="1693962"/>
            <a:ext cx="2590800" cy="1417320"/>
            <a:chOff x="499110" y="2331720"/>
            <a:chExt cx="2590800" cy="14173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BD5667-6639-4F5E-B4E2-6BE7CC3ECAAB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পিঠা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Circle: Hollow 16">
              <a:extLst>
                <a:ext uri="{FF2B5EF4-FFF2-40B4-BE49-F238E27FC236}">
                  <a16:creationId xmlns:a16="http://schemas.microsoft.com/office/drawing/2014/main" id="{F7C025B6-F75F-4F06-912C-57E1B14D2A84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EF994-D4DF-40AE-8819-50ED7EDB1E17}"/>
              </a:ext>
            </a:extLst>
          </p:cNvPr>
          <p:cNvGrpSpPr/>
          <p:nvPr/>
        </p:nvGrpSpPr>
        <p:grpSpPr>
          <a:xfrm>
            <a:off x="6536538" y="1716822"/>
            <a:ext cx="2590800" cy="1417320"/>
            <a:chOff x="499110" y="2331720"/>
            <a:chExt cx="2590800" cy="14173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3958C-070D-467F-9627-2EF99C41FF63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1" name="Circle: Hollow 19">
              <a:extLst>
                <a:ext uri="{FF2B5EF4-FFF2-40B4-BE49-F238E27FC236}">
                  <a16:creationId xmlns:a16="http://schemas.microsoft.com/office/drawing/2014/main" id="{75F96A8A-0E76-4E88-BBFF-8329025EA276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9ADD74-3BB0-4BF3-9E85-BB136D4D1F15}"/>
              </a:ext>
            </a:extLst>
          </p:cNvPr>
          <p:cNvGrpSpPr/>
          <p:nvPr/>
        </p:nvGrpSpPr>
        <p:grpSpPr>
          <a:xfrm>
            <a:off x="9334500" y="1752600"/>
            <a:ext cx="2590800" cy="1417320"/>
            <a:chOff x="499110" y="2331720"/>
            <a:chExt cx="2590800" cy="14173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5A3001-12E7-40BA-92F9-9B8950DC621A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পোলাও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Circle: Hollow 22">
              <a:extLst>
                <a:ext uri="{FF2B5EF4-FFF2-40B4-BE49-F238E27FC236}">
                  <a16:creationId xmlns:a16="http://schemas.microsoft.com/office/drawing/2014/main" id="{7F03B3C8-5B45-4CE9-B5D7-881DA00EFC93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428EEE-E2A2-453A-A358-BD7F5D16FBB6}"/>
              </a:ext>
            </a:extLst>
          </p:cNvPr>
          <p:cNvGrpSpPr/>
          <p:nvPr/>
        </p:nvGrpSpPr>
        <p:grpSpPr>
          <a:xfrm>
            <a:off x="6096000" y="3794760"/>
            <a:ext cx="2590800" cy="1417320"/>
            <a:chOff x="499110" y="2331720"/>
            <a:chExt cx="2590800" cy="14173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962B83-195B-4B1C-814D-2E7E26D6E313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ircle: Hollow 25">
              <a:extLst>
                <a:ext uri="{FF2B5EF4-FFF2-40B4-BE49-F238E27FC236}">
                  <a16:creationId xmlns:a16="http://schemas.microsoft.com/office/drawing/2014/main" id="{4CEF5B0A-736B-41F6-88E0-C4F867159237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1497EE-A5A8-47A6-9CD3-3743683380D4}"/>
              </a:ext>
            </a:extLst>
          </p:cNvPr>
          <p:cNvGrpSpPr/>
          <p:nvPr/>
        </p:nvGrpSpPr>
        <p:grpSpPr>
          <a:xfrm>
            <a:off x="3089910" y="3749040"/>
            <a:ext cx="2590800" cy="1417320"/>
            <a:chOff x="499110" y="2331720"/>
            <a:chExt cx="2590800" cy="14173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F68B2-6B5E-4E88-8924-9B267B62F04E}"/>
                </a:ext>
              </a:extLst>
            </p:cNvPr>
            <p:cNvSpPr txBox="1"/>
            <p:nvPr/>
          </p:nvSpPr>
          <p:spPr>
            <a:xfrm>
              <a:off x="769620" y="2648783"/>
              <a:ext cx="2049780" cy="783193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20" name="Circle: Hollow 28">
              <a:extLst>
                <a:ext uri="{FF2B5EF4-FFF2-40B4-BE49-F238E27FC236}">
                  <a16:creationId xmlns:a16="http://schemas.microsoft.com/office/drawing/2014/main" id="{6F7F7F22-0370-4E41-8D98-5526B1849DF8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551C66-B994-4EFA-ACBD-E6035DED4D42}"/>
              </a:ext>
            </a:extLst>
          </p:cNvPr>
          <p:cNvGrpSpPr/>
          <p:nvPr/>
        </p:nvGrpSpPr>
        <p:grpSpPr>
          <a:xfrm>
            <a:off x="592256" y="1534692"/>
            <a:ext cx="2590800" cy="1417320"/>
            <a:chOff x="499110" y="2331720"/>
            <a:chExt cx="2590800" cy="1417320"/>
          </a:xfrm>
          <a:noFill/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173670-A851-429E-A5A8-2A0072247A72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4" name="Circle: Hollow 12">
              <a:extLst>
                <a:ext uri="{FF2B5EF4-FFF2-40B4-BE49-F238E27FC236}">
                  <a16:creationId xmlns:a16="http://schemas.microsoft.com/office/drawing/2014/main" id="{6E8A23D2-7DD8-4D25-8A07-6B65B94B09A0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F4C647-4CF4-4AE3-A555-67D119099B7A}"/>
              </a:ext>
            </a:extLst>
          </p:cNvPr>
          <p:cNvGrpSpPr/>
          <p:nvPr/>
        </p:nvGrpSpPr>
        <p:grpSpPr>
          <a:xfrm>
            <a:off x="3505200" y="1519220"/>
            <a:ext cx="2590800" cy="1417320"/>
            <a:chOff x="499110" y="2331720"/>
            <a:chExt cx="2590800" cy="1417320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BD5667-6639-4F5E-B4E2-6BE7CC3ECAAB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পিঠা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ircle: Hollow 16">
              <a:extLst>
                <a:ext uri="{FF2B5EF4-FFF2-40B4-BE49-F238E27FC236}">
                  <a16:creationId xmlns:a16="http://schemas.microsoft.com/office/drawing/2014/main" id="{F7C025B6-F75F-4F06-912C-57E1B14D2A84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8EF994-D4DF-40AE-8819-50ED7EDB1E17}"/>
              </a:ext>
            </a:extLst>
          </p:cNvPr>
          <p:cNvGrpSpPr/>
          <p:nvPr/>
        </p:nvGrpSpPr>
        <p:grpSpPr>
          <a:xfrm>
            <a:off x="6560820" y="1473500"/>
            <a:ext cx="2590800" cy="1417320"/>
            <a:chOff x="499110" y="2331720"/>
            <a:chExt cx="2590800" cy="1417320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23958C-070D-467F-9627-2EF99C41FF63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0" name="Circle: Hollow 19">
              <a:extLst>
                <a:ext uri="{FF2B5EF4-FFF2-40B4-BE49-F238E27FC236}">
                  <a16:creationId xmlns:a16="http://schemas.microsoft.com/office/drawing/2014/main" id="{75F96A8A-0E76-4E88-BBFF-8329025EA276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9ADD74-3BB0-4BF3-9E85-BB136D4D1F15}"/>
              </a:ext>
            </a:extLst>
          </p:cNvPr>
          <p:cNvGrpSpPr/>
          <p:nvPr/>
        </p:nvGrpSpPr>
        <p:grpSpPr>
          <a:xfrm>
            <a:off x="9334500" y="1458260"/>
            <a:ext cx="2590800" cy="1417320"/>
            <a:chOff x="499110" y="2331720"/>
            <a:chExt cx="2590800" cy="1417320"/>
          </a:xfrm>
          <a:noFill/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5A3001-12E7-40BA-92F9-9B8950DC621A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পোলাও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ircle: Hollow 22">
              <a:extLst>
                <a:ext uri="{FF2B5EF4-FFF2-40B4-BE49-F238E27FC236}">
                  <a16:creationId xmlns:a16="http://schemas.microsoft.com/office/drawing/2014/main" id="{7F03B3C8-5B45-4CE9-B5D7-881DA00EFC93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428EEE-E2A2-453A-A358-BD7F5D16FBB6}"/>
              </a:ext>
            </a:extLst>
          </p:cNvPr>
          <p:cNvGrpSpPr/>
          <p:nvPr/>
        </p:nvGrpSpPr>
        <p:grpSpPr>
          <a:xfrm>
            <a:off x="6096000" y="3332780"/>
            <a:ext cx="2590800" cy="1417320"/>
            <a:chOff x="499110" y="2331720"/>
            <a:chExt cx="2590800" cy="1417320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962B83-195B-4B1C-814D-2E7E26D6E313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ircle: Hollow 25">
              <a:extLst>
                <a:ext uri="{FF2B5EF4-FFF2-40B4-BE49-F238E27FC236}">
                  <a16:creationId xmlns:a16="http://schemas.microsoft.com/office/drawing/2014/main" id="{4CEF5B0A-736B-41F6-88E0-C4F867159237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1497EE-A5A8-47A6-9CD3-3743683380D4}"/>
              </a:ext>
            </a:extLst>
          </p:cNvPr>
          <p:cNvGrpSpPr/>
          <p:nvPr/>
        </p:nvGrpSpPr>
        <p:grpSpPr>
          <a:xfrm>
            <a:off x="3234690" y="3378500"/>
            <a:ext cx="2590800" cy="1417320"/>
            <a:chOff x="499110" y="2331720"/>
            <a:chExt cx="2590800" cy="1417320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2F68B2-6B5E-4E88-8924-9B267B62F04E}"/>
                </a:ext>
              </a:extLst>
            </p:cNvPr>
            <p:cNvSpPr txBox="1"/>
            <p:nvPr/>
          </p:nvSpPr>
          <p:spPr>
            <a:xfrm>
              <a:off x="769620" y="2645807"/>
              <a:ext cx="2049780" cy="783193"/>
            </a:xfrm>
            <a:prstGeom prst="flowChartAlternateProcess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9" name="Circle: Hollow 28">
              <a:extLst>
                <a:ext uri="{FF2B5EF4-FFF2-40B4-BE49-F238E27FC236}">
                  <a16:creationId xmlns:a16="http://schemas.microsoft.com/office/drawing/2014/main" id="{6F7F7F22-0370-4E41-8D98-5526B1849DF8}"/>
                </a:ext>
              </a:extLst>
            </p:cNvPr>
            <p:cNvSpPr/>
            <p:nvPr/>
          </p:nvSpPr>
          <p:spPr>
            <a:xfrm>
              <a:off x="499110" y="2331720"/>
              <a:ext cx="2590800" cy="1417320"/>
            </a:xfrm>
            <a:prstGeom prst="donut">
              <a:avLst>
                <a:gd name="adj" fmla="val 351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AB127F-568C-4DA5-B47A-F3A987B5CF2D}"/>
              </a:ext>
            </a:extLst>
          </p:cNvPr>
          <p:cNvSpPr txBox="1"/>
          <p:nvPr/>
        </p:nvSpPr>
        <p:spPr>
          <a:xfrm>
            <a:off x="1105470" y="325012"/>
            <a:ext cx="9852090" cy="783193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CD512-0FBD-44B6-A0FC-06DB653BB92B}"/>
              </a:ext>
            </a:extLst>
          </p:cNvPr>
          <p:cNvSpPr txBox="1"/>
          <p:nvPr/>
        </p:nvSpPr>
        <p:spPr>
          <a:xfrm>
            <a:off x="879083" y="5105828"/>
            <a:ext cx="10568940" cy="783193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6CBF0-94ED-48F1-9D2C-4710CFAF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5"/>
          <a:stretch/>
        </p:blipFill>
        <p:spPr>
          <a:xfrm>
            <a:off x="173466" y="4512272"/>
            <a:ext cx="11834062" cy="1697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A4BADFA-E4B3-415E-98E6-294E98E99E78}"/>
              </a:ext>
            </a:extLst>
          </p:cNvPr>
          <p:cNvSpPr/>
          <p:nvPr/>
        </p:nvSpPr>
        <p:spPr>
          <a:xfrm>
            <a:off x="3063240" y="3508278"/>
            <a:ext cx="8930640" cy="98948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A3F2EB-2451-4117-A1E7-E99ADB794C67}"/>
              </a:ext>
            </a:extLst>
          </p:cNvPr>
          <p:cNvGrpSpPr/>
          <p:nvPr/>
        </p:nvGrpSpPr>
        <p:grpSpPr>
          <a:xfrm>
            <a:off x="2847515" y="259835"/>
            <a:ext cx="7368539" cy="938471"/>
            <a:chOff x="2847515" y="259835"/>
            <a:chExt cx="7368539" cy="9384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ACB7CB-DC69-490E-BE4C-E23388291B98}"/>
                </a:ext>
              </a:extLst>
            </p:cNvPr>
            <p:cNvSpPr txBox="1"/>
            <p:nvPr/>
          </p:nvSpPr>
          <p:spPr>
            <a:xfrm>
              <a:off x="3418471" y="379732"/>
              <a:ext cx="6797583" cy="70788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জানবো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E98047-F2F2-4684-9507-3E0996481CC4}"/>
                </a:ext>
              </a:extLst>
            </p:cNvPr>
            <p:cNvSpPr/>
            <p:nvPr/>
          </p:nvSpPr>
          <p:spPr>
            <a:xfrm>
              <a:off x="2847515" y="259835"/>
              <a:ext cx="1023709" cy="9384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884027-0707-448C-B526-BC38FD0450C8}"/>
              </a:ext>
            </a:extLst>
          </p:cNvPr>
          <p:cNvGrpSpPr/>
          <p:nvPr/>
        </p:nvGrpSpPr>
        <p:grpSpPr>
          <a:xfrm>
            <a:off x="198120" y="2024362"/>
            <a:ext cx="3738684" cy="3689909"/>
            <a:chOff x="313865" y="1604814"/>
            <a:chExt cx="3738684" cy="36899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1C7834-76E3-4D2F-A89B-43D74D27077D}"/>
                </a:ext>
              </a:extLst>
            </p:cNvPr>
            <p:cNvSpPr/>
            <p:nvPr/>
          </p:nvSpPr>
          <p:spPr>
            <a:xfrm>
              <a:off x="313865" y="1604814"/>
              <a:ext cx="3738684" cy="368990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Circle: Hollow 1">
              <a:extLst>
                <a:ext uri="{FF2B5EF4-FFF2-40B4-BE49-F238E27FC236}">
                  <a16:creationId xmlns:a16="http://schemas.microsoft.com/office/drawing/2014/main" id="{D9519C02-5495-4169-ADD3-A5A7A4E38950}"/>
                </a:ext>
              </a:extLst>
            </p:cNvPr>
            <p:cNvSpPr/>
            <p:nvPr/>
          </p:nvSpPr>
          <p:spPr>
            <a:xfrm>
              <a:off x="447964" y="1693757"/>
              <a:ext cx="3470486" cy="3470486"/>
            </a:xfrm>
            <a:prstGeom prst="donut">
              <a:avLst>
                <a:gd name="adj" fmla="val 250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>
            <a:extLst>
              <a:ext uri="{FF2B5EF4-FFF2-40B4-BE49-F238E27FC236}">
                <a16:creationId xmlns:a16="http://schemas.microsoft.com/office/drawing/2014/main" id="{09E5D641-D261-402A-8545-E6B1E6E5B977}"/>
              </a:ext>
            </a:extLst>
          </p:cNvPr>
          <p:cNvSpPr/>
          <p:nvPr/>
        </p:nvSpPr>
        <p:spPr>
          <a:xfrm>
            <a:off x="-350519" y="1648232"/>
            <a:ext cx="4182072" cy="4745419"/>
          </a:xfrm>
          <a:prstGeom prst="arc">
            <a:avLst>
              <a:gd name="adj1" fmla="val 16232249"/>
              <a:gd name="adj2" fmla="val 5497148"/>
            </a:avLst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0B9641-BA19-47B4-8B7E-531CE176F42B}"/>
              </a:ext>
            </a:extLst>
          </p:cNvPr>
          <p:cNvGrpSpPr/>
          <p:nvPr/>
        </p:nvGrpSpPr>
        <p:grpSpPr>
          <a:xfrm>
            <a:off x="2237405" y="2251595"/>
            <a:ext cx="9581556" cy="781899"/>
            <a:chOff x="2744589" y="959336"/>
            <a:chExt cx="8553356" cy="150985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7" name="Flowchart: Terminator 13">
              <a:extLst>
                <a:ext uri="{FF2B5EF4-FFF2-40B4-BE49-F238E27FC236}">
                  <a16:creationId xmlns:a16="http://schemas.microsoft.com/office/drawing/2014/main" id="{46C3CB04-CFBC-499D-8302-5796BE3EC504}"/>
                </a:ext>
              </a:extLst>
            </p:cNvPr>
            <p:cNvSpPr/>
            <p:nvPr/>
          </p:nvSpPr>
          <p:spPr>
            <a:xfrm>
              <a:off x="3074276" y="1065414"/>
              <a:ext cx="8223669" cy="1403780"/>
            </a:xfrm>
            <a:prstGeom prst="flowChartAlternateProcess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,প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ক,আচার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অনুষ্ঠান,ল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্ণ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dirty="0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C13A8-7D9F-4A4C-9A42-256CA2FDFFBD}"/>
                </a:ext>
              </a:extLst>
            </p:cNvPr>
            <p:cNvSpPr/>
            <p:nvPr/>
          </p:nvSpPr>
          <p:spPr>
            <a:xfrm>
              <a:off x="2744589" y="959336"/>
              <a:ext cx="1498522" cy="1436867"/>
            </a:xfrm>
            <a:prstGeom prst="flowChartAlternateProcess">
              <a:avLst/>
            </a:prstGeom>
            <a:solidFill>
              <a:srgbClr val="CC33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১৫.৩.1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2C20D-097D-4FB3-8990-EA3401645614}"/>
              </a:ext>
            </a:extLst>
          </p:cNvPr>
          <p:cNvGrpSpPr/>
          <p:nvPr/>
        </p:nvGrpSpPr>
        <p:grpSpPr>
          <a:xfrm>
            <a:off x="3180956" y="3538200"/>
            <a:ext cx="8452343" cy="868134"/>
            <a:chOff x="3074276" y="2809634"/>
            <a:chExt cx="8765627" cy="1238731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Flowchart: Terminator 18">
              <a:extLst>
                <a:ext uri="{FF2B5EF4-FFF2-40B4-BE49-F238E27FC236}">
                  <a16:creationId xmlns:a16="http://schemas.microsoft.com/office/drawing/2014/main" id="{5BE4E792-6AF5-469E-9CF2-AEFB670975B5}"/>
                </a:ext>
              </a:extLst>
            </p:cNvPr>
            <p:cNvSpPr/>
            <p:nvPr/>
          </p:nvSpPr>
          <p:spPr>
            <a:xfrm>
              <a:off x="3175705" y="2898936"/>
              <a:ext cx="8664198" cy="107721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  <a:p>
              <a:pPr algn="ctr"/>
              <a:endParaRPr lang="en-US" dirty="0"/>
            </a:p>
          </p:txBody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29A6F71C-DA4E-4D9E-A34E-7CFA4DD1DF2C}"/>
                </a:ext>
              </a:extLst>
            </p:cNvPr>
            <p:cNvSpPr/>
            <p:nvPr/>
          </p:nvSpPr>
          <p:spPr>
            <a:xfrm>
              <a:off x="3074276" y="2809634"/>
              <a:ext cx="1498522" cy="1238731"/>
            </a:xfrm>
            <a:prstGeom prst="flowChartAlternateProcess">
              <a:avLst/>
            </a:prstGeom>
            <a:solidFill>
              <a:srgbClr val="CC33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15.3.2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07666-DB1C-4FEF-89C2-FA6F21D65410}"/>
              </a:ext>
            </a:extLst>
          </p:cNvPr>
          <p:cNvGrpSpPr/>
          <p:nvPr/>
        </p:nvGrpSpPr>
        <p:grpSpPr>
          <a:xfrm>
            <a:off x="2843384" y="4857016"/>
            <a:ext cx="8668031" cy="868134"/>
            <a:chOff x="3101231" y="4228013"/>
            <a:chExt cx="8325098" cy="1238731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3" name="Flowchart: Terminator 21">
              <a:extLst>
                <a:ext uri="{FF2B5EF4-FFF2-40B4-BE49-F238E27FC236}">
                  <a16:creationId xmlns:a16="http://schemas.microsoft.com/office/drawing/2014/main" id="{7AE07F0A-6A85-48B3-BCA6-BBB473031BF1}"/>
                </a:ext>
              </a:extLst>
            </p:cNvPr>
            <p:cNvSpPr/>
            <p:nvPr/>
          </p:nvSpPr>
          <p:spPr>
            <a:xfrm>
              <a:off x="3202660" y="4317315"/>
              <a:ext cx="8223669" cy="107721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চ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804739A8-A97F-43D2-A5C2-01F8107EC8E0}"/>
                </a:ext>
              </a:extLst>
            </p:cNvPr>
            <p:cNvSpPr/>
            <p:nvPr/>
          </p:nvSpPr>
          <p:spPr>
            <a:xfrm>
              <a:off x="3101231" y="4228013"/>
              <a:ext cx="1498522" cy="1238731"/>
            </a:xfrm>
            <a:prstGeom prst="flowChartAlternateProcess">
              <a:avLst/>
            </a:prstGeom>
            <a:solidFill>
              <a:srgbClr val="CC33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15.2.3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DB136C-CE28-4E90-AB03-94D680404C70}"/>
              </a:ext>
            </a:extLst>
          </p:cNvPr>
          <p:cNvSpPr txBox="1"/>
          <p:nvPr/>
        </p:nvSpPr>
        <p:spPr>
          <a:xfrm>
            <a:off x="3903438" y="332939"/>
            <a:ext cx="496862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86F11-4A19-4ED2-927B-15AAEFE06D8E}"/>
              </a:ext>
            </a:extLst>
          </p:cNvPr>
          <p:cNvGrpSpPr/>
          <p:nvPr/>
        </p:nvGrpSpPr>
        <p:grpSpPr>
          <a:xfrm>
            <a:off x="204952" y="2749103"/>
            <a:ext cx="2638432" cy="2625437"/>
            <a:chOff x="204952" y="2749103"/>
            <a:chExt cx="2638432" cy="26254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B9FB18-5773-47F4-8FA8-B47B38CB5BA4}"/>
                </a:ext>
              </a:extLst>
            </p:cNvPr>
            <p:cNvSpPr/>
            <p:nvPr/>
          </p:nvSpPr>
          <p:spPr>
            <a:xfrm>
              <a:off x="204952" y="2749103"/>
              <a:ext cx="2638432" cy="2625437"/>
            </a:xfrm>
            <a:prstGeom prst="ellipse">
              <a:avLst/>
            </a:prstGeom>
            <a:solidFill>
              <a:srgbClr val="CC0099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ircle: Hollow 1">
              <a:extLst>
                <a:ext uri="{FF2B5EF4-FFF2-40B4-BE49-F238E27FC236}">
                  <a16:creationId xmlns:a16="http://schemas.microsoft.com/office/drawing/2014/main" id="{BA23EFD4-1458-413E-B151-D0BBB6A18594}"/>
                </a:ext>
              </a:extLst>
            </p:cNvPr>
            <p:cNvSpPr/>
            <p:nvPr/>
          </p:nvSpPr>
          <p:spPr>
            <a:xfrm>
              <a:off x="289463" y="2813026"/>
              <a:ext cx="2467404" cy="2497590"/>
            </a:xfrm>
            <a:prstGeom prst="donut">
              <a:avLst>
                <a:gd name="adj" fmla="val 178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ownload Free png Border Frame PNG Images | Vectors and PSD Files | Free  Download on ... - DLPNG.com">
            <a:extLst>
              <a:ext uri="{FF2B5EF4-FFF2-40B4-BE49-F238E27FC236}">
                <a16:creationId xmlns:a16="http://schemas.microsoft.com/office/drawing/2014/main" id="{74AE7401-D003-4D5C-8DE1-CB2F9E219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4E832-7D2D-450A-8508-D14B6EE43042}"/>
              </a:ext>
            </a:extLst>
          </p:cNvPr>
          <p:cNvSpPr txBox="1"/>
          <p:nvPr/>
        </p:nvSpPr>
        <p:spPr>
          <a:xfrm>
            <a:off x="355865" y="5623559"/>
            <a:ext cx="1147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াঙা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12" descr="মাছে-ভাতে বাঙালি – কৃষি ও কৃষকের সংবাদ">
            <a:extLst>
              <a:ext uri="{FF2B5EF4-FFF2-40B4-BE49-F238E27FC236}">
                <a16:creationId xmlns:a16="http://schemas.microsoft.com/office/drawing/2014/main" id="{8028A262-13D0-4BE3-9C74-44F561B5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1127760"/>
            <a:ext cx="8473440" cy="44957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1253C-4E98-4163-86B0-84AAF3022EEB}"/>
              </a:ext>
            </a:extLst>
          </p:cNvPr>
          <p:cNvSpPr txBox="1"/>
          <p:nvPr/>
        </p:nvSpPr>
        <p:spPr>
          <a:xfrm>
            <a:off x="2380287" y="206513"/>
            <a:ext cx="586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D9C2F-A733-4611-96BD-F4D11047420D}"/>
              </a:ext>
            </a:extLst>
          </p:cNvPr>
          <p:cNvSpPr txBox="1"/>
          <p:nvPr/>
        </p:nvSpPr>
        <p:spPr>
          <a:xfrm>
            <a:off x="219436" y="5410200"/>
            <a:ext cx="1147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ডাল,মাংস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Masoor Dal (Deshi) (ডাল) - Online grocery shop">
            <a:extLst>
              <a:ext uri="{FF2B5EF4-FFF2-40B4-BE49-F238E27FC236}">
                <a16:creationId xmlns:a16="http://schemas.microsoft.com/office/drawing/2014/main" id="{80C96DB5-F58C-40FF-A4C5-947A3872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846771"/>
            <a:ext cx="3320776" cy="3882643"/>
          </a:xfrm>
          <a:prstGeom prst="rect">
            <a:avLst/>
          </a:prstGeom>
          <a:ln w="3175" cap="sq">
            <a:solidFill>
              <a:srgbClr val="CC3399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মাংস সংরক্ষণ : মাংস ভালো থাকে জিপলক প্যাকেটে | 538943 | কালের কণ্ঠ |  kalerkantho">
            <a:extLst>
              <a:ext uri="{FF2B5EF4-FFF2-40B4-BE49-F238E27FC236}">
                <a16:creationId xmlns:a16="http://schemas.microsoft.com/office/drawing/2014/main" id="{62144C81-0705-48B8-AD3F-3A2BA8D6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74" y="846772"/>
            <a:ext cx="3574568" cy="3859530"/>
          </a:xfrm>
          <a:prstGeom prst="rect">
            <a:avLst/>
          </a:prstGeom>
          <a:ln w="3175" cap="sq">
            <a:solidFill>
              <a:srgbClr val="CC3399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ক্রেতাদের সাধ্যের মধ্যে শীতকালীন শাক সবজি">
            <a:extLst>
              <a:ext uri="{FF2B5EF4-FFF2-40B4-BE49-F238E27FC236}">
                <a16:creationId xmlns:a16="http://schemas.microsoft.com/office/drawing/2014/main" id="{2F1F3CA2-B0F1-4E98-8E70-68435EB9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64870"/>
            <a:ext cx="3770356" cy="3859530"/>
          </a:xfrm>
          <a:prstGeom prst="rect">
            <a:avLst/>
          </a:prstGeom>
          <a:ln w="3175" cap="sq">
            <a:solidFill>
              <a:srgbClr val="CC3399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B422F-3BA4-496A-B51B-D3C54F0C2A36}"/>
              </a:ext>
            </a:extLst>
          </p:cNvPr>
          <p:cNvSpPr txBox="1"/>
          <p:nvPr/>
        </p:nvSpPr>
        <p:spPr>
          <a:xfrm>
            <a:off x="994763" y="4706302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b="1" dirty="0">
              <a:solidFill>
                <a:srgbClr val="6600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12200-636D-4D5D-82DB-924B105066F7}"/>
              </a:ext>
            </a:extLst>
          </p:cNvPr>
          <p:cNvSpPr txBox="1"/>
          <p:nvPr/>
        </p:nvSpPr>
        <p:spPr>
          <a:xfrm>
            <a:off x="4890496" y="4702343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b="1" dirty="0">
              <a:solidFill>
                <a:srgbClr val="6600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B9D85-57B5-40D8-B69F-ADDAFA95E69F}"/>
              </a:ext>
            </a:extLst>
          </p:cNvPr>
          <p:cNvSpPr txBox="1"/>
          <p:nvPr/>
        </p:nvSpPr>
        <p:spPr>
          <a:xfrm>
            <a:off x="8918438" y="4667934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b="1" dirty="0">
              <a:solidFill>
                <a:srgbClr val="6600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86253-B242-4FD9-8F46-717558AFD892}"/>
              </a:ext>
            </a:extLst>
          </p:cNvPr>
          <p:cNvSpPr txBox="1"/>
          <p:nvPr/>
        </p:nvSpPr>
        <p:spPr>
          <a:xfrm>
            <a:off x="510540" y="206514"/>
            <a:ext cx="1147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787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LENOVO</cp:lastModifiedBy>
  <cp:revision>33</cp:revision>
  <dcterms:created xsi:type="dcterms:W3CDTF">2022-05-10T08:08:57Z</dcterms:created>
  <dcterms:modified xsi:type="dcterms:W3CDTF">2022-08-01T06:33:25Z</dcterms:modified>
</cp:coreProperties>
</file>