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6" r:id="rId4"/>
    <p:sldId id="256" r:id="rId5"/>
    <p:sldId id="257"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a:solidFill>
            <a:schemeClr val="accent1">
              <a:lumMod val="60000"/>
              <a:lumOff val="40000"/>
            </a:schemeClr>
          </a:solidFill>
        </p:spPr>
        <p:txBody>
          <a:bodyPr/>
          <a:lstStyle/>
          <a:p>
            <a:r>
              <a:rPr lang="as-IN" dirty="0" smtClean="0"/>
              <a:t>আস-সালামু আলাইকুম</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57200"/>
            <a:ext cx="9144000" cy="2585323"/>
          </a:xfrm>
          <a:prstGeom prst="rect">
            <a:avLst/>
          </a:prstGeom>
        </p:spPr>
        <p:txBody>
          <a:bodyPr wrap="square">
            <a:spAutoFit/>
          </a:bodyPr>
          <a:lstStyle/>
          <a:p>
            <a:r>
              <a:rPr lang="as-IN" dirty="0" smtClean="0"/>
              <a:t>বিযুক্ত জোড় কলম : কোনো চারা গাছের (স্টক) উপরের অংশ কেটে ফেলে দিয়ে কাটা অংশে অন্য গাছের (সায়ন) অংশ এনে জোড়া দিলে যে জোড় কলম পাওয়া যায় তাকে বিযুক্ত জোড় কলম বলে।</a:t>
            </a:r>
          </a:p>
          <a:p>
            <a:endParaRPr lang="en-US" dirty="0" smtClean="0"/>
          </a:p>
          <a:p>
            <a:r>
              <a:rPr lang="as-IN" dirty="0" smtClean="0"/>
              <a:t>বিযুক্ত </a:t>
            </a:r>
            <a:r>
              <a:rPr lang="as-IN" dirty="0" smtClean="0"/>
              <a:t>জোড় কলম ৭ প্রকার। যথা</a:t>
            </a:r>
          </a:p>
          <a:p>
            <a:r>
              <a:rPr lang="as-IN" dirty="0" smtClean="0"/>
              <a:t/>
            </a:r>
            <a:br>
              <a:rPr lang="as-IN" dirty="0" smtClean="0"/>
            </a:br>
            <a:r>
              <a:rPr lang="as-IN" dirty="0" smtClean="0"/>
              <a:t>(</a:t>
            </a:r>
            <a:r>
              <a:rPr lang="as-IN" dirty="0" smtClean="0"/>
              <a:t>১) ভিনিয়ার জোড় কলম (২) অঙ্কুর জোড় কলম (৩) শীর্ষ জোড় কলম (৪) জিহ্বা জোড় </a:t>
            </a:r>
            <a:r>
              <a:rPr lang="as-IN" dirty="0" smtClean="0"/>
              <a:t>কলম</a:t>
            </a:r>
            <a:endParaRPr lang="en-US" dirty="0" smtClean="0"/>
          </a:p>
          <a:p>
            <a:endParaRPr lang="en-US" dirty="0" smtClean="0"/>
          </a:p>
          <a:p>
            <a:r>
              <a:rPr lang="as-IN" dirty="0" smtClean="0"/>
              <a:t>(৫</a:t>
            </a:r>
            <a:r>
              <a:rPr lang="as-IN" dirty="0" smtClean="0"/>
              <a:t>) গোঁজ জোড় কলম (৬) পার্শ্ব জোড় কলম ও (৭) আরোহ জোড় কলম।</a:t>
            </a:r>
            <a:endParaRPr lang="as-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88017\Downloads\Khaula_2.jpg"/>
          <p:cNvPicPr>
            <a:picLocks noChangeAspect="1" noChangeArrowheads="1"/>
          </p:cNvPicPr>
          <p:nvPr/>
        </p:nvPicPr>
        <p:blipFill>
          <a:blip r:embed="rId2"/>
          <a:srcRect/>
          <a:stretch>
            <a:fillRect/>
          </a:stretch>
        </p:blipFill>
        <p:spPr bwMode="auto">
          <a:xfrm>
            <a:off x="1143000" y="228600"/>
            <a:ext cx="7029450" cy="3852862"/>
          </a:xfrm>
          <a:prstGeom prst="rect">
            <a:avLst/>
          </a:prstGeom>
          <a:noFill/>
        </p:spPr>
      </p:pic>
      <p:sp>
        <p:nvSpPr>
          <p:cNvPr id="5" name="Rectangle 4"/>
          <p:cNvSpPr/>
          <p:nvPr/>
        </p:nvSpPr>
        <p:spPr>
          <a:xfrm>
            <a:off x="1524000" y="4800600"/>
            <a:ext cx="6181500" cy="369332"/>
          </a:xfrm>
          <a:prstGeom prst="rect">
            <a:avLst/>
          </a:prstGeom>
        </p:spPr>
        <p:txBody>
          <a:bodyPr wrap="none">
            <a:spAutoFit/>
          </a:bodyPr>
          <a:lstStyle/>
          <a:p>
            <a:r>
              <a:rPr lang="en-US" b="1" dirty="0" err="1" smtClean="0"/>
              <a:t>দলিয়</a:t>
            </a:r>
            <a:r>
              <a:rPr lang="en-US" dirty="0" smtClean="0"/>
              <a:t> </a:t>
            </a:r>
            <a:r>
              <a:rPr lang="en-US" b="1" dirty="0" err="1" smtClean="0"/>
              <a:t>কাজ</a:t>
            </a:r>
            <a:r>
              <a:rPr lang="en-US" dirty="0" smtClean="0"/>
              <a:t>-  </a:t>
            </a:r>
            <a:r>
              <a:rPr lang="en-US" dirty="0" err="1" smtClean="0"/>
              <a:t>উদ্ভিদের</a:t>
            </a:r>
            <a:r>
              <a:rPr lang="en-US" dirty="0" smtClean="0"/>
              <a:t> </a:t>
            </a:r>
            <a:r>
              <a:rPr lang="en-US" dirty="0" err="1" smtClean="0"/>
              <a:t>অঙ্গজ</a:t>
            </a:r>
            <a:r>
              <a:rPr lang="en-US" dirty="0" smtClean="0"/>
              <a:t> </a:t>
            </a:r>
            <a:r>
              <a:rPr lang="en-US" dirty="0" err="1" smtClean="0"/>
              <a:t>বংশবিস্তারের</a:t>
            </a:r>
            <a:r>
              <a:rPr lang="en-US" dirty="0" smtClean="0"/>
              <a:t> </a:t>
            </a:r>
            <a:r>
              <a:rPr lang="en-US" dirty="0" err="1" smtClean="0"/>
              <a:t>শ্রেণী</a:t>
            </a:r>
            <a:r>
              <a:rPr lang="en-US" dirty="0" smtClean="0"/>
              <a:t> </a:t>
            </a:r>
            <a:r>
              <a:rPr lang="en-US" dirty="0" err="1" smtClean="0"/>
              <a:t>বিন্যাস</a:t>
            </a:r>
            <a:r>
              <a:rPr lang="en-US" dirty="0" smtClean="0"/>
              <a:t> </a:t>
            </a:r>
            <a:r>
              <a:rPr lang="en-US" dirty="0" err="1" smtClean="0"/>
              <a:t>কর</a:t>
            </a:r>
            <a:r>
              <a:rPr lang="en-US" dirty="0" smtClean="0"/>
              <a:t> ।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88017\Downloads\5444.jpg_wh860.jpg"/>
          <p:cNvPicPr>
            <a:picLocks noChangeAspect="1" noChangeArrowheads="1"/>
          </p:cNvPicPr>
          <p:nvPr/>
        </p:nvPicPr>
        <p:blipFill>
          <a:blip r:embed="rId2"/>
          <a:srcRect/>
          <a:stretch>
            <a:fillRect/>
          </a:stretch>
        </p:blipFill>
        <p:spPr bwMode="auto">
          <a:xfrm>
            <a:off x="685800" y="228600"/>
            <a:ext cx="7600950" cy="4067175"/>
          </a:xfrm>
          <a:prstGeom prst="rect">
            <a:avLst/>
          </a:prstGeom>
          <a:noFill/>
        </p:spPr>
      </p:pic>
      <p:sp>
        <p:nvSpPr>
          <p:cNvPr id="5" name="Rectangle 4"/>
          <p:cNvSpPr/>
          <p:nvPr/>
        </p:nvSpPr>
        <p:spPr>
          <a:xfrm>
            <a:off x="685800" y="4876800"/>
            <a:ext cx="7620000" cy="369332"/>
          </a:xfrm>
          <a:prstGeom prst="rect">
            <a:avLst/>
          </a:prstGeom>
        </p:spPr>
        <p:txBody>
          <a:bodyPr wrap="square">
            <a:spAutoFit/>
          </a:bodyPr>
          <a:lstStyle/>
          <a:p>
            <a:r>
              <a:rPr lang="en-US" b="1" dirty="0" smtClean="0"/>
              <a:t>                            </a:t>
            </a:r>
            <a:r>
              <a:rPr lang="en-US" b="1" dirty="0" err="1" smtClean="0"/>
              <a:t>বাড়ীর</a:t>
            </a:r>
            <a:r>
              <a:rPr lang="en-US" b="1" dirty="0" smtClean="0"/>
              <a:t> </a:t>
            </a:r>
            <a:r>
              <a:rPr lang="en-US" b="1" dirty="0" err="1" smtClean="0"/>
              <a:t>কাজ</a:t>
            </a:r>
            <a:r>
              <a:rPr lang="en-US" b="1" dirty="0" smtClean="0"/>
              <a:t>- </a:t>
            </a:r>
            <a:r>
              <a:rPr lang="en-US" dirty="0" err="1" smtClean="0"/>
              <a:t>জোড়</a:t>
            </a:r>
            <a:r>
              <a:rPr lang="en-US" dirty="0" smtClean="0"/>
              <a:t> </a:t>
            </a:r>
            <a:r>
              <a:rPr lang="en-US" dirty="0" err="1" smtClean="0"/>
              <a:t>কলমের</a:t>
            </a:r>
            <a:r>
              <a:rPr lang="en-US" dirty="0" smtClean="0"/>
              <a:t> </a:t>
            </a:r>
            <a:r>
              <a:rPr lang="en-US" dirty="0" err="1" smtClean="0"/>
              <a:t>শ্রেণী</a:t>
            </a:r>
            <a:r>
              <a:rPr lang="en-US" dirty="0" smtClean="0"/>
              <a:t> </a:t>
            </a:r>
            <a:r>
              <a:rPr lang="en-US" dirty="0" err="1" smtClean="0"/>
              <a:t>বিন্যাস</a:t>
            </a:r>
            <a:r>
              <a:rPr lang="en-US" dirty="0" smtClean="0"/>
              <a:t> </a:t>
            </a:r>
            <a:r>
              <a:rPr lang="en-US" dirty="0" err="1" smtClean="0"/>
              <a:t>কর</a:t>
            </a:r>
            <a:r>
              <a:rPr lang="en-US" dirty="0" smtClean="0"/>
              <a:t> </a:t>
            </a:r>
            <a:r>
              <a:rPr lang="en-US" b="1"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981200"/>
            <a:ext cx="5943600" cy="1754326"/>
          </a:xfrm>
          <a:prstGeom prst="rect">
            <a:avLst/>
          </a:prstGeom>
          <a:solidFill>
            <a:schemeClr val="accent1">
              <a:lumMod val="40000"/>
              <a:lumOff val="60000"/>
            </a:schemeClr>
          </a:solidFill>
        </p:spPr>
        <p:txBody>
          <a:bodyPr wrap="square">
            <a:spAutoFit/>
          </a:bodyPr>
          <a:lstStyle/>
          <a:p>
            <a:r>
              <a:rPr lang="en-US" sz="3600" dirty="0" smtClean="0"/>
              <a:t>   </a:t>
            </a:r>
            <a:r>
              <a:rPr lang="en-US" sz="3600" dirty="0" err="1" smtClean="0"/>
              <a:t>মোসাঃ</a:t>
            </a:r>
            <a:r>
              <a:rPr lang="en-US" sz="3600" dirty="0" smtClean="0"/>
              <a:t> </a:t>
            </a:r>
            <a:r>
              <a:rPr lang="en-US" sz="3600" dirty="0" err="1" smtClean="0"/>
              <a:t>পারভীন</a:t>
            </a:r>
            <a:r>
              <a:rPr lang="en-US" sz="3600" dirty="0" smtClean="0"/>
              <a:t> </a:t>
            </a:r>
            <a:r>
              <a:rPr lang="en-US" sz="3600" dirty="0" err="1" smtClean="0"/>
              <a:t>আক্তার</a:t>
            </a:r>
            <a:r>
              <a:rPr lang="en-US" sz="3600" dirty="0" smtClean="0"/>
              <a:t> </a:t>
            </a:r>
          </a:p>
          <a:p>
            <a:endParaRPr lang="en-US" sz="3600" dirty="0" smtClean="0"/>
          </a:p>
          <a:p>
            <a:r>
              <a:rPr lang="en-US" sz="3600" dirty="0" smtClean="0"/>
              <a:t>   </a:t>
            </a:r>
            <a:r>
              <a:rPr lang="en-US" sz="3600" dirty="0" err="1" smtClean="0"/>
              <a:t>সহকারী</a:t>
            </a:r>
            <a:r>
              <a:rPr lang="en-US" sz="3600" dirty="0" smtClean="0"/>
              <a:t> </a:t>
            </a:r>
            <a:r>
              <a:rPr lang="en-US" sz="3600" dirty="0" err="1" smtClean="0"/>
              <a:t>শিক্ষক</a:t>
            </a:r>
            <a:r>
              <a:rPr lang="en-US" sz="3600" dirty="0" smtClean="0"/>
              <a:t> ( </a:t>
            </a:r>
            <a:r>
              <a:rPr lang="en-US" sz="3600" dirty="0" err="1" smtClean="0"/>
              <a:t>কৃষি</a:t>
            </a:r>
            <a:r>
              <a:rPr lang="en-US" sz="3600" dirty="0" smtClean="0"/>
              <a:t>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88017\Downloads\লাল-গোলাপ-ফুলের-ছবি-65.jpg"/>
          <p:cNvPicPr>
            <a:picLocks noChangeAspect="1" noChangeArrowheads="1"/>
          </p:cNvPicPr>
          <p:nvPr/>
        </p:nvPicPr>
        <p:blipFill>
          <a:blip r:embed="rId2"/>
          <a:srcRect/>
          <a:stretch>
            <a:fillRect/>
          </a:stretch>
        </p:blipFill>
        <p:spPr bwMode="auto">
          <a:xfrm>
            <a:off x="609600" y="1371600"/>
            <a:ext cx="7696200" cy="5133305"/>
          </a:xfrm>
          <a:prstGeom prst="rect">
            <a:avLst/>
          </a:prstGeom>
          <a:noFill/>
        </p:spPr>
      </p:pic>
      <p:sp>
        <p:nvSpPr>
          <p:cNvPr id="5" name="Rectangle 4"/>
          <p:cNvSpPr/>
          <p:nvPr/>
        </p:nvSpPr>
        <p:spPr>
          <a:xfrm>
            <a:off x="1905000" y="381000"/>
            <a:ext cx="5410200" cy="923330"/>
          </a:xfrm>
          <a:prstGeom prst="rect">
            <a:avLst/>
          </a:prstGeom>
          <a:solidFill>
            <a:schemeClr val="accent2">
              <a:lumMod val="75000"/>
            </a:schemeClr>
          </a:solidFill>
        </p:spPr>
        <p:txBody>
          <a:bodyPr wrap="square">
            <a:spAutoFit/>
          </a:bodyPr>
          <a:lstStyle/>
          <a:p>
            <a:r>
              <a:rPr lang="en-US" sz="5400" dirty="0" smtClean="0"/>
              <a:t>          </a:t>
            </a:r>
            <a:r>
              <a:rPr lang="en-US" sz="5400" dirty="0" err="1" smtClean="0"/>
              <a:t>স্বাগতম</a:t>
            </a:r>
            <a:r>
              <a:rPr lang="en-US" sz="5400" dirty="0" smtClean="0"/>
              <a:t> </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991600" cy="584775"/>
          </a:xfrm>
          <a:prstGeom prst="rect">
            <a:avLst/>
          </a:prstGeom>
          <a:solidFill>
            <a:schemeClr val="accent2"/>
          </a:solidFill>
        </p:spPr>
        <p:txBody>
          <a:bodyPr wrap="square">
            <a:spAutoFit/>
          </a:bodyPr>
          <a:lstStyle/>
          <a:p>
            <a:r>
              <a:rPr lang="en-US" sz="3200" dirty="0" smtClean="0"/>
              <a:t>                        </a:t>
            </a:r>
            <a:r>
              <a:rPr lang="en-US" sz="3200" dirty="0" err="1" smtClean="0"/>
              <a:t>নিচের</a:t>
            </a:r>
            <a:r>
              <a:rPr lang="en-US" sz="3200" dirty="0" smtClean="0"/>
              <a:t> </a:t>
            </a:r>
            <a:r>
              <a:rPr lang="en-US" sz="3200" dirty="0" err="1" smtClean="0"/>
              <a:t>চিত্রগুলো</a:t>
            </a:r>
            <a:r>
              <a:rPr lang="en-US" sz="3200" dirty="0" smtClean="0"/>
              <a:t> </a:t>
            </a:r>
            <a:r>
              <a:rPr lang="en-US" sz="3200" dirty="0" err="1" smtClean="0"/>
              <a:t>লক্ষ</a:t>
            </a:r>
            <a:r>
              <a:rPr lang="en-US" sz="3200" dirty="0" smtClean="0"/>
              <a:t> </a:t>
            </a:r>
            <a:r>
              <a:rPr lang="en-US" sz="3200" dirty="0" err="1" smtClean="0"/>
              <a:t>করো</a:t>
            </a:r>
            <a:r>
              <a:rPr lang="en-US" sz="3200" dirty="0" smtClean="0"/>
              <a:t>  </a:t>
            </a:r>
            <a:endParaRPr lang="en-US" sz="3200" dirty="0"/>
          </a:p>
        </p:txBody>
      </p:sp>
      <p:pic>
        <p:nvPicPr>
          <p:cNvPr id="1026" name="Picture 2" descr="C:\Users\88017\Downloads\download (3).jpg"/>
          <p:cNvPicPr>
            <a:picLocks noChangeAspect="1" noChangeArrowheads="1"/>
          </p:cNvPicPr>
          <p:nvPr/>
        </p:nvPicPr>
        <p:blipFill>
          <a:blip r:embed="rId2"/>
          <a:stretch>
            <a:fillRect/>
          </a:stretch>
        </p:blipFill>
        <p:spPr bwMode="auto">
          <a:xfrm>
            <a:off x="533400" y="1143000"/>
            <a:ext cx="3200399" cy="1878733"/>
          </a:xfrm>
          <a:prstGeom prst="rect">
            <a:avLst/>
          </a:prstGeom>
          <a:noFill/>
        </p:spPr>
      </p:pic>
      <p:pic>
        <p:nvPicPr>
          <p:cNvPr id="1027" name="Picture 3" descr="C:\Users\88017\Downloads\download (3).jpg"/>
          <p:cNvPicPr>
            <a:picLocks noChangeAspect="1" noChangeArrowheads="1"/>
          </p:cNvPicPr>
          <p:nvPr/>
        </p:nvPicPr>
        <p:blipFill>
          <a:blip r:embed="rId3"/>
          <a:stretch>
            <a:fillRect/>
          </a:stretch>
        </p:blipFill>
        <p:spPr bwMode="auto">
          <a:xfrm>
            <a:off x="5334000" y="3276600"/>
            <a:ext cx="3200400" cy="1905000"/>
          </a:xfrm>
          <a:prstGeom prst="rect">
            <a:avLst/>
          </a:prstGeom>
          <a:noFill/>
        </p:spPr>
      </p:pic>
      <p:pic>
        <p:nvPicPr>
          <p:cNvPr id="1028" name="Picture 4" descr="C:\Users\88017\Downloads\download (3).jpg"/>
          <p:cNvPicPr>
            <a:picLocks noChangeAspect="1" noChangeArrowheads="1"/>
          </p:cNvPicPr>
          <p:nvPr/>
        </p:nvPicPr>
        <p:blipFill>
          <a:blip r:embed="rId4"/>
          <a:srcRect/>
          <a:stretch>
            <a:fillRect/>
          </a:stretch>
        </p:blipFill>
        <p:spPr bwMode="auto">
          <a:xfrm>
            <a:off x="5334000" y="1143000"/>
            <a:ext cx="3200400" cy="1828800"/>
          </a:xfrm>
          <a:prstGeom prst="rect">
            <a:avLst/>
          </a:prstGeom>
          <a:noFill/>
        </p:spPr>
      </p:pic>
      <p:pic>
        <p:nvPicPr>
          <p:cNvPr id="1029" name="Picture 5" descr="C:\Users\88017\Downloads\download (3).jpg"/>
          <p:cNvPicPr>
            <a:picLocks noChangeAspect="1" noChangeArrowheads="1"/>
          </p:cNvPicPr>
          <p:nvPr/>
        </p:nvPicPr>
        <p:blipFill>
          <a:blip r:embed="rId5"/>
          <a:stretch>
            <a:fillRect/>
          </a:stretch>
        </p:blipFill>
        <p:spPr bwMode="auto">
          <a:xfrm>
            <a:off x="381000" y="3302867"/>
            <a:ext cx="3352799" cy="1878733"/>
          </a:xfrm>
          <a:prstGeom prst="rect">
            <a:avLst/>
          </a:prstGeom>
          <a:noFill/>
        </p:spPr>
      </p:pic>
      <p:sp>
        <p:nvSpPr>
          <p:cNvPr id="11" name="Rectangle 10"/>
          <p:cNvSpPr/>
          <p:nvPr/>
        </p:nvSpPr>
        <p:spPr>
          <a:xfrm>
            <a:off x="0" y="5715000"/>
            <a:ext cx="9144000" cy="523220"/>
          </a:xfrm>
          <a:prstGeom prst="rect">
            <a:avLst/>
          </a:prstGeom>
          <a:solidFill>
            <a:schemeClr val="accent2">
              <a:lumMod val="60000"/>
              <a:lumOff val="40000"/>
            </a:schemeClr>
          </a:solidFill>
        </p:spPr>
        <p:txBody>
          <a:bodyPr wrap="square">
            <a:spAutoFit/>
          </a:bodyPr>
          <a:lstStyle/>
          <a:p>
            <a:r>
              <a:rPr lang="en-US" sz="2800" dirty="0" smtClean="0"/>
              <a:t>     </a:t>
            </a:r>
            <a:r>
              <a:rPr lang="en-US" sz="2800" dirty="0" err="1" smtClean="0"/>
              <a:t>তাহলে</a:t>
            </a:r>
            <a:r>
              <a:rPr lang="en-US" sz="2800" dirty="0" smtClean="0"/>
              <a:t> </a:t>
            </a:r>
            <a:r>
              <a:rPr lang="en-US" sz="2800" dirty="0" err="1" smtClean="0"/>
              <a:t>আজকের</a:t>
            </a:r>
            <a:r>
              <a:rPr lang="en-US" sz="2800" dirty="0" smtClean="0"/>
              <a:t> </a:t>
            </a:r>
            <a:r>
              <a:rPr lang="en-US" sz="2800" dirty="0" err="1" smtClean="0"/>
              <a:t>পাঠ</a:t>
            </a:r>
            <a:r>
              <a:rPr lang="en-US" sz="2800" dirty="0" smtClean="0"/>
              <a:t> </a:t>
            </a:r>
            <a:r>
              <a:rPr lang="en-US" sz="2800" dirty="0" err="1" smtClean="0"/>
              <a:t>উদ্ভিদের</a:t>
            </a:r>
            <a:r>
              <a:rPr lang="en-US" sz="2800" dirty="0" smtClean="0"/>
              <a:t> </a:t>
            </a:r>
            <a:r>
              <a:rPr lang="en-US" sz="2800" dirty="0" err="1" smtClean="0"/>
              <a:t>অঙ্গজ</a:t>
            </a:r>
            <a:r>
              <a:rPr lang="en-US" sz="2800" dirty="0" smtClean="0"/>
              <a:t> </a:t>
            </a:r>
            <a:r>
              <a:rPr lang="en-US" sz="2800" dirty="0" err="1" smtClean="0"/>
              <a:t>বংশবিস্তার</a:t>
            </a:r>
            <a:r>
              <a:rPr lang="en-US" sz="2800" dirty="0" smtClean="0"/>
              <a:t> </a:t>
            </a:r>
            <a:r>
              <a:rPr lang="en-US" sz="2800" dirty="0" err="1" smtClean="0"/>
              <a:t>পদ্ধতি</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
            <a:ext cx="7772400" cy="584775"/>
          </a:xfrm>
          <a:prstGeom prst="rect">
            <a:avLst/>
          </a:prstGeom>
          <a:solidFill>
            <a:schemeClr val="bg1"/>
          </a:solidFill>
        </p:spPr>
        <p:txBody>
          <a:bodyPr wrap="square">
            <a:spAutoFit/>
          </a:bodyPr>
          <a:lstStyle/>
          <a:p>
            <a:r>
              <a:rPr lang="en-US" sz="3200" dirty="0" err="1" smtClean="0"/>
              <a:t>এই</a:t>
            </a:r>
            <a:r>
              <a:rPr lang="en-US" sz="3200" dirty="0" smtClean="0"/>
              <a:t> </a:t>
            </a:r>
            <a:r>
              <a:rPr lang="en-US" sz="3200" dirty="0" err="1" smtClean="0"/>
              <a:t>পাঠ</a:t>
            </a:r>
            <a:r>
              <a:rPr lang="en-US" sz="3200" dirty="0" smtClean="0"/>
              <a:t> </a:t>
            </a:r>
            <a:r>
              <a:rPr lang="en-US" sz="3200" dirty="0" err="1" smtClean="0"/>
              <a:t>শেষে</a:t>
            </a:r>
            <a:r>
              <a:rPr lang="en-US" sz="3200" dirty="0" smtClean="0"/>
              <a:t> </a:t>
            </a:r>
            <a:r>
              <a:rPr lang="en-US" sz="3200" dirty="0" err="1" smtClean="0"/>
              <a:t>শিক্ষার্থীরা</a:t>
            </a:r>
            <a:r>
              <a:rPr lang="en-US" sz="3200" dirty="0" smtClean="0"/>
              <a:t>-</a:t>
            </a:r>
            <a:r>
              <a:rPr lang="en-US" sz="3200" dirty="0" smtClean="0"/>
              <a:t>   </a:t>
            </a:r>
            <a:endParaRPr lang="en-US" sz="3200" dirty="0"/>
          </a:p>
        </p:txBody>
      </p:sp>
      <p:sp>
        <p:nvSpPr>
          <p:cNvPr id="7" name="Rectangle 6"/>
          <p:cNvSpPr/>
          <p:nvPr/>
        </p:nvSpPr>
        <p:spPr>
          <a:xfrm>
            <a:off x="0" y="1295400"/>
            <a:ext cx="9144000" cy="4524315"/>
          </a:xfrm>
          <a:prstGeom prst="rect">
            <a:avLst/>
          </a:prstGeom>
          <a:solidFill>
            <a:schemeClr val="bg1"/>
          </a:solidFill>
        </p:spPr>
        <p:txBody>
          <a:bodyPr wrap="square">
            <a:spAutoFit/>
          </a:bodyPr>
          <a:lstStyle/>
          <a:p>
            <a:r>
              <a:rPr lang="en-US" sz="3200" dirty="0" smtClean="0"/>
              <a:t>১। </a:t>
            </a:r>
            <a:r>
              <a:rPr lang="en-US" sz="3200" dirty="0" err="1" smtClean="0"/>
              <a:t>অঙ্গজ</a:t>
            </a:r>
            <a:r>
              <a:rPr lang="en-US" sz="3200" dirty="0" smtClean="0"/>
              <a:t> </a:t>
            </a:r>
            <a:r>
              <a:rPr lang="en-US" sz="3200" dirty="0" err="1" smtClean="0"/>
              <a:t>বংশবিস্তার</a:t>
            </a:r>
            <a:r>
              <a:rPr lang="en-US" sz="3200" dirty="0" smtClean="0"/>
              <a:t> </a:t>
            </a:r>
            <a:r>
              <a:rPr lang="en-US" sz="3200" dirty="0" err="1" smtClean="0"/>
              <a:t>কাকে</a:t>
            </a:r>
            <a:r>
              <a:rPr lang="en-US" sz="3200" dirty="0" smtClean="0"/>
              <a:t> </a:t>
            </a:r>
            <a:r>
              <a:rPr lang="en-US" sz="3200" dirty="0" err="1" smtClean="0"/>
              <a:t>বলে</a:t>
            </a:r>
            <a:r>
              <a:rPr lang="en-US" sz="3200" dirty="0" smtClean="0"/>
              <a:t> </a:t>
            </a:r>
            <a:r>
              <a:rPr lang="en-US" sz="3200" dirty="0" err="1" smtClean="0"/>
              <a:t>তা</a:t>
            </a:r>
            <a:r>
              <a:rPr lang="en-US" sz="3200" dirty="0" smtClean="0"/>
              <a:t> </a:t>
            </a:r>
            <a:r>
              <a:rPr lang="en-US" sz="3200" dirty="0" err="1" smtClean="0"/>
              <a:t>জানতে</a:t>
            </a:r>
            <a:r>
              <a:rPr lang="en-US" sz="3200" dirty="0" smtClean="0"/>
              <a:t> </a:t>
            </a:r>
            <a:r>
              <a:rPr lang="en-US" sz="3200" dirty="0" err="1" smtClean="0"/>
              <a:t>পারবে</a:t>
            </a:r>
            <a:r>
              <a:rPr lang="en-US" sz="3200" dirty="0" smtClean="0"/>
              <a:t>।</a:t>
            </a:r>
          </a:p>
          <a:p>
            <a:endParaRPr lang="en-US" sz="3200" dirty="0" smtClean="0"/>
          </a:p>
          <a:p>
            <a:r>
              <a:rPr lang="en-US" sz="3200" dirty="0" smtClean="0"/>
              <a:t>২। </a:t>
            </a:r>
            <a:r>
              <a:rPr lang="en-US" sz="3200" dirty="0" err="1" smtClean="0"/>
              <a:t>অঙ্গজ</a:t>
            </a:r>
            <a:r>
              <a:rPr lang="en-US" sz="3200" dirty="0" smtClean="0"/>
              <a:t> </a:t>
            </a:r>
            <a:r>
              <a:rPr lang="en-US" sz="3200" dirty="0" err="1" smtClean="0"/>
              <a:t>বংশবিস্তার</a:t>
            </a:r>
            <a:r>
              <a:rPr lang="en-US" sz="3200" dirty="0" smtClean="0"/>
              <a:t> </a:t>
            </a:r>
            <a:r>
              <a:rPr lang="en-US" sz="3200" dirty="0" smtClean="0"/>
              <a:t> </a:t>
            </a:r>
            <a:r>
              <a:rPr lang="en-US" sz="3200" dirty="0" err="1" smtClean="0"/>
              <a:t>কত</a:t>
            </a:r>
            <a:r>
              <a:rPr lang="en-US" sz="3200" dirty="0" smtClean="0"/>
              <a:t> </a:t>
            </a:r>
            <a:r>
              <a:rPr lang="en-US" sz="3200" dirty="0" err="1" smtClean="0"/>
              <a:t>প্রকার</a:t>
            </a:r>
            <a:r>
              <a:rPr lang="en-US" sz="3200" dirty="0" smtClean="0"/>
              <a:t> </a:t>
            </a:r>
            <a:r>
              <a:rPr lang="en-US" sz="3200" dirty="0" err="1" smtClean="0"/>
              <a:t>তা</a:t>
            </a:r>
            <a:r>
              <a:rPr lang="en-US" sz="3200" dirty="0" smtClean="0"/>
              <a:t> </a:t>
            </a:r>
            <a:r>
              <a:rPr lang="en-US" sz="3200" dirty="0" err="1" smtClean="0"/>
              <a:t>জানতে</a:t>
            </a:r>
            <a:r>
              <a:rPr lang="en-US" sz="3200" dirty="0" smtClean="0"/>
              <a:t> </a:t>
            </a:r>
            <a:r>
              <a:rPr lang="en-US" sz="3200" dirty="0" err="1" smtClean="0"/>
              <a:t>পারবে</a:t>
            </a:r>
            <a:r>
              <a:rPr lang="en-US" sz="3200" dirty="0" smtClean="0"/>
              <a:t>।</a:t>
            </a:r>
          </a:p>
          <a:p>
            <a:endParaRPr lang="en-US" sz="3200" dirty="0" smtClean="0"/>
          </a:p>
          <a:p>
            <a:r>
              <a:rPr lang="en-US" sz="3200" dirty="0" smtClean="0"/>
              <a:t>৩। </a:t>
            </a:r>
            <a:r>
              <a:rPr lang="en-US" sz="3200" dirty="0" err="1" smtClean="0"/>
              <a:t>স্বাভাবিক</a:t>
            </a:r>
            <a:r>
              <a:rPr lang="en-US" sz="3200" dirty="0" smtClean="0"/>
              <a:t> </a:t>
            </a:r>
            <a:r>
              <a:rPr lang="en-US" sz="3200" dirty="0" err="1" smtClean="0"/>
              <a:t>অঙ্গজ</a:t>
            </a:r>
            <a:r>
              <a:rPr lang="en-US" sz="3200" dirty="0" smtClean="0"/>
              <a:t> </a:t>
            </a:r>
            <a:r>
              <a:rPr lang="en-US" sz="3200" dirty="0" err="1" smtClean="0"/>
              <a:t>বংশবিস্তার</a:t>
            </a:r>
            <a:r>
              <a:rPr lang="en-US" sz="3200" dirty="0" smtClean="0"/>
              <a:t> </a:t>
            </a:r>
            <a:r>
              <a:rPr lang="en-US" sz="3200" dirty="0" err="1" smtClean="0"/>
              <a:t>পদ্ধতি</a:t>
            </a:r>
            <a:r>
              <a:rPr lang="en-US" sz="3200" dirty="0" smtClean="0"/>
              <a:t> </a:t>
            </a:r>
            <a:r>
              <a:rPr lang="en-US" sz="3200" dirty="0" err="1" smtClean="0"/>
              <a:t>কাকে</a:t>
            </a:r>
            <a:r>
              <a:rPr lang="en-US" sz="3200" dirty="0" smtClean="0"/>
              <a:t> </a:t>
            </a:r>
            <a:r>
              <a:rPr lang="en-US" sz="3200" dirty="0" err="1" smtClean="0"/>
              <a:t>বলে</a:t>
            </a:r>
            <a:r>
              <a:rPr lang="en-US" sz="3200" dirty="0" smtClean="0"/>
              <a:t>  ও </a:t>
            </a:r>
          </a:p>
          <a:p>
            <a:r>
              <a:rPr lang="en-US" sz="3200" dirty="0" err="1" smtClean="0"/>
              <a:t>কী</a:t>
            </a:r>
            <a:r>
              <a:rPr lang="en-US" sz="3200" dirty="0" smtClean="0"/>
              <a:t> </a:t>
            </a:r>
            <a:r>
              <a:rPr lang="en-US" sz="3200" dirty="0" err="1" smtClean="0"/>
              <a:t>কী</a:t>
            </a:r>
            <a:r>
              <a:rPr lang="en-US" sz="3200" dirty="0" smtClean="0"/>
              <a:t> </a:t>
            </a:r>
            <a:r>
              <a:rPr lang="en-US" sz="3200" dirty="0" err="1" smtClean="0"/>
              <a:t>তা</a:t>
            </a:r>
            <a:r>
              <a:rPr lang="en-US" sz="3200" dirty="0" smtClean="0"/>
              <a:t> </a:t>
            </a:r>
            <a:r>
              <a:rPr lang="en-US" sz="3200" dirty="0" err="1" smtClean="0"/>
              <a:t>জানতে</a:t>
            </a:r>
            <a:r>
              <a:rPr lang="en-US" sz="3200" dirty="0" smtClean="0"/>
              <a:t> </a:t>
            </a:r>
            <a:r>
              <a:rPr lang="en-US" sz="3200" dirty="0" err="1" smtClean="0"/>
              <a:t>পারবে</a:t>
            </a:r>
            <a:r>
              <a:rPr lang="en-US" sz="3200" dirty="0" smtClean="0"/>
              <a:t> ।</a:t>
            </a:r>
          </a:p>
          <a:p>
            <a:endParaRPr lang="en-US" sz="3200" dirty="0" smtClean="0"/>
          </a:p>
          <a:p>
            <a:r>
              <a:rPr lang="en-US" sz="3200" dirty="0" smtClean="0"/>
              <a:t>৪। </a:t>
            </a:r>
            <a:r>
              <a:rPr lang="en-US" sz="3200" dirty="0" err="1" smtClean="0"/>
              <a:t>কৃত্রিম</a:t>
            </a:r>
            <a:r>
              <a:rPr lang="en-US" sz="3200" dirty="0" smtClean="0"/>
              <a:t> </a:t>
            </a:r>
            <a:r>
              <a:rPr lang="en-US" sz="3200" dirty="0" err="1" smtClean="0"/>
              <a:t>অঙ্গজ</a:t>
            </a:r>
            <a:r>
              <a:rPr lang="en-US" sz="3200" dirty="0" smtClean="0"/>
              <a:t> </a:t>
            </a:r>
            <a:r>
              <a:rPr lang="en-US" sz="3200" dirty="0" err="1" smtClean="0"/>
              <a:t>বংশবিস্তার</a:t>
            </a:r>
            <a:r>
              <a:rPr lang="en-US" sz="3200" dirty="0" smtClean="0"/>
              <a:t> </a:t>
            </a:r>
            <a:r>
              <a:rPr lang="en-US" sz="3200" dirty="0" err="1" smtClean="0"/>
              <a:t>পদ্ধতি</a:t>
            </a:r>
            <a:r>
              <a:rPr lang="en-US" sz="3200" dirty="0" smtClean="0"/>
              <a:t> </a:t>
            </a:r>
            <a:r>
              <a:rPr lang="en-US" sz="3200" dirty="0" err="1" smtClean="0"/>
              <a:t>কাকে</a:t>
            </a:r>
            <a:r>
              <a:rPr lang="en-US" sz="3200" dirty="0" smtClean="0"/>
              <a:t> </a:t>
            </a:r>
            <a:r>
              <a:rPr lang="en-US" sz="3200" dirty="0" err="1" smtClean="0"/>
              <a:t>বলে</a:t>
            </a:r>
            <a:r>
              <a:rPr lang="en-US" sz="3200" dirty="0" smtClean="0"/>
              <a:t>  ও </a:t>
            </a:r>
            <a:r>
              <a:rPr lang="en-US" sz="3200" dirty="0" err="1" smtClean="0"/>
              <a:t>কী</a:t>
            </a:r>
            <a:r>
              <a:rPr lang="en-US" sz="3200" dirty="0" smtClean="0"/>
              <a:t> </a:t>
            </a:r>
            <a:endParaRPr lang="en-US" sz="3200" dirty="0" smtClean="0"/>
          </a:p>
          <a:p>
            <a:r>
              <a:rPr lang="en-US" sz="3200" dirty="0" err="1" smtClean="0"/>
              <a:t>কী</a:t>
            </a:r>
            <a:r>
              <a:rPr lang="en-US" sz="3200" dirty="0" smtClean="0"/>
              <a:t> </a:t>
            </a:r>
            <a:r>
              <a:rPr lang="en-US" sz="3200" dirty="0" err="1" smtClean="0"/>
              <a:t>তা</a:t>
            </a:r>
            <a:r>
              <a:rPr lang="en-US" sz="3200" dirty="0" smtClean="0"/>
              <a:t> </a:t>
            </a:r>
            <a:r>
              <a:rPr lang="en-US" sz="3200" dirty="0" err="1" smtClean="0"/>
              <a:t>জানতে</a:t>
            </a:r>
            <a:r>
              <a:rPr lang="en-US" sz="3200" dirty="0" smtClean="0"/>
              <a:t> </a:t>
            </a:r>
            <a:r>
              <a:rPr lang="en-US" sz="3200" dirty="0" err="1" smtClean="0"/>
              <a:t>পারবে</a:t>
            </a:r>
            <a:r>
              <a:rPr lang="en-US" sz="3200" dirty="0" smtClean="0"/>
              <a:t>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6629400" cy="685800"/>
          </a:xfrm>
          <a:solidFill>
            <a:schemeClr val="bg2">
              <a:lumMod val="90000"/>
            </a:schemeClr>
          </a:solidFill>
        </p:spPr>
        <p:txBody>
          <a:bodyPr>
            <a:normAutofit/>
          </a:bodyPr>
          <a:lstStyle/>
          <a:p>
            <a:r>
              <a:rPr lang="en-US" sz="3200" dirty="0" err="1" smtClean="0"/>
              <a:t>অঙ্গজ</a:t>
            </a:r>
            <a:r>
              <a:rPr lang="en-US" sz="3200" dirty="0" smtClean="0"/>
              <a:t> </a:t>
            </a:r>
            <a:r>
              <a:rPr lang="en-US" sz="3200" dirty="0" err="1" smtClean="0"/>
              <a:t>বংশবিস্তার</a:t>
            </a:r>
            <a:r>
              <a:rPr lang="en-US" sz="3200" dirty="0" smtClean="0"/>
              <a:t> </a:t>
            </a:r>
            <a:r>
              <a:rPr lang="en-US" sz="3200" dirty="0" err="1" smtClean="0"/>
              <a:t>পদ্ধতি</a:t>
            </a:r>
            <a:r>
              <a:rPr lang="en-US" sz="3200" dirty="0" smtClean="0"/>
              <a:t> </a:t>
            </a:r>
            <a:r>
              <a:rPr lang="en-US" sz="3200" dirty="0" err="1" smtClean="0"/>
              <a:t>কাকে</a:t>
            </a:r>
            <a:r>
              <a:rPr lang="en-US" sz="3200" dirty="0" smtClean="0"/>
              <a:t> </a:t>
            </a:r>
            <a:r>
              <a:rPr lang="en-US" sz="3200" dirty="0" err="1" smtClean="0"/>
              <a:t>বলে</a:t>
            </a:r>
            <a:r>
              <a:rPr lang="en-US" sz="3200" dirty="0" smtClean="0"/>
              <a:t> ?  </a:t>
            </a:r>
            <a:endParaRPr lang="en-US" sz="3200" dirty="0"/>
          </a:p>
        </p:txBody>
      </p:sp>
      <p:sp>
        <p:nvSpPr>
          <p:cNvPr id="4" name="Rectangle 3"/>
          <p:cNvSpPr/>
          <p:nvPr/>
        </p:nvSpPr>
        <p:spPr>
          <a:xfrm>
            <a:off x="0" y="990600"/>
            <a:ext cx="9144000" cy="2246769"/>
          </a:xfrm>
          <a:prstGeom prst="rect">
            <a:avLst/>
          </a:prstGeom>
        </p:spPr>
        <p:txBody>
          <a:bodyPr wrap="square">
            <a:spAutoFit/>
          </a:bodyPr>
          <a:lstStyle/>
          <a:p>
            <a:r>
              <a:rPr lang="en-US" sz="2800" dirty="0" err="1" smtClean="0"/>
              <a:t>যে</a:t>
            </a:r>
            <a:r>
              <a:rPr lang="en-US" sz="2800" dirty="0" smtClean="0"/>
              <a:t> </a:t>
            </a:r>
            <a:r>
              <a:rPr lang="en-US" sz="2800" dirty="0" err="1" smtClean="0"/>
              <a:t>প্রক্রিয়ায়</a:t>
            </a:r>
            <a:r>
              <a:rPr lang="en-US" sz="2800" dirty="0" smtClean="0"/>
              <a:t> </a:t>
            </a:r>
            <a:r>
              <a:rPr lang="en-US" sz="2800" dirty="0" err="1" smtClean="0"/>
              <a:t>গাছ</a:t>
            </a:r>
            <a:r>
              <a:rPr lang="en-US" sz="2800" dirty="0" smtClean="0"/>
              <a:t> </a:t>
            </a:r>
            <a:r>
              <a:rPr lang="en-US" sz="2800" dirty="0" err="1" smtClean="0"/>
              <a:t>প্রকৃত</a:t>
            </a:r>
            <a:r>
              <a:rPr lang="en-US" sz="2800" dirty="0" smtClean="0"/>
              <a:t> </a:t>
            </a:r>
            <a:r>
              <a:rPr lang="en-US" sz="2800" dirty="0" err="1" smtClean="0"/>
              <a:t>বীজের</a:t>
            </a:r>
            <a:r>
              <a:rPr lang="en-US" sz="2800" dirty="0" smtClean="0"/>
              <a:t> </a:t>
            </a:r>
            <a:r>
              <a:rPr lang="en-US" sz="2800" dirty="0" err="1" smtClean="0"/>
              <a:t>সাহায্য</a:t>
            </a:r>
            <a:r>
              <a:rPr lang="en-US" sz="2800" dirty="0" smtClean="0"/>
              <a:t> </a:t>
            </a:r>
            <a:r>
              <a:rPr lang="en-US" sz="2800" dirty="0" err="1" smtClean="0"/>
              <a:t>ছাড়া</a:t>
            </a:r>
            <a:r>
              <a:rPr lang="en-US" sz="2800" dirty="0" smtClean="0"/>
              <a:t>  </a:t>
            </a:r>
            <a:r>
              <a:rPr lang="en-US" sz="2800" dirty="0" err="1" smtClean="0"/>
              <a:t>শাখা</a:t>
            </a:r>
            <a:r>
              <a:rPr lang="en-US" sz="2800" dirty="0" smtClean="0"/>
              <a:t> ,</a:t>
            </a:r>
            <a:r>
              <a:rPr lang="en-US" sz="2800" dirty="0" err="1" smtClean="0"/>
              <a:t>মূ্‌ল</a:t>
            </a:r>
            <a:r>
              <a:rPr lang="en-US" sz="2800" dirty="0" smtClean="0"/>
              <a:t> , </a:t>
            </a:r>
            <a:r>
              <a:rPr lang="en-US" sz="2800" dirty="0" err="1" smtClean="0"/>
              <a:t>পর্ব</a:t>
            </a:r>
            <a:r>
              <a:rPr lang="en-US" sz="2800" dirty="0" smtClean="0"/>
              <a:t> ,</a:t>
            </a:r>
            <a:r>
              <a:rPr lang="en-US" sz="2800" dirty="0" err="1" smtClean="0"/>
              <a:t>কুড়ি</a:t>
            </a:r>
            <a:r>
              <a:rPr lang="en-US" sz="2800" dirty="0" smtClean="0"/>
              <a:t> </a:t>
            </a:r>
            <a:r>
              <a:rPr lang="en-US" sz="2800" dirty="0" err="1" smtClean="0"/>
              <a:t>ইত্যাদির</a:t>
            </a:r>
            <a:r>
              <a:rPr lang="en-US" sz="2800" dirty="0" smtClean="0"/>
              <a:t> </a:t>
            </a:r>
            <a:r>
              <a:rPr lang="en-US" sz="2800" dirty="0" err="1" smtClean="0"/>
              <a:t>সাহায্যে</a:t>
            </a:r>
            <a:r>
              <a:rPr lang="en-US" sz="2800" dirty="0" smtClean="0"/>
              <a:t> </a:t>
            </a:r>
            <a:r>
              <a:rPr lang="en-US" sz="2800" dirty="0" err="1" smtClean="0"/>
              <a:t>বংশবিস্তার</a:t>
            </a:r>
            <a:r>
              <a:rPr lang="en-US" sz="2800" dirty="0" smtClean="0"/>
              <a:t> </a:t>
            </a:r>
            <a:r>
              <a:rPr lang="en-US" sz="2800" dirty="0" err="1" smtClean="0"/>
              <a:t>করে</a:t>
            </a:r>
            <a:r>
              <a:rPr lang="en-US" sz="2800" dirty="0" smtClean="0"/>
              <a:t> </a:t>
            </a:r>
            <a:r>
              <a:rPr lang="en-US" sz="2800" dirty="0" err="1" smtClean="0"/>
              <a:t>তাকে</a:t>
            </a:r>
            <a:r>
              <a:rPr lang="en-US" sz="2800" dirty="0" smtClean="0"/>
              <a:t> </a:t>
            </a:r>
            <a:r>
              <a:rPr lang="en-US" sz="2800" dirty="0" err="1" smtClean="0"/>
              <a:t>অঙ্গজ</a:t>
            </a:r>
            <a:r>
              <a:rPr lang="en-US" sz="2800" dirty="0" smtClean="0"/>
              <a:t> </a:t>
            </a:r>
            <a:r>
              <a:rPr lang="en-US" sz="2800" dirty="0" err="1" smtClean="0"/>
              <a:t>বংশবিস্তার</a:t>
            </a:r>
            <a:r>
              <a:rPr lang="en-US" sz="2800" dirty="0" smtClean="0"/>
              <a:t> </a:t>
            </a:r>
            <a:r>
              <a:rPr lang="en-US" sz="2800" dirty="0" err="1" smtClean="0"/>
              <a:t>পদ্ধতি</a:t>
            </a:r>
            <a:r>
              <a:rPr lang="en-US" sz="2800" dirty="0" smtClean="0"/>
              <a:t> </a:t>
            </a:r>
            <a:r>
              <a:rPr lang="en-US" sz="2800" dirty="0" err="1" smtClean="0"/>
              <a:t>বলে</a:t>
            </a:r>
            <a:r>
              <a:rPr lang="en-US" sz="2800" dirty="0" smtClean="0"/>
              <a:t>। </a:t>
            </a:r>
            <a:r>
              <a:rPr lang="en-US" sz="2800" dirty="0" err="1" smtClean="0"/>
              <a:t>অথবা</a:t>
            </a:r>
            <a:r>
              <a:rPr lang="en-US" sz="2800" dirty="0" smtClean="0"/>
              <a:t> </a:t>
            </a:r>
            <a:r>
              <a:rPr lang="en-US" sz="2800" dirty="0" err="1" smtClean="0"/>
              <a:t>আমরা</a:t>
            </a:r>
            <a:r>
              <a:rPr lang="en-US" sz="2800" dirty="0" smtClean="0"/>
              <a:t> </a:t>
            </a:r>
            <a:r>
              <a:rPr lang="en-US" sz="2800" dirty="0" err="1" smtClean="0"/>
              <a:t>বলতে</a:t>
            </a:r>
            <a:r>
              <a:rPr lang="en-US" sz="2800" dirty="0" smtClean="0"/>
              <a:t> </a:t>
            </a:r>
            <a:r>
              <a:rPr lang="en-US" sz="2800" dirty="0" err="1" smtClean="0"/>
              <a:t>পারি</a:t>
            </a:r>
            <a:r>
              <a:rPr lang="en-US" sz="2800" dirty="0" smtClean="0"/>
              <a:t> </a:t>
            </a:r>
            <a:r>
              <a:rPr lang="en-US" sz="2800" dirty="0" err="1" smtClean="0"/>
              <a:t>যে</a:t>
            </a:r>
            <a:r>
              <a:rPr lang="en-US" sz="2800" dirty="0" smtClean="0"/>
              <a:t> </a:t>
            </a:r>
            <a:r>
              <a:rPr lang="en-US" sz="2800" dirty="0" err="1" smtClean="0"/>
              <a:t>উদ্ভিদের</a:t>
            </a:r>
            <a:r>
              <a:rPr lang="en-US" sz="2800" dirty="0" smtClean="0"/>
              <a:t> </a:t>
            </a:r>
            <a:r>
              <a:rPr lang="en-US" sz="2800" dirty="0" err="1" smtClean="0"/>
              <a:t>অঙ্গদিয়ে</a:t>
            </a:r>
            <a:r>
              <a:rPr lang="en-US" sz="2800" dirty="0" smtClean="0"/>
              <a:t> </a:t>
            </a:r>
            <a:r>
              <a:rPr lang="en-US" sz="2800" dirty="0" err="1" smtClean="0"/>
              <a:t>বংশবিস্তার</a:t>
            </a:r>
            <a:r>
              <a:rPr lang="en-US" sz="2800" dirty="0" smtClean="0"/>
              <a:t> </a:t>
            </a:r>
            <a:r>
              <a:rPr lang="en-US" sz="2800" dirty="0" err="1" smtClean="0"/>
              <a:t>করার</a:t>
            </a:r>
            <a:r>
              <a:rPr lang="en-US" sz="2800" dirty="0" smtClean="0"/>
              <a:t> </a:t>
            </a:r>
            <a:r>
              <a:rPr lang="en-US" sz="2800" dirty="0" err="1" smtClean="0"/>
              <a:t>পদ্ধতিকেই</a:t>
            </a:r>
            <a:r>
              <a:rPr lang="en-US" sz="2800" dirty="0" smtClean="0"/>
              <a:t> </a:t>
            </a:r>
            <a:r>
              <a:rPr lang="en-US" sz="2800" dirty="0" err="1" smtClean="0"/>
              <a:t>অংগজ</a:t>
            </a:r>
            <a:r>
              <a:rPr lang="en-US" sz="2800" dirty="0" smtClean="0"/>
              <a:t> </a:t>
            </a:r>
            <a:r>
              <a:rPr lang="en-US" sz="2800" dirty="0" err="1" smtClean="0"/>
              <a:t>বংশবিস্তার</a:t>
            </a:r>
            <a:r>
              <a:rPr lang="en-US" sz="2800" dirty="0" smtClean="0"/>
              <a:t> </a:t>
            </a:r>
            <a:r>
              <a:rPr lang="en-US" sz="2800" dirty="0" err="1" smtClean="0"/>
              <a:t>পদ্ধতি</a:t>
            </a:r>
            <a:r>
              <a:rPr lang="en-US" sz="2800" dirty="0" smtClean="0"/>
              <a:t> </a:t>
            </a:r>
            <a:r>
              <a:rPr lang="en-US" sz="2800" dirty="0" err="1" smtClean="0"/>
              <a:t>বলে</a:t>
            </a:r>
            <a:r>
              <a:rPr lang="en-US" sz="2800" dirty="0" smtClean="0"/>
              <a:t> </a:t>
            </a:r>
            <a:endParaRPr lang="en-US" sz="2800" dirty="0"/>
          </a:p>
        </p:txBody>
      </p:sp>
      <p:sp>
        <p:nvSpPr>
          <p:cNvPr id="5" name="Title 1"/>
          <p:cNvSpPr txBox="1">
            <a:spLocks/>
          </p:cNvSpPr>
          <p:nvPr/>
        </p:nvSpPr>
        <p:spPr>
          <a:xfrm>
            <a:off x="685800" y="3429000"/>
            <a:ext cx="7086600" cy="762000"/>
          </a:xfrm>
          <a:prstGeom prst="rect">
            <a:avLst/>
          </a:prstGeom>
          <a:solidFill>
            <a:schemeClr val="accent1">
              <a:lumMod val="60000"/>
              <a:lumOff val="40000"/>
            </a:schemeClr>
          </a:solidFill>
          <a:ln>
            <a:solidFill>
              <a:schemeClr val="bg1"/>
            </a:solidFill>
          </a:ln>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smtClean="0">
                <a:ln>
                  <a:noFill/>
                </a:ln>
                <a:solidFill>
                  <a:schemeClr val="tx1"/>
                </a:solidFill>
                <a:effectLst/>
                <a:uLnTx/>
                <a:uFillTx/>
                <a:latin typeface="+mj-lt"/>
                <a:ea typeface="+mj-ea"/>
                <a:cs typeface="+mj-cs"/>
              </a:rPr>
              <a:t>অঙ্গজ</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200" b="0" i="0" u="none" strike="noStrike" kern="1200" cap="none" spc="0" normalizeH="0" baseline="0" noProof="0" dirty="0" err="1" smtClean="0">
                <a:ln>
                  <a:noFill/>
                </a:ln>
                <a:solidFill>
                  <a:schemeClr val="tx1"/>
                </a:solidFill>
                <a:effectLst/>
                <a:uLnTx/>
                <a:uFillTx/>
                <a:latin typeface="+mj-lt"/>
                <a:ea typeface="+mj-ea"/>
                <a:cs typeface="+mj-cs"/>
              </a:rPr>
              <a:t>বংশবিস্তার</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200" b="0" i="0" u="none" strike="noStrike" kern="1200" cap="none" spc="0" normalizeH="0" baseline="0" noProof="0" dirty="0" err="1" smtClean="0">
                <a:ln>
                  <a:noFill/>
                </a:ln>
                <a:solidFill>
                  <a:schemeClr val="tx1"/>
                </a:solidFill>
                <a:effectLst/>
                <a:uLnTx/>
                <a:uFillTx/>
                <a:latin typeface="+mj-lt"/>
                <a:ea typeface="+mj-ea"/>
                <a:cs typeface="+mj-cs"/>
              </a:rPr>
              <a:t>পদ্ধতি</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200" b="0" i="0" u="none" strike="noStrike" kern="1200" cap="none" spc="0" normalizeH="0" baseline="0" noProof="0" dirty="0" err="1" smtClean="0">
                <a:ln>
                  <a:noFill/>
                </a:ln>
                <a:solidFill>
                  <a:schemeClr val="tx1"/>
                </a:solidFill>
                <a:effectLst/>
                <a:uLnTx/>
                <a:uFillTx/>
                <a:latin typeface="+mj-lt"/>
                <a:ea typeface="+mj-ea"/>
                <a:cs typeface="+mj-cs"/>
              </a:rPr>
              <a:t>কত</a:t>
            </a:r>
            <a:r>
              <a:rPr kumimoji="0" lang="en-US" sz="3200" b="0" i="0" u="none" strike="noStrike" kern="1200" cap="none" spc="0" normalizeH="0" noProof="0" dirty="0" smtClean="0">
                <a:ln>
                  <a:noFill/>
                </a:ln>
                <a:solidFill>
                  <a:schemeClr val="tx1"/>
                </a:solidFill>
                <a:effectLst/>
                <a:uLnTx/>
                <a:uFillTx/>
                <a:latin typeface="+mj-lt"/>
                <a:ea typeface="+mj-ea"/>
                <a:cs typeface="+mj-cs"/>
              </a:rPr>
              <a:t> </a:t>
            </a:r>
            <a:r>
              <a:rPr kumimoji="0" lang="en-US" sz="3200" b="0" i="0" u="none" strike="noStrike" kern="1200" cap="none" spc="0" normalizeH="0" noProof="0" dirty="0" err="1" smtClean="0">
                <a:ln>
                  <a:noFill/>
                </a:ln>
                <a:solidFill>
                  <a:schemeClr val="tx1"/>
                </a:solidFill>
                <a:effectLst/>
                <a:uLnTx/>
                <a:uFillTx/>
                <a:latin typeface="+mj-lt"/>
                <a:ea typeface="+mj-ea"/>
                <a:cs typeface="+mj-cs"/>
              </a:rPr>
              <a:t>প্রকার</a:t>
            </a:r>
            <a:r>
              <a:rPr kumimoji="0" lang="en-US" sz="3200" b="0" i="0" u="none" strike="noStrike" kern="1200" cap="none" spc="0" normalizeH="0" noProof="0" dirty="0" smtClean="0">
                <a:ln>
                  <a:noFill/>
                </a:ln>
                <a:solidFill>
                  <a:schemeClr val="tx1"/>
                </a:solidFill>
                <a:effectLst/>
                <a:uLnTx/>
                <a:uFillTx/>
                <a:latin typeface="+mj-lt"/>
                <a:ea typeface="+mj-ea"/>
                <a:cs typeface="+mj-cs"/>
              </a:rPr>
              <a:t> ও </a:t>
            </a:r>
            <a:r>
              <a:rPr kumimoji="0" lang="en-US" sz="3200" b="0" i="0" u="none" strike="noStrike" kern="1200" cap="none" spc="0" normalizeH="0" noProof="0" dirty="0" err="1" smtClean="0">
                <a:ln>
                  <a:noFill/>
                </a:ln>
                <a:solidFill>
                  <a:schemeClr val="tx1"/>
                </a:solidFill>
                <a:effectLst/>
                <a:uLnTx/>
                <a:uFillTx/>
                <a:latin typeface="+mj-lt"/>
                <a:ea typeface="+mj-ea"/>
                <a:cs typeface="+mj-cs"/>
              </a:rPr>
              <a:t>কী</a:t>
            </a:r>
            <a:r>
              <a:rPr kumimoji="0" lang="en-US" sz="3200" b="0" i="0" u="none" strike="noStrike" kern="1200" cap="none" spc="0" normalizeH="0" noProof="0" dirty="0" smtClean="0">
                <a:ln>
                  <a:noFill/>
                </a:ln>
                <a:solidFill>
                  <a:schemeClr val="tx1"/>
                </a:solidFill>
                <a:effectLst/>
                <a:uLnTx/>
                <a:uFillTx/>
                <a:latin typeface="+mj-lt"/>
                <a:ea typeface="+mj-ea"/>
                <a:cs typeface="+mj-cs"/>
              </a:rPr>
              <a:t> </a:t>
            </a:r>
            <a:r>
              <a:rPr kumimoji="0" lang="en-US" sz="3200" b="0" i="0" u="none" strike="noStrike" kern="1200" cap="none" spc="0" normalizeH="0" noProof="0" dirty="0" err="1" smtClean="0">
                <a:ln>
                  <a:noFill/>
                </a:ln>
                <a:solidFill>
                  <a:schemeClr val="tx1"/>
                </a:solidFill>
                <a:effectLst/>
                <a:uLnTx/>
                <a:uFillTx/>
                <a:latin typeface="+mj-lt"/>
                <a:ea typeface="+mj-ea"/>
                <a:cs typeface="+mj-cs"/>
              </a:rPr>
              <a:t>কী</a:t>
            </a:r>
            <a:r>
              <a:rPr kumimoji="0" lang="en-US" sz="3200" b="0" i="0" u="none" strike="noStrike" kern="1200" cap="none" spc="0" normalizeH="0" noProof="0" dirty="0" smtClean="0">
                <a:ln>
                  <a:noFill/>
                </a:ln>
                <a:solidFill>
                  <a:schemeClr val="tx1"/>
                </a:solidFill>
                <a:effectLst/>
                <a:uLnTx/>
                <a:uFillTx/>
                <a:latin typeface="+mj-lt"/>
                <a:ea typeface="+mj-ea"/>
                <a:cs typeface="+mj-cs"/>
              </a:rPr>
              <a:t> </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  </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0" y="4419600"/>
            <a:ext cx="9144000" cy="2246769"/>
          </a:xfrm>
          <a:prstGeom prst="rect">
            <a:avLst/>
          </a:prstGeom>
        </p:spPr>
        <p:txBody>
          <a:bodyPr wrap="square">
            <a:spAutoFit/>
          </a:bodyPr>
          <a:lstStyle/>
          <a:p>
            <a:r>
              <a:rPr lang="en-US" sz="2800" dirty="0" err="1" smtClean="0"/>
              <a:t>অঙ্গজ</a:t>
            </a:r>
            <a:r>
              <a:rPr lang="en-US" sz="2800" dirty="0" smtClean="0"/>
              <a:t> </a:t>
            </a:r>
            <a:r>
              <a:rPr lang="en-US" sz="2800" dirty="0" smtClean="0"/>
              <a:t> </a:t>
            </a:r>
            <a:r>
              <a:rPr lang="en-US" sz="2800" dirty="0" err="1" smtClean="0"/>
              <a:t>বংশবিস্তার</a:t>
            </a:r>
            <a:r>
              <a:rPr lang="en-US" sz="2800" dirty="0" smtClean="0"/>
              <a:t> </a:t>
            </a:r>
            <a:r>
              <a:rPr lang="en-US" sz="2800" dirty="0" err="1" smtClean="0"/>
              <a:t>পদ্ধতি</a:t>
            </a:r>
            <a:r>
              <a:rPr lang="en-US" sz="2800" dirty="0" smtClean="0"/>
              <a:t> ২ </a:t>
            </a:r>
            <a:r>
              <a:rPr lang="en-US" sz="2800" dirty="0" err="1" smtClean="0"/>
              <a:t>প্রকার</a:t>
            </a:r>
            <a:r>
              <a:rPr lang="en-US" sz="2800" dirty="0" smtClean="0"/>
              <a:t> । </a:t>
            </a:r>
            <a:r>
              <a:rPr lang="en-US" sz="2800" dirty="0" err="1" smtClean="0"/>
              <a:t>যথা</a:t>
            </a:r>
            <a:r>
              <a:rPr lang="en-US" sz="2800" dirty="0" smtClean="0"/>
              <a:t>- </a:t>
            </a:r>
          </a:p>
          <a:p>
            <a:endParaRPr lang="en-US" sz="2800" dirty="0" smtClean="0"/>
          </a:p>
          <a:p>
            <a:r>
              <a:rPr lang="en-US" sz="2800" dirty="0" smtClean="0"/>
              <a:t>১। </a:t>
            </a:r>
            <a:r>
              <a:rPr lang="en-US" sz="2800" dirty="0" err="1" smtClean="0"/>
              <a:t>স্বাভাবিক</a:t>
            </a:r>
            <a:r>
              <a:rPr lang="en-US" sz="2800" dirty="0" smtClean="0"/>
              <a:t> </a:t>
            </a:r>
            <a:r>
              <a:rPr lang="en-US" sz="2800" dirty="0" err="1" smtClean="0"/>
              <a:t>অঙ্গজ</a:t>
            </a:r>
            <a:r>
              <a:rPr lang="en-US" sz="2800" dirty="0" smtClean="0"/>
              <a:t> </a:t>
            </a:r>
            <a:r>
              <a:rPr lang="en-US" sz="2800" dirty="0" err="1" smtClean="0"/>
              <a:t>বংশবিস্তার</a:t>
            </a:r>
            <a:r>
              <a:rPr lang="en-US" sz="2800" dirty="0" smtClean="0"/>
              <a:t> </a:t>
            </a:r>
            <a:r>
              <a:rPr lang="en-US" sz="2800" dirty="0" err="1" smtClean="0"/>
              <a:t>পদ্ধতি</a:t>
            </a:r>
            <a:r>
              <a:rPr lang="en-US" sz="2800" dirty="0" smtClean="0"/>
              <a:t> </a:t>
            </a:r>
            <a:r>
              <a:rPr lang="en-US" sz="2800" dirty="0" smtClean="0"/>
              <a:t>।</a:t>
            </a:r>
          </a:p>
          <a:p>
            <a:endParaRPr lang="en-US" sz="2800" dirty="0" smtClean="0"/>
          </a:p>
          <a:p>
            <a:r>
              <a:rPr lang="en-US" sz="2800" dirty="0" smtClean="0"/>
              <a:t>২। </a:t>
            </a:r>
            <a:r>
              <a:rPr lang="en-US" sz="2800" dirty="0" err="1" smtClean="0"/>
              <a:t>কৃত্রিম</a:t>
            </a:r>
            <a:r>
              <a:rPr lang="en-US" sz="2800" dirty="0" smtClean="0"/>
              <a:t> </a:t>
            </a:r>
            <a:r>
              <a:rPr lang="en-US" sz="2800" dirty="0" err="1" smtClean="0"/>
              <a:t>অঙ্গজ</a:t>
            </a:r>
            <a:r>
              <a:rPr lang="en-US" sz="2800" dirty="0" smtClean="0"/>
              <a:t> </a:t>
            </a:r>
            <a:r>
              <a:rPr lang="en-US" sz="2800" dirty="0" err="1" smtClean="0"/>
              <a:t>বংশবিস্তার</a:t>
            </a:r>
            <a:r>
              <a:rPr lang="en-US" sz="2800" dirty="0" smtClean="0"/>
              <a:t> </a:t>
            </a:r>
            <a:r>
              <a:rPr lang="en-US" sz="2800" dirty="0" err="1" smtClean="0"/>
              <a:t>পদ্ধতি</a:t>
            </a:r>
            <a:r>
              <a:rPr lang="en-US" sz="2800" dirty="0" smtClean="0"/>
              <a:t> </a:t>
            </a:r>
            <a:r>
              <a:rPr lang="en-US" sz="2800" dirty="0" smtClean="0"/>
              <a:t>।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6858000" cy="762000"/>
          </a:xfrm>
          <a:solidFill>
            <a:schemeClr val="bg2">
              <a:lumMod val="50000"/>
            </a:schemeClr>
          </a:solidFill>
        </p:spPr>
        <p:txBody>
          <a:bodyPr>
            <a:normAutofit/>
          </a:bodyPr>
          <a:lstStyle/>
          <a:p>
            <a:r>
              <a:rPr lang="en-US" sz="3200" dirty="0" err="1" smtClean="0"/>
              <a:t>স্বাভাবিক</a:t>
            </a:r>
            <a:r>
              <a:rPr lang="en-US" sz="3200" dirty="0" smtClean="0"/>
              <a:t> </a:t>
            </a:r>
            <a:r>
              <a:rPr lang="en-US" sz="3200" dirty="0" err="1" smtClean="0"/>
              <a:t>অঙ্গজ</a:t>
            </a:r>
            <a:r>
              <a:rPr lang="en-US" sz="3200" dirty="0" smtClean="0"/>
              <a:t> </a:t>
            </a:r>
            <a:r>
              <a:rPr lang="en-US" sz="3200" dirty="0" err="1" smtClean="0"/>
              <a:t>বংশবিস্তার</a:t>
            </a:r>
            <a:r>
              <a:rPr lang="en-US" sz="3200" dirty="0" smtClean="0"/>
              <a:t> </a:t>
            </a:r>
            <a:r>
              <a:rPr lang="en-US" sz="3200" dirty="0" err="1" smtClean="0"/>
              <a:t>পদ্ধতি</a:t>
            </a:r>
            <a:endParaRPr lang="en-US" sz="3200" dirty="0"/>
          </a:p>
        </p:txBody>
      </p:sp>
      <p:sp>
        <p:nvSpPr>
          <p:cNvPr id="4" name="Rectangle 3"/>
          <p:cNvSpPr/>
          <p:nvPr/>
        </p:nvSpPr>
        <p:spPr>
          <a:xfrm>
            <a:off x="0" y="1524000"/>
            <a:ext cx="9144000" cy="1569660"/>
          </a:xfrm>
          <a:prstGeom prst="rect">
            <a:avLst/>
          </a:prstGeom>
        </p:spPr>
        <p:txBody>
          <a:bodyPr wrap="square">
            <a:spAutoFit/>
          </a:bodyPr>
          <a:lstStyle/>
          <a:p>
            <a:r>
              <a:rPr lang="en-US" sz="2400" dirty="0" err="1" smtClean="0"/>
              <a:t>যে</a:t>
            </a:r>
            <a:r>
              <a:rPr lang="en-US" sz="2400" dirty="0" smtClean="0"/>
              <a:t> </a:t>
            </a:r>
            <a:r>
              <a:rPr lang="en-US" sz="2400" dirty="0" err="1" smtClean="0"/>
              <a:t>প্রক্রিয়ায়</a:t>
            </a:r>
            <a:r>
              <a:rPr lang="en-US" sz="2400" dirty="0" smtClean="0"/>
              <a:t> </a:t>
            </a:r>
            <a:r>
              <a:rPr lang="en-US" sz="2400" dirty="0" err="1" smtClean="0"/>
              <a:t>গাছের</a:t>
            </a:r>
            <a:r>
              <a:rPr lang="en-US" sz="2400" dirty="0" smtClean="0"/>
              <a:t> </a:t>
            </a:r>
            <a:r>
              <a:rPr lang="en-US" sz="2400" dirty="0" err="1" smtClean="0"/>
              <a:t>স্বাভাবিক</a:t>
            </a:r>
            <a:r>
              <a:rPr lang="en-US" sz="2400" dirty="0" smtClean="0"/>
              <a:t> </a:t>
            </a:r>
            <a:r>
              <a:rPr lang="en-US" sz="2400" dirty="0" err="1" smtClean="0"/>
              <a:t>বৃদ্ধি</a:t>
            </a:r>
            <a:r>
              <a:rPr lang="en-US" sz="2400" dirty="0" smtClean="0"/>
              <a:t> </a:t>
            </a:r>
            <a:r>
              <a:rPr lang="en-US" sz="2400" dirty="0" err="1" smtClean="0"/>
              <a:t>প্রক্রিয়ায়</a:t>
            </a:r>
            <a:r>
              <a:rPr lang="en-US" sz="2400" dirty="0" smtClean="0"/>
              <a:t> </a:t>
            </a:r>
            <a:r>
              <a:rPr lang="en-US" sz="2400" dirty="0" err="1" smtClean="0"/>
              <a:t>গাছের</a:t>
            </a:r>
            <a:r>
              <a:rPr lang="en-US" sz="2400" dirty="0" smtClean="0"/>
              <a:t> </a:t>
            </a:r>
            <a:r>
              <a:rPr lang="en-US" sz="2400" dirty="0" err="1" smtClean="0"/>
              <a:t>গোড়া</a:t>
            </a:r>
            <a:r>
              <a:rPr lang="en-US" sz="2400" dirty="0" smtClean="0"/>
              <a:t> , </a:t>
            </a:r>
            <a:r>
              <a:rPr lang="en-US" sz="2400" dirty="0" err="1" smtClean="0"/>
              <a:t>কন্দ</a:t>
            </a:r>
            <a:r>
              <a:rPr lang="en-US" sz="2400" dirty="0" smtClean="0"/>
              <a:t> , </a:t>
            </a:r>
            <a:r>
              <a:rPr lang="en-US" sz="2400" dirty="0" err="1" smtClean="0"/>
              <a:t>কান্ড</a:t>
            </a:r>
            <a:r>
              <a:rPr lang="en-US" sz="2400" dirty="0" smtClean="0"/>
              <a:t> , </a:t>
            </a:r>
            <a:r>
              <a:rPr lang="en-US" sz="2400" dirty="0" err="1" smtClean="0"/>
              <a:t>পাতা</a:t>
            </a:r>
            <a:r>
              <a:rPr lang="en-US" sz="2400" dirty="0" smtClean="0"/>
              <a:t>, </a:t>
            </a:r>
            <a:r>
              <a:rPr lang="en-US" sz="2400" dirty="0" err="1" smtClean="0"/>
              <a:t>ইত্যাদি</a:t>
            </a:r>
            <a:r>
              <a:rPr lang="en-US" sz="2400" dirty="0" smtClean="0"/>
              <a:t> </a:t>
            </a:r>
            <a:r>
              <a:rPr lang="en-US" sz="2400" dirty="0" err="1" smtClean="0"/>
              <a:t>হতে</a:t>
            </a:r>
            <a:r>
              <a:rPr lang="en-US" sz="2400" dirty="0" smtClean="0"/>
              <a:t> </a:t>
            </a:r>
            <a:r>
              <a:rPr lang="en-US" sz="2400" dirty="0" err="1" smtClean="0"/>
              <a:t>চারা</a:t>
            </a:r>
            <a:r>
              <a:rPr lang="en-US" sz="2400" dirty="0" smtClean="0"/>
              <a:t> </a:t>
            </a:r>
            <a:r>
              <a:rPr lang="en-US" sz="2400" dirty="0" err="1" smtClean="0"/>
              <a:t>উৎপাদিত</a:t>
            </a:r>
            <a:r>
              <a:rPr lang="en-US" sz="2400" dirty="0" smtClean="0"/>
              <a:t> </a:t>
            </a:r>
            <a:r>
              <a:rPr lang="en-US" sz="2400" dirty="0" err="1" smtClean="0"/>
              <a:t>হয়</a:t>
            </a:r>
            <a:r>
              <a:rPr lang="en-US" sz="2400" dirty="0" smtClean="0"/>
              <a:t> </a:t>
            </a:r>
            <a:r>
              <a:rPr lang="en-US" sz="2400" dirty="0" err="1" smtClean="0"/>
              <a:t>তাকে</a:t>
            </a:r>
            <a:r>
              <a:rPr lang="en-US" sz="2400" dirty="0" smtClean="0"/>
              <a:t> </a:t>
            </a:r>
            <a:r>
              <a:rPr lang="en-US" sz="2400" dirty="0" err="1" smtClean="0"/>
              <a:t>স্বাভাবিক</a:t>
            </a:r>
            <a:r>
              <a:rPr lang="en-US" sz="2400" dirty="0" smtClean="0"/>
              <a:t> </a:t>
            </a:r>
            <a:r>
              <a:rPr lang="en-US" sz="2400" dirty="0" err="1" smtClean="0"/>
              <a:t>অঙ্গজ</a:t>
            </a:r>
            <a:r>
              <a:rPr lang="en-US" sz="2400" dirty="0" smtClean="0"/>
              <a:t> </a:t>
            </a:r>
            <a:r>
              <a:rPr lang="en-US" sz="2400" dirty="0" err="1" smtClean="0"/>
              <a:t>বংশবিস্তার</a:t>
            </a:r>
            <a:r>
              <a:rPr lang="en-US" sz="2400" dirty="0" smtClean="0"/>
              <a:t> </a:t>
            </a:r>
            <a:r>
              <a:rPr lang="en-US" sz="2400" dirty="0" err="1" smtClean="0"/>
              <a:t>পদ্ধতি</a:t>
            </a:r>
            <a:r>
              <a:rPr lang="en-US" sz="2400" dirty="0" smtClean="0"/>
              <a:t> </a:t>
            </a:r>
            <a:r>
              <a:rPr lang="en-US" sz="2400" dirty="0" err="1" smtClean="0"/>
              <a:t>বলে</a:t>
            </a:r>
            <a:r>
              <a:rPr lang="en-US" sz="2400" dirty="0" smtClean="0"/>
              <a:t> । </a:t>
            </a:r>
            <a:r>
              <a:rPr lang="en-US" sz="2400" dirty="0" err="1" smtClean="0"/>
              <a:t>নিচে</a:t>
            </a:r>
            <a:r>
              <a:rPr lang="en-US" sz="2400" dirty="0" smtClean="0"/>
              <a:t> </a:t>
            </a:r>
            <a:r>
              <a:rPr lang="en-US" sz="2400" dirty="0" err="1" smtClean="0"/>
              <a:t>কয়েকটি</a:t>
            </a:r>
            <a:r>
              <a:rPr lang="en-US" sz="2400" dirty="0" smtClean="0"/>
              <a:t> </a:t>
            </a:r>
            <a:r>
              <a:rPr lang="en-US" sz="2400" dirty="0" err="1" smtClean="0"/>
              <a:t>স্বাভাবিক</a:t>
            </a:r>
            <a:r>
              <a:rPr lang="en-US" sz="2400" dirty="0" smtClean="0"/>
              <a:t> </a:t>
            </a:r>
            <a:r>
              <a:rPr lang="en-US" sz="2400" dirty="0" err="1" smtClean="0"/>
              <a:t>অঙ্গজ</a:t>
            </a:r>
            <a:r>
              <a:rPr lang="en-US" sz="2400" dirty="0" smtClean="0"/>
              <a:t> </a:t>
            </a:r>
            <a:r>
              <a:rPr lang="en-US" sz="2400" dirty="0" err="1" smtClean="0"/>
              <a:t>বংশবিস্তার</a:t>
            </a:r>
            <a:r>
              <a:rPr lang="en-US" sz="2400" dirty="0" smtClean="0"/>
              <a:t> </a:t>
            </a:r>
            <a:r>
              <a:rPr lang="en-US" sz="2400" dirty="0" err="1" smtClean="0"/>
              <a:t>পদ্ধতির</a:t>
            </a:r>
            <a:r>
              <a:rPr lang="en-US" sz="2400" dirty="0" smtClean="0"/>
              <a:t> </a:t>
            </a:r>
            <a:r>
              <a:rPr lang="en-US" sz="2400" dirty="0" err="1" smtClean="0"/>
              <a:t>নাম</a:t>
            </a:r>
            <a:r>
              <a:rPr lang="en-US" sz="2400" dirty="0" smtClean="0"/>
              <a:t> </a:t>
            </a:r>
            <a:r>
              <a:rPr lang="en-US" sz="2400" dirty="0" err="1" smtClean="0"/>
              <a:t>উল্লেখ</a:t>
            </a:r>
            <a:r>
              <a:rPr lang="en-US" sz="2400" dirty="0" smtClean="0"/>
              <a:t> </a:t>
            </a:r>
            <a:r>
              <a:rPr lang="en-US" sz="2400" dirty="0" err="1" smtClean="0"/>
              <a:t>করা</a:t>
            </a:r>
            <a:r>
              <a:rPr lang="en-US" sz="2400" dirty="0" smtClean="0"/>
              <a:t> </a:t>
            </a:r>
            <a:r>
              <a:rPr lang="en-US" sz="2400" dirty="0" err="1" smtClean="0"/>
              <a:t>হলো</a:t>
            </a:r>
            <a:r>
              <a:rPr lang="en-US" sz="2400" dirty="0" smtClean="0"/>
              <a:t> । </a:t>
            </a:r>
            <a:endParaRPr lang="en-US" sz="2400" dirty="0"/>
          </a:p>
        </p:txBody>
      </p:sp>
      <p:sp>
        <p:nvSpPr>
          <p:cNvPr id="5" name="Rectangle 4"/>
          <p:cNvSpPr/>
          <p:nvPr/>
        </p:nvSpPr>
        <p:spPr>
          <a:xfrm>
            <a:off x="1" y="3352800"/>
            <a:ext cx="9144000" cy="646331"/>
          </a:xfrm>
          <a:prstGeom prst="rect">
            <a:avLst/>
          </a:prstGeom>
        </p:spPr>
        <p:txBody>
          <a:bodyPr wrap="square">
            <a:spAutoFit/>
          </a:bodyPr>
          <a:lstStyle/>
          <a:p>
            <a:r>
              <a:rPr lang="en-US" dirty="0" smtClean="0"/>
              <a:t>১। </a:t>
            </a:r>
            <a:r>
              <a:rPr lang="en-US" b="1" dirty="0" err="1" smtClean="0"/>
              <a:t>রূপান্তরিত</a:t>
            </a:r>
            <a:r>
              <a:rPr lang="en-US" b="1" dirty="0" smtClean="0"/>
              <a:t> </a:t>
            </a:r>
            <a:r>
              <a:rPr lang="en-US" b="1" dirty="0" err="1" smtClean="0"/>
              <a:t>কান্ড</a:t>
            </a:r>
            <a:r>
              <a:rPr lang="en-US" b="1" dirty="0" smtClean="0"/>
              <a:t> </a:t>
            </a:r>
            <a:r>
              <a:rPr lang="en-US" dirty="0" smtClean="0"/>
              <a:t>-  </a:t>
            </a:r>
            <a:r>
              <a:rPr lang="en-US" dirty="0" err="1" smtClean="0"/>
              <a:t>গুড়িকন্দ</a:t>
            </a:r>
            <a:r>
              <a:rPr lang="en-US" dirty="0" smtClean="0"/>
              <a:t> , </a:t>
            </a:r>
            <a:r>
              <a:rPr lang="en-US" dirty="0" err="1" smtClean="0"/>
              <a:t>শল্ককান্দ</a:t>
            </a:r>
            <a:r>
              <a:rPr lang="en-US" dirty="0" smtClean="0"/>
              <a:t> , </a:t>
            </a:r>
            <a:r>
              <a:rPr lang="en-US" dirty="0" err="1" smtClean="0"/>
              <a:t>রাইজম</a:t>
            </a:r>
            <a:r>
              <a:rPr lang="en-US" dirty="0" smtClean="0"/>
              <a:t> , </a:t>
            </a:r>
            <a:r>
              <a:rPr lang="en-US" dirty="0" err="1" smtClean="0"/>
              <a:t>টিউবার</a:t>
            </a:r>
            <a:r>
              <a:rPr lang="en-US" dirty="0" smtClean="0"/>
              <a:t> </a:t>
            </a:r>
            <a:r>
              <a:rPr lang="en-US" dirty="0" err="1" smtClean="0"/>
              <a:t>ইত্যাদি</a:t>
            </a:r>
            <a:r>
              <a:rPr lang="en-US" dirty="0" smtClean="0"/>
              <a:t>  </a:t>
            </a:r>
            <a:r>
              <a:rPr lang="en-US" dirty="0" err="1" smtClean="0"/>
              <a:t>রুপান্ত্রিত</a:t>
            </a:r>
            <a:r>
              <a:rPr lang="en-US" dirty="0" smtClean="0"/>
              <a:t> </a:t>
            </a:r>
            <a:r>
              <a:rPr lang="en-US" dirty="0" err="1" smtClean="0"/>
              <a:t>কান্ডের</a:t>
            </a:r>
            <a:r>
              <a:rPr lang="en-US" dirty="0" smtClean="0"/>
              <a:t> </a:t>
            </a:r>
            <a:r>
              <a:rPr lang="en-US" dirty="0" err="1" smtClean="0"/>
              <a:t>উদাহরন</a:t>
            </a:r>
            <a:r>
              <a:rPr lang="en-US" dirty="0" smtClean="0"/>
              <a:t> । </a:t>
            </a:r>
            <a:endParaRPr lang="en-US" dirty="0"/>
          </a:p>
        </p:txBody>
      </p:sp>
      <p:sp>
        <p:nvSpPr>
          <p:cNvPr id="6" name="Rectangle 5"/>
          <p:cNvSpPr/>
          <p:nvPr/>
        </p:nvSpPr>
        <p:spPr>
          <a:xfrm>
            <a:off x="0" y="4114800"/>
            <a:ext cx="9144000" cy="646331"/>
          </a:xfrm>
          <a:prstGeom prst="rect">
            <a:avLst/>
          </a:prstGeom>
        </p:spPr>
        <p:txBody>
          <a:bodyPr wrap="square">
            <a:spAutoFit/>
          </a:bodyPr>
          <a:lstStyle/>
          <a:p>
            <a:r>
              <a:rPr lang="en-US" dirty="0" smtClean="0"/>
              <a:t>২। </a:t>
            </a:r>
            <a:r>
              <a:rPr lang="en-US" b="1" dirty="0" err="1" smtClean="0"/>
              <a:t>রূপান্তরিত</a:t>
            </a:r>
            <a:r>
              <a:rPr lang="en-US" b="1" dirty="0" smtClean="0"/>
              <a:t> </a:t>
            </a:r>
            <a:r>
              <a:rPr lang="en-US" b="1" dirty="0" err="1" smtClean="0"/>
              <a:t>মূল</a:t>
            </a:r>
            <a:r>
              <a:rPr lang="en-US" b="1" dirty="0" smtClean="0"/>
              <a:t> ( </a:t>
            </a:r>
            <a:r>
              <a:rPr lang="en-US" b="1" dirty="0" err="1" smtClean="0"/>
              <a:t>কন্দমূল</a:t>
            </a:r>
            <a:r>
              <a:rPr lang="en-US" b="1" dirty="0" smtClean="0"/>
              <a:t>)-</a:t>
            </a:r>
            <a:r>
              <a:rPr lang="en-US" dirty="0" smtClean="0"/>
              <a:t> </a:t>
            </a:r>
            <a:r>
              <a:rPr lang="en-US" dirty="0" err="1" smtClean="0"/>
              <a:t>মিষ্টি</a:t>
            </a:r>
            <a:r>
              <a:rPr lang="en-US" dirty="0" smtClean="0"/>
              <a:t> </a:t>
            </a:r>
            <a:r>
              <a:rPr lang="en-US" dirty="0" err="1" smtClean="0"/>
              <a:t>আলুর</a:t>
            </a:r>
            <a:r>
              <a:rPr lang="en-US" dirty="0" smtClean="0"/>
              <a:t> </a:t>
            </a:r>
            <a:r>
              <a:rPr lang="en-US" dirty="0" err="1" smtClean="0"/>
              <a:t>টিউবাররূপী</a:t>
            </a:r>
            <a:r>
              <a:rPr lang="en-US" dirty="0" smtClean="0"/>
              <a:t> </a:t>
            </a:r>
            <a:r>
              <a:rPr lang="en-US" dirty="0" err="1" smtClean="0"/>
              <a:t>কন্দমূল</a:t>
            </a:r>
            <a:r>
              <a:rPr lang="en-US" dirty="0" smtClean="0"/>
              <a:t> </a:t>
            </a:r>
            <a:r>
              <a:rPr lang="en-US" dirty="0" err="1" smtClean="0"/>
              <a:t>রূপান্তরিত</a:t>
            </a:r>
            <a:r>
              <a:rPr lang="en-US" dirty="0" smtClean="0"/>
              <a:t> </a:t>
            </a:r>
            <a:r>
              <a:rPr lang="en-US" dirty="0" err="1" smtClean="0"/>
              <a:t>মূলের</a:t>
            </a:r>
            <a:r>
              <a:rPr lang="en-US" dirty="0" smtClean="0"/>
              <a:t> </a:t>
            </a:r>
            <a:r>
              <a:rPr lang="en-US" dirty="0" err="1" smtClean="0"/>
              <a:t>উদাহরন</a:t>
            </a:r>
            <a:r>
              <a:rPr lang="en-US" dirty="0" smtClean="0"/>
              <a:t> । </a:t>
            </a:r>
            <a:r>
              <a:rPr lang="en-US" dirty="0" err="1" smtClean="0"/>
              <a:t>এই</a:t>
            </a:r>
            <a:r>
              <a:rPr lang="en-US" dirty="0" smtClean="0"/>
              <a:t> </a:t>
            </a:r>
            <a:r>
              <a:rPr lang="en-US" dirty="0" err="1" smtClean="0"/>
              <a:t>কন্দমূলের</a:t>
            </a:r>
            <a:r>
              <a:rPr lang="en-US" dirty="0" smtClean="0"/>
              <a:t> </a:t>
            </a:r>
            <a:r>
              <a:rPr lang="en-US" dirty="0" err="1" smtClean="0"/>
              <a:t>সাহায্যে</a:t>
            </a:r>
            <a:r>
              <a:rPr lang="en-US" dirty="0" smtClean="0"/>
              <a:t> </a:t>
            </a:r>
            <a:r>
              <a:rPr lang="en-US" dirty="0" err="1" smtClean="0"/>
              <a:t>মিষ্টি</a:t>
            </a:r>
            <a:r>
              <a:rPr lang="en-US" dirty="0" smtClean="0"/>
              <a:t> </a:t>
            </a:r>
            <a:r>
              <a:rPr lang="en-US" dirty="0" err="1" smtClean="0"/>
              <a:t>মুলের</a:t>
            </a:r>
            <a:r>
              <a:rPr lang="en-US" dirty="0" smtClean="0"/>
              <a:t> </a:t>
            </a:r>
            <a:r>
              <a:rPr lang="en-US" dirty="0" err="1" smtClean="0"/>
              <a:t>চাষ</a:t>
            </a:r>
            <a:r>
              <a:rPr lang="en-US" dirty="0" smtClean="0"/>
              <a:t> </a:t>
            </a:r>
            <a:r>
              <a:rPr lang="en-US" dirty="0" err="1" smtClean="0"/>
              <a:t>করা</a:t>
            </a:r>
            <a:r>
              <a:rPr lang="en-US" dirty="0" smtClean="0"/>
              <a:t> </a:t>
            </a:r>
            <a:r>
              <a:rPr lang="en-US" dirty="0" err="1" smtClean="0"/>
              <a:t>হয়</a:t>
            </a:r>
            <a:r>
              <a:rPr lang="en-US" dirty="0" smtClean="0"/>
              <a:t> । </a:t>
            </a:r>
            <a:r>
              <a:rPr lang="en-US" b="1" dirty="0" smtClean="0"/>
              <a:t>  </a:t>
            </a:r>
            <a:endParaRPr lang="en-US" b="1" dirty="0"/>
          </a:p>
        </p:txBody>
      </p:sp>
      <p:sp>
        <p:nvSpPr>
          <p:cNvPr id="7" name="Rectangle 6"/>
          <p:cNvSpPr/>
          <p:nvPr/>
        </p:nvSpPr>
        <p:spPr>
          <a:xfrm>
            <a:off x="0" y="4953000"/>
            <a:ext cx="9144000" cy="646331"/>
          </a:xfrm>
          <a:prstGeom prst="rect">
            <a:avLst/>
          </a:prstGeom>
        </p:spPr>
        <p:txBody>
          <a:bodyPr wrap="square">
            <a:spAutoFit/>
          </a:bodyPr>
          <a:lstStyle/>
          <a:p>
            <a:r>
              <a:rPr lang="en-US" dirty="0" smtClean="0"/>
              <a:t>৩।</a:t>
            </a:r>
            <a:r>
              <a:rPr lang="en-US" b="1" dirty="0" smtClean="0"/>
              <a:t> </a:t>
            </a:r>
            <a:r>
              <a:rPr lang="en-US" b="1" dirty="0" err="1" smtClean="0"/>
              <a:t>গুড়িচারা</a:t>
            </a:r>
            <a:r>
              <a:rPr lang="en-US" b="1" dirty="0" smtClean="0"/>
              <a:t> </a:t>
            </a:r>
            <a:r>
              <a:rPr lang="en-US" dirty="0" smtClean="0"/>
              <a:t>– </a:t>
            </a:r>
            <a:r>
              <a:rPr lang="en-US" dirty="0" err="1" smtClean="0"/>
              <a:t>মৃতগাছের</a:t>
            </a:r>
            <a:r>
              <a:rPr lang="en-US" dirty="0" smtClean="0"/>
              <a:t> </a:t>
            </a:r>
            <a:r>
              <a:rPr lang="en-US" dirty="0" err="1" smtClean="0"/>
              <a:t>গোড়ায়</a:t>
            </a:r>
            <a:r>
              <a:rPr lang="en-US" dirty="0" smtClean="0"/>
              <a:t>  </a:t>
            </a:r>
            <a:r>
              <a:rPr lang="en-US" dirty="0" err="1" smtClean="0"/>
              <a:t>মাটির</a:t>
            </a:r>
            <a:r>
              <a:rPr lang="en-US" dirty="0" smtClean="0"/>
              <a:t> </a:t>
            </a:r>
            <a:r>
              <a:rPr lang="en-US" dirty="0" err="1" smtClean="0"/>
              <a:t>ভেতরের</a:t>
            </a:r>
            <a:r>
              <a:rPr lang="en-US" dirty="0" smtClean="0"/>
              <a:t> </a:t>
            </a:r>
            <a:r>
              <a:rPr lang="en-US" dirty="0" err="1" smtClean="0"/>
              <a:t>বা</a:t>
            </a:r>
            <a:r>
              <a:rPr lang="en-US" dirty="0" smtClean="0"/>
              <a:t> </a:t>
            </a:r>
            <a:r>
              <a:rPr lang="en-US" dirty="0" err="1" smtClean="0"/>
              <a:t>অপরের</a:t>
            </a:r>
            <a:r>
              <a:rPr lang="en-US" dirty="0" smtClean="0"/>
              <a:t> </a:t>
            </a:r>
            <a:r>
              <a:rPr lang="en-US" dirty="0" err="1" smtClean="0"/>
              <a:t>কান্ড</a:t>
            </a:r>
            <a:r>
              <a:rPr lang="en-US" dirty="0" smtClean="0"/>
              <a:t> </a:t>
            </a:r>
            <a:r>
              <a:rPr lang="en-US" dirty="0" err="1" smtClean="0"/>
              <a:t>হতে</a:t>
            </a:r>
            <a:r>
              <a:rPr lang="en-US" dirty="0" smtClean="0"/>
              <a:t> </a:t>
            </a:r>
            <a:r>
              <a:rPr lang="en-US" dirty="0" err="1" smtClean="0"/>
              <a:t>যে</a:t>
            </a:r>
            <a:r>
              <a:rPr lang="en-US" dirty="0" smtClean="0"/>
              <a:t> </a:t>
            </a:r>
            <a:r>
              <a:rPr lang="en-US" dirty="0" err="1" smtClean="0"/>
              <a:t>নতুন</a:t>
            </a:r>
            <a:r>
              <a:rPr lang="en-US" dirty="0" smtClean="0"/>
              <a:t> </a:t>
            </a:r>
            <a:r>
              <a:rPr lang="en-US" dirty="0" err="1" smtClean="0"/>
              <a:t>চারা</a:t>
            </a:r>
            <a:r>
              <a:rPr lang="en-US" dirty="0" smtClean="0"/>
              <a:t> </a:t>
            </a:r>
            <a:r>
              <a:rPr lang="en-US" dirty="0" err="1" smtClean="0"/>
              <a:t>গাছ</a:t>
            </a:r>
            <a:r>
              <a:rPr lang="en-US" dirty="0" smtClean="0"/>
              <a:t> </a:t>
            </a:r>
            <a:r>
              <a:rPr lang="en-US" dirty="0" err="1" smtClean="0"/>
              <a:t>বের</a:t>
            </a:r>
            <a:r>
              <a:rPr lang="en-US" dirty="0" smtClean="0"/>
              <a:t> </a:t>
            </a:r>
            <a:r>
              <a:rPr lang="en-US" dirty="0" err="1" smtClean="0"/>
              <a:t>হয়</a:t>
            </a:r>
            <a:r>
              <a:rPr lang="en-US" dirty="0" smtClean="0"/>
              <a:t> </a:t>
            </a:r>
            <a:r>
              <a:rPr lang="en-US" dirty="0" err="1" smtClean="0"/>
              <a:t>তাকে</a:t>
            </a:r>
            <a:r>
              <a:rPr lang="en-US" dirty="0" smtClean="0"/>
              <a:t> </a:t>
            </a:r>
            <a:r>
              <a:rPr lang="en-US" dirty="0" err="1" smtClean="0"/>
              <a:t>গুড়ী</a:t>
            </a:r>
            <a:r>
              <a:rPr lang="en-US" dirty="0" smtClean="0"/>
              <a:t> </a:t>
            </a:r>
            <a:r>
              <a:rPr lang="en-US" dirty="0" err="1" smtClean="0"/>
              <a:t>চারা</a:t>
            </a:r>
            <a:r>
              <a:rPr lang="en-US" dirty="0" smtClean="0"/>
              <a:t> </a:t>
            </a:r>
            <a:r>
              <a:rPr lang="en-US" dirty="0" err="1" smtClean="0"/>
              <a:t>বলে</a:t>
            </a:r>
            <a:r>
              <a:rPr lang="en-US" dirty="0" smtClean="0"/>
              <a:t> ।  </a:t>
            </a:r>
            <a:r>
              <a:rPr lang="en-US" dirty="0" err="1" smtClean="0"/>
              <a:t>সাকার</a:t>
            </a:r>
            <a:r>
              <a:rPr lang="en-US" dirty="0" smtClean="0"/>
              <a:t>, </a:t>
            </a:r>
            <a:r>
              <a:rPr lang="en-US" dirty="0" err="1" smtClean="0"/>
              <a:t>অবসুট</a:t>
            </a:r>
            <a:r>
              <a:rPr lang="en-US" dirty="0" smtClean="0"/>
              <a:t> , </a:t>
            </a:r>
            <a:r>
              <a:rPr lang="en-US" dirty="0" err="1" smtClean="0"/>
              <a:t>রেটন</a:t>
            </a:r>
            <a:r>
              <a:rPr lang="en-US" dirty="0" smtClean="0"/>
              <a:t>, </a:t>
            </a:r>
            <a:r>
              <a:rPr lang="en-US" dirty="0" err="1" smtClean="0"/>
              <a:t>ইত্যাদি</a:t>
            </a:r>
            <a:r>
              <a:rPr lang="en-US" dirty="0" smtClean="0"/>
              <a:t> </a:t>
            </a:r>
            <a:r>
              <a:rPr lang="en-US" dirty="0" err="1" smtClean="0"/>
              <a:t>গুড়ীচারার</a:t>
            </a:r>
            <a:r>
              <a:rPr lang="en-US" dirty="0" smtClean="0"/>
              <a:t> </a:t>
            </a:r>
            <a:r>
              <a:rPr lang="en-US" dirty="0" err="1" smtClean="0"/>
              <a:t>উদাহরণ</a:t>
            </a:r>
            <a:r>
              <a:rPr lang="en-US" dirty="0" smtClean="0"/>
              <a:t> ।  </a:t>
            </a:r>
            <a:endParaRPr lang="en-US" dirty="0"/>
          </a:p>
        </p:txBody>
      </p:sp>
      <p:sp>
        <p:nvSpPr>
          <p:cNvPr id="8" name="Rectangle 7"/>
          <p:cNvSpPr/>
          <p:nvPr/>
        </p:nvSpPr>
        <p:spPr>
          <a:xfrm>
            <a:off x="0" y="5791200"/>
            <a:ext cx="9144000" cy="369332"/>
          </a:xfrm>
          <a:prstGeom prst="rect">
            <a:avLst/>
          </a:prstGeom>
        </p:spPr>
        <p:txBody>
          <a:bodyPr wrap="square">
            <a:spAutoFit/>
          </a:bodyPr>
          <a:lstStyle/>
          <a:p>
            <a:r>
              <a:rPr lang="en-US" dirty="0" smtClean="0"/>
              <a:t>৪। </a:t>
            </a:r>
            <a:r>
              <a:rPr lang="en-US" b="1" dirty="0" err="1" smtClean="0"/>
              <a:t>পাতা</a:t>
            </a:r>
            <a:r>
              <a:rPr lang="en-US" dirty="0" smtClean="0"/>
              <a:t>- </a:t>
            </a:r>
            <a:r>
              <a:rPr lang="en-US" dirty="0" err="1" smtClean="0"/>
              <a:t>পাতার</a:t>
            </a:r>
            <a:r>
              <a:rPr lang="en-US" dirty="0" smtClean="0"/>
              <a:t> </a:t>
            </a:r>
            <a:r>
              <a:rPr lang="en-US" dirty="0" err="1" smtClean="0"/>
              <a:t>সাহায্যে</a:t>
            </a:r>
            <a:r>
              <a:rPr lang="en-US" dirty="0" smtClean="0"/>
              <a:t> </a:t>
            </a:r>
            <a:r>
              <a:rPr lang="en-US" dirty="0" err="1" smtClean="0"/>
              <a:t>পাথরকুচি</a:t>
            </a:r>
            <a:r>
              <a:rPr lang="en-US" dirty="0" smtClean="0"/>
              <a:t> </a:t>
            </a:r>
            <a:r>
              <a:rPr lang="en-US" dirty="0" err="1" smtClean="0"/>
              <a:t>জাতীয়</a:t>
            </a:r>
            <a:r>
              <a:rPr lang="en-US" dirty="0" smtClean="0"/>
              <a:t> </a:t>
            </a:r>
            <a:r>
              <a:rPr lang="en-US" dirty="0" err="1" smtClean="0"/>
              <a:t>উদ্ভিদের</a:t>
            </a:r>
            <a:r>
              <a:rPr lang="en-US" dirty="0" smtClean="0"/>
              <a:t> </a:t>
            </a:r>
            <a:r>
              <a:rPr lang="en-US" dirty="0" err="1" smtClean="0"/>
              <a:t>বংশবিস্তার</a:t>
            </a:r>
            <a:r>
              <a:rPr lang="en-US" dirty="0" smtClean="0"/>
              <a:t> </a:t>
            </a:r>
            <a:r>
              <a:rPr lang="en-US" dirty="0" err="1" smtClean="0"/>
              <a:t>হয়</a:t>
            </a:r>
            <a:r>
              <a:rPr lang="en-US" dirty="0" smtClean="0"/>
              <a:t> ।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457200"/>
            <a:ext cx="9144000" cy="646331"/>
          </a:xfrm>
          <a:prstGeom prst="rect">
            <a:avLst/>
          </a:prstGeom>
        </p:spPr>
        <p:txBody>
          <a:bodyPr wrap="square">
            <a:spAutoFit/>
          </a:bodyPr>
          <a:lstStyle/>
          <a:p>
            <a:r>
              <a:rPr lang="en-US" dirty="0" smtClean="0"/>
              <a:t>৫। </a:t>
            </a:r>
            <a:r>
              <a:rPr lang="en-US" b="1" dirty="0" err="1" smtClean="0"/>
              <a:t>কান্ড</a:t>
            </a:r>
            <a:r>
              <a:rPr lang="en-US" b="1" dirty="0" smtClean="0"/>
              <a:t> </a:t>
            </a:r>
            <a:r>
              <a:rPr lang="en-US" dirty="0" smtClean="0"/>
              <a:t>– </a:t>
            </a:r>
            <a:r>
              <a:rPr lang="en-US" dirty="0" err="1" smtClean="0"/>
              <a:t>সরাসরি</a:t>
            </a:r>
            <a:r>
              <a:rPr lang="en-US" dirty="0" smtClean="0"/>
              <a:t>  </a:t>
            </a:r>
            <a:r>
              <a:rPr lang="en-US" dirty="0" err="1" smtClean="0"/>
              <a:t>কান্ডের</a:t>
            </a:r>
            <a:r>
              <a:rPr lang="en-US" dirty="0" smtClean="0"/>
              <a:t> </a:t>
            </a:r>
            <a:r>
              <a:rPr lang="en-US" dirty="0" err="1" smtClean="0"/>
              <a:t>কান্ডের</a:t>
            </a:r>
            <a:r>
              <a:rPr lang="en-US" dirty="0" smtClean="0"/>
              <a:t> </a:t>
            </a:r>
            <a:r>
              <a:rPr lang="en-US" dirty="0" err="1" smtClean="0"/>
              <a:t>খন্ড</a:t>
            </a:r>
            <a:r>
              <a:rPr lang="en-US" dirty="0" smtClean="0"/>
              <a:t> </a:t>
            </a:r>
            <a:r>
              <a:rPr lang="en-US" dirty="0" err="1" smtClean="0"/>
              <a:t>আখ</a:t>
            </a:r>
            <a:r>
              <a:rPr lang="en-US" dirty="0" smtClean="0"/>
              <a:t> , </a:t>
            </a:r>
            <a:r>
              <a:rPr lang="en-US" dirty="0" err="1" smtClean="0"/>
              <a:t>পাতাবাহার</a:t>
            </a:r>
            <a:r>
              <a:rPr lang="en-US" dirty="0" smtClean="0"/>
              <a:t> , </a:t>
            </a:r>
            <a:r>
              <a:rPr lang="en-US" dirty="0" err="1" smtClean="0"/>
              <a:t>মেহেদী</a:t>
            </a:r>
            <a:r>
              <a:rPr lang="en-US" dirty="0" smtClean="0"/>
              <a:t> , </a:t>
            </a:r>
            <a:r>
              <a:rPr lang="en-US" dirty="0" err="1" smtClean="0"/>
              <a:t>ক্যাকটাস</a:t>
            </a:r>
            <a:r>
              <a:rPr lang="en-US" dirty="0" smtClean="0"/>
              <a:t>  </a:t>
            </a:r>
            <a:r>
              <a:rPr lang="en-US" dirty="0" err="1" smtClean="0"/>
              <a:t>এসব</a:t>
            </a:r>
            <a:r>
              <a:rPr lang="en-US" dirty="0" smtClean="0"/>
              <a:t> </a:t>
            </a:r>
            <a:r>
              <a:rPr lang="en-US" dirty="0" err="1" smtClean="0"/>
              <a:t>গাছ</a:t>
            </a:r>
            <a:r>
              <a:rPr lang="en-US" dirty="0" smtClean="0"/>
              <a:t> ও </a:t>
            </a:r>
            <a:r>
              <a:rPr lang="en-US" dirty="0" err="1" smtClean="0"/>
              <a:t>ফসলের</a:t>
            </a:r>
            <a:r>
              <a:rPr lang="en-US" dirty="0" smtClean="0"/>
              <a:t> </a:t>
            </a:r>
            <a:r>
              <a:rPr lang="en-US" dirty="0" err="1" smtClean="0"/>
              <a:t>বংশবিস্তার</a:t>
            </a:r>
            <a:r>
              <a:rPr lang="en-US" dirty="0" smtClean="0"/>
              <a:t> </a:t>
            </a:r>
            <a:r>
              <a:rPr lang="en-US" dirty="0" err="1" smtClean="0"/>
              <a:t>করা</a:t>
            </a:r>
            <a:r>
              <a:rPr lang="en-US" dirty="0" smtClean="0"/>
              <a:t> </a:t>
            </a:r>
            <a:r>
              <a:rPr lang="en-US" dirty="0" err="1" smtClean="0"/>
              <a:t>হয়</a:t>
            </a:r>
            <a:r>
              <a:rPr lang="en-US" dirty="0" smtClean="0"/>
              <a:t> ।  </a:t>
            </a:r>
            <a:endParaRPr lang="en-US" dirty="0"/>
          </a:p>
        </p:txBody>
      </p:sp>
      <p:sp>
        <p:nvSpPr>
          <p:cNvPr id="12" name="Rectangle 11"/>
          <p:cNvSpPr/>
          <p:nvPr/>
        </p:nvSpPr>
        <p:spPr>
          <a:xfrm>
            <a:off x="0" y="1371600"/>
            <a:ext cx="9144000" cy="369332"/>
          </a:xfrm>
          <a:prstGeom prst="rect">
            <a:avLst/>
          </a:prstGeom>
        </p:spPr>
        <p:txBody>
          <a:bodyPr wrap="square">
            <a:spAutoFit/>
          </a:bodyPr>
          <a:lstStyle/>
          <a:p>
            <a:r>
              <a:rPr lang="en-US" dirty="0" smtClean="0"/>
              <a:t>৬।</a:t>
            </a:r>
            <a:r>
              <a:rPr lang="en-US" b="1" dirty="0" smtClean="0"/>
              <a:t> </a:t>
            </a:r>
            <a:r>
              <a:rPr lang="en-US" b="1" dirty="0" err="1" smtClean="0"/>
              <a:t>মূল</a:t>
            </a:r>
            <a:r>
              <a:rPr lang="en-US" b="1" dirty="0" smtClean="0"/>
              <a:t> </a:t>
            </a:r>
            <a:r>
              <a:rPr lang="en-US" dirty="0" smtClean="0"/>
              <a:t>-  </a:t>
            </a:r>
            <a:r>
              <a:rPr lang="en-US" dirty="0" err="1" smtClean="0"/>
              <a:t>লেবু</a:t>
            </a:r>
            <a:r>
              <a:rPr lang="en-US" dirty="0" smtClean="0"/>
              <a:t> , </a:t>
            </a:r>
            <a:r>
              <a:rPr lang="en-US" dirty="0" err="1" smtClean="0"/>
              <a:t>ডালিম</a:t>
            </a:r>
            <a:r>
              <a:rPr lang="en-US" dirty="0" smtClean="0"/>
              <a:t> , </a:t>
            </a:r>
            <a:r>
              <a:rPr lang="en-US" dirty="0" err="1" smtClean="0"/>
              <a:t>পেয়েরা</a:t>
            </a:r>
            <a:r>
              <a:rPr lang="en-US" dirty="0" smtClean="0"/>
              <a:t> </a:t>
            </a:r>
            <a:r>
              <a:rPr lang="en-US" b="1" dirty="0" smtClean="0"/>
              <a:t>, </a:t>
            </a:r>
            <a:r>
              <a:rPr lang="en-US" dirty="0" err="1" smtClean="0"/>
              <a:t>এসব</a:t>
            </a:r>
            <a:r>
              <a:rPr lang="en-US" dirty="0" smtClean="0"/>
              <a:t> </a:t>
            </a:r>
            <a:r>
              <a:rPr lang="en-US" dirty="0" err="1" smtClean="0"/>
              <a:t>গাছে</a:t>
            </a:r>
            <a:r>
              <a:rPr lang="en-US" dirty="0" smtClean="0"/>
              <a:t> </a:t>
            </a:r>
            <a:r>
              <a:rPr lang="en-US" dirty="0" err="1" smtClean="0"/>
              <a:t>বংশবিস্তার</a:t>
            </a:r>
            <a:r>
              <a:rPr lang="en-US" dirty="0" smtClean="0"/>
              <a:t> </a:t>
            </a:r>
            <a:r>
              <a:rPr lang="en-US" dirty="0" err="1" smtClean="0"/>
              <a:t>মূলের</a:t>
            </a:r>
            <a:r>
              <a:rPr lang="en-US" dirty="0" smtClean="0"/>
              <a:t> </a:t>
            </a:r>
            <a:r>
              <a:rPr lang="en-US" dirty="0" err="1" smtClean="0"/>
              <a:t>খন্ডের</a:t>
            </a:r>
            <a:r>
              <a:rPr lang="en-US" dirty="0" smtClean="0"/>
              <a:t> </a:t>
            </a:r>
            <a:r>
              <a:rPr lang="en-US" dirty="0" err="1" smtClean="0"/>
              <a:t>সাহায্যে</a:t>
            </a:r>
            <a:r>
              <a:rPr lang="en-US" dirty="0" smtClean="0"/>
              <a:t> </a:t>
            </a:r>
            <a:r>
              <a:rPr lang="en-US" dirty="0" err="1" smtClean="0"/>
              <a:t>করা</a:t>
            </a:r>
            <a:r>
              <a:rPr lang="en-US" dirty="0" smtClean="0"/>
              <a:t> </a:t>
            </a:r>
            <a:r>
              <a:rPr lang="en-US" dirty="0" err="1" smtClean="0"/>
              <a:t>যায়</a:t>
            </a:r>
            <a:r>
              <a:rPr lang="en-US" dirty="0" smtClean="0"/>
              <a:t>।     </a:t>
            </a:r>
            <a:endParaRPr lang="en-US" dirty="0"/>
          </a:p>
        </p:txBody>
      </p:sp>
      <p:sp>
        <p:nvSpPr>
          <p:cNvPr id="13" name="Rectangle 12"/>
          <p:cNvSpPr/>
          <p:nvPr/>
        </p:nvSpPr>
        <p:spPr>
          <a:xfrm>
            <a:off x="0" y="2362200"/>
            <a:ext cx="9144000" cy="369332"/>
          </a:xfrm>
          <a:prstGeom prst="rect">
            <a:avLst/>
          </a:prstGeom>
        </p:spPr>
        <p:txBody>
          <a:bodyPr wrap="square">
            <a:spAutoFit/>
          </a:bodyPr>
          <a:lstStyle/>
          <a:p>
            <a:r>
              <a:rPr lang="en-US" dirty="0" smtClean="0"/>
              <a:t>                          </a:t>
            </a:r>
            <a:endParaRPr lang="en-US" dirty="0"/>
          </a:p>
        </p:txBody>
      </p:sp>
      <p:sp>
        <p:nvSpPr>
          <p:cNvPr id="15" name="Rectangle 14"/>
          <p:cNvSpPr/>
          <p:nvPr/>
        </p:nvSpPr>
        <p:spPr>
          <a:xfrm>
            <a:off x="457200" y="2286000"/>
            <a:ext cx="7848600" cy="461665"/>
          </a:xfrm>
          <a:prstGeom prst="rect">
            <a:avLst/>
          </a:prstGeom>
          <a:solidFill>
            <a:schemeClr val="bg2">
              <a:lumMod val="50000"/>
            </a:schemeClr>
          </a:solidFill>
        </p:spPr>
        <p:txBody>
          <a:bodyPr wrap="square">
            <a:spAutoFit/>
          </a:bodyPr>
          <a:lstStyle/>
          <a:p>
            <a:r>
              <a:rPr lang="en-US" dirty="0" smtClean="0"/>
              <a:t>                                   </a:t>
            </a:r>
            <a:r>
              <a:rPr lang="en-US" sz="2400" dirty="0" err="1" smtClean="0"/>
              <a:t>কৃত্রিম</a:t>
            </a:r>
            <a:r>
              <a:rPr lang="en-US" sz="2400" dirty="0" smtClean="0"/>
              <a:t> </a:t>
            </a:r>
            <a:r>
              <a:rPr lang="en-US" sz="2400" dirty="0" err="1" smtClean="0"/>
              <a:t>অঙ্গজ</a:t>
            </a:r>
            <a:r>
              <a:rPr lang="en-US" sz="2400" dirty="0" smtClean="0"/>
              <a:t> </a:t>
            </a:r>
            <a:r>
              <a:rPr lang="en-US" sz="2400" dirty="0" err="1" smtClean="0"/>
              <a:t>বংশবিস্তার</a:t>
            </a:r>
            <a:r>
              <a:rPr lang="en-US" sz="2400" dirty="0" smtClean="0"/>
              <a:t> </a:t>
            </a:r>
            <a:r>
              <a:rPr lang="en-US" sz="2400" dirty="0" err="1" smtClean="0"/>
              <a:t>পদ্ধতি</a:t>
            </a:r>
            <a:endParaRPr lang="en-US" sz="2400" dirty="0"/>
          </a:p>
        </p:txBody>
      </p:sp>
      <p:sp>
        <p:nvSpPr>
          <p:cNvPr id="16" name="Rectangle 15"/>
          <p:cNvSpPr/>
          <p:nvPr/>
        </p:nvSpPr>
        <p:spPr>
          <a:xfrm>
            <a:off x="0" y="3124200"/>
            <a:ext cx="9144000" cy="923330"/>
          </a:xfrm>
          <a:prstGeom prst="rect">
            <a:avLst/>
          </a:prstGeom>
        </p:spPr>
        <p:txBody>
          <a:bodyPr wrap="square">
            <a:spAutoFit/>
          </a:bodyPr>
          <a:lstStyle/>
          <a:p>
            <a:r>
              <a:rPr lang="en-US" dirty="0" err="1" smtClean="0"/>
              <a:t>যেপদ্ধতিতে</a:t>
            </a:r>
            <a:r>
              <a:rPr lang="en-US" dirty="0" smtClean="0"/>
              <a:t> </a:t>
            </a:r>
            <a:r>
              <a:rPr lang="en-US" dirty="0" err="1" smtClean="0"/>
              <a:t>গাছের</a:t>
            </a:r>
            <a:r>
              <a:rPr lang="en-US" dirty="0" smtClean="0"/>
              <a:t> </a:t>
            </a:r>
            <a:r>
              <a:rPr lang="en-US" dirty="0" err="1" smtClean="0"/>
              <a:t>শাখা</a:t>
            </a:r>
            <a:r>
              <a:rPr lang="en-US" dirty="0" smtClean="0"/>
              <a:t> , </a:t>
            </a:r>
            <a:r>
              <a:rPr lang="en-US" dirty="0" err="1" smtClean="0"/>
              <a:t>শিকড়</a:t>
            </a:r>
            <a:r>
              <a:rPr lang="en-US" dirty="0" smtClean="0"/>
              <a:t> , </a:t>
            </a:r>
            <a:r>
              <a:rPr lang="en-US" dirty="0" err="1" smtClean="0"/>
              <a:t>চোখ</a:t>
            </a:r>
            <a:r>
              <a:rPr lang="en-US" dirty="0" smtClean="0"/>
              <a:t>, </a:t>
            </a:r>
            <a:r>
              <a:rPr lang="en-US" dirty="0" err="1" smtClean="0"/>
              <a:t>কুড়ী</a:t>
            </a:r>
            <a:r>
              <a:rPr lang="en-US" dirty="0" smtClean="0"/>
              <a:t>  </a:t>
            </a:r>
            <a:r>
              <a:rPr lang="en-US" dirty="0" err="1" smtClean="0"/>
              <a:t>ইত্যাদি</a:t>
            </a:r>
            <a:r>
              <a:rPr lang="en-US" dirty="0" smtClean="0"/>
              <a:t> </a:t>
            </a:r>
            <a:r>
              <a:rPr lang="en-US" dirty="0" err="1" smtClean="0"/>
              <a:t>মাতৃগাছ</a:t>
            </a:r>
            <a:r>
              <a:rPr lang="en-US" dirty="0" smtClean="0"/>
              <a:t>  </a:t>
            </a:r>
            <a:r>
              <a:rPr lang="en-US" dirty="0" err="1" smtClean="0"/>
              <a:t>হতে</a:t>
            </a:r>
            <a:r>
              <a:rPr lang="en-US" dirty="0" smtClean="0"/>
              <a:t> </a:t>
            </a:r>
            <a:r>
              <a:rPr lang="en-US" dirty="0" err="1" smtClean="0"/>
              <a:t>বিচ্ছিন্ন</a:t>
            </a:r>
            <a:r>
              <a:rPr lang="en-US" dirty="0" smtClean="0"/>
              <a:t> </a:t>
            </a:r>
            <a:r>
              <a:rPr lang="en-US" dirty="0" err="1" smtClean="0"/>
              <a:t>করে</a:t>
            </a:r>
            <a:r>
              <a:rPr lang="en-US" dirty="0" smtClean="0"/>
              <a:t> </a:t>
            </a:r>
            <a:r>
              <a:rPr lang="en-US" dirty="0" err="1" smtClean="0"/>
              <a:t>চারা</a:t>
            </a:r>
            <a:r>
              <a:rPr lang="en-US" dirty="0" smtClean="0"/>
              <a:t> </a:t>
            </a:r>
            <a:r>
              <a:rPr lang="en-US" dirty="0" err="1" smtClean="0"/>
              <a:t>উৎপাদন</a:t>
            </a:r>
            <a:r>
              <a:rPr lang="en-US" dirty="0" smtClean="0"/>
              <a:t> </a:t>
            </a:r>
            <a:r>
              <a:rPr lang="en-US" dirty="0" err="1" smtClean="0"/>
              <a:t>করা</a:t>
            </a:r>
            <a:r>
              <a:rPr lang="en-US" dirty="0" smtClean="0"/>
              <a:t> </a:t>
            </a:r>
            <a:r>
              <a:rPr lang="en-US" dirty="0" err="1" smtClean="0"/>
              <a:t>হয়</a:t>
            </a:r>
            <a:r>
              <a:rPr lang="en-US" dirty="0" smtClean="0"/>
              <a:t> </a:t>
            </a:r>
            <a:r>
              <a:rPr lang="en-US" dirty="0" err="1" smtClean="0"/>
              <a:t>তাকে</a:t>
            </a:r>
            <a:r>
              <a:rPr lang="en-US" dirty="0" smtClean="0"/>
              <a:t> </a:t>
            </a:r>
            <a:r>
              <a:rPr lang="en-US" dirty="0" err="1" smtClean="0"/>
              <a:t>কৃত্রিম</a:t>
            </a:r>
            <a:r>
              <a:rPr lang="en-US" dirty="0" smtClean="0"/>
              <a:t> </a:t>
            </a:r>
            <a:r>
              <a:rPr lang="en-US" dirty="0" err="1" smtClean="0"/>
              <a:t>অঙ্গজ</a:t>
            </a:r>
            <a:r>
              <a:rPr lang="en-US" dirty="0" smtClean="0"/>
              <a:t> </a:t>
            </a:r>
            <a:r>
              <a:rPr lang="en-US" dirty="0" err="1" smtClean="0"/>
              <a:t>বংশবিস্তার</a:t>
            </a:r>
            <a:r>
              <a:rPr lang="en-US" dirty="0" smtClean="0"/>
              <a:t> </a:t>
            </a:r>
            <a:r>
              <a:rPr lang="en-US" dirty="0" err="1" smtClean="0"/>
              <a:t>পদ্ধতি</a:t>
            </a:r>
            <a:r>
              <a:rPr lang="en-US" dirty="0" smtClean="0"/>
              <a:t> </a:t>
            </a:r>
            <a:r>
              <a:rPr lang="en-US" dirty="0" err="1" smtClean="0"/>
              <a:t>বলে</a:t>
            </a:r>
            <a:r>
              <a:rPr lang="en-US" dirty="0" smtClean="0"/>
              <a:t> । </a:t>
            </a:r>
            <a:r>
              <a:rPr lang="en-US" dirty="0" err="1" smtClean="0"/>
              <a:t>নচে</a:t>
            </a:r>
            <a:r>
              <a:rPr lang="en-US" dirty="0" smtClean="0"/>
              <a:t> </a:t>
            </a:r>
            <a:r>
              <a:rPr lang="en-US" dirty="0" err="1" smtClean="0"/>
              <a:t>কয়েকটি</a:t>
            </a:r>
            <a:r>
              <a:rPr lang="en-US" dirty="0" smtClean="0"/>
              <a:t> </a:t>
            </a:r>
            <a:r>
              <a:rPr lang="en-US" dirty="0" err="1" smtClean="0"/>
              <a:t>কৃত্রিম</a:t>
            </a:r>
            <a:r>
              <a:rPr lang="en-US" dirty="0" smtClean="0"/>
              <a:t> </a:t>
            </a:r>
            <a:r>
              <a:rPr lang="en-US" dirty="0" err="1" smtClean="0"/>
              <a:t>অঙ্গজ</a:t>
            </a:r>
            <a:r>
              <a:rPr lang="en-US" dirty="0" smtClean="0"/>
              <a:t> </a:t>
            </a:r>
            <a:r>
              <a:rPr lang="en-US" dirty="0" err="1" smtClean="0"/>
              <a:t>বংশবিস্তার</a:t>
            </a:r>
            <a:r>
              <a:rPr lang="en-US" dirty="0" smtClean="0"/>
              <a:t> </a:t>
            </a:r>
            <a:r>
              <a:rPr lang="en-US" dirty="0" err="1" smtClean="0"/>
              <a:t>পদ্ধতি</a:t>
            </a:r>
            <a:r>
              <a:rPr lang="en-US" dirty="0" smtClean="0"/>
              <a:t> </a:t>
            </a:r>
            <a:r>
              <a:rPr lang="en-US" dirty="0" err="1" smtClean="0"/>
              <a:t>উল্লেখ</a:t>
            </a:r>
            <a:r>
              <a:rPr lang="en-US" dirty="0" smtClean="0"/>
              <a:t> </a:t>
            </a:r>
            <a:r>
              <a:rPr lang="en-US" dirty="0" err="1" smtClean="0"/>
              <a:t>করা</a:t>
            </a:r>
            <a:r>
              <a:rPr lang="en-US" dirty="0" smtClean="0"/>
              <a:t> </a:t>
            </a:r>
            <a:r>
              <a:rPr lang="en-US" dirty="0" err="1" smtClean="0"/>
              <a:t>হলো</a:t>
            </a:r>
            <a:r>
              <a:rPr lang="en-US" dirty="0" smtClean="0"/>
              <a:t> - </a:t>
            </a:r>
            <a:endParaRPr lang="en-US" dirty="0"/>
          </a:p>
        </p:txBody>
      </p:sp>
      <p:sp>
        <p:nvSpPr>
          <p:cNvPr id="22" name="Rectangle 21"/>
          <p:cNvSpPr/>
          <p:nvPr/>
        </p:nvSpPr>
        <p:spPr>
          <a:xfrm>
            <a:off x="0" y="4343400"/>
            <a:ext cx="9144000" cy="369332"/>
          </a:xfrm>
          <a:prstGeom prst="rect">
            <a:avLst/>
          </a:prstGeom>
        </p:spPr>
        <p:txBody>
          <a:bodyPr wrap="square">
            <a:spAutoFit/>
          </a:bodyPr>
          <a:lstStyle/>
          <a:p>
            <a:r>
              <a:rPr lang="en-US" dirty="0" smtClean="0"/>
              <a:t>১। </a:t>
            </a:r>
            <a:r>
              <a:rPr lang="en-US" dirty="0" err="1" smtClean="0"/>
              <a:t>কর্তন</a:t>
            </a:r>
            <a:r>
              <a:rPr lang="en-US" dirty="0" smtClean="0"/>
              <a:t> </a:t>
            </a:r>
            <a:r>
              <a:rPr lang="en-US" dirty="0" err="1" smtClean="0"/>
              <a:t>বা</a:t>
            </a:r>
            <a:r>
              <a:rPr lang="en-US" dirty="0" smtClean="0"/>
              <a:t> </a:t>
            </a:r>
            <a:r>
              <a:rPr lang="en-US" dirty="0" err="1" smtClean="0"/>
              <a:t>ছেদ</a:t>
            </a:r>
            <a:r>
              <a:rPr lang="en-US" dirty="0" smtClean="0"/>
              <a:t> </a:t>
            </a:r>
            <a:r>
              <a:rPr lang="en-US" dirty="0" err="1" smtClean="0"/>
              <a:t>কলম</a:t>
            </a:r>
            <a:r>
              <a:rPr lang="en-US" dirty="0" smtClean="0"/>
              <a:t> , ২। </a:t>
            </a:r>
            <a:r>
              <a:rPr lang="en-US" dirty="0" err="1" smtClean="0"/>
              <a:t>দাবা</a:t>
            </a:r>
            <a:r>
              <a:rPr lang="en-US" dirty="0" smtClean="0"/>
              <a:t> </a:t>
            </a:r>
            <a:r>
              <a:rPr lang="en-US" dirty="0" err="1" smtClean="0"/>
              <a:t>কলম</a:t>
            </a:r>
            <a:r>
              <a:rPr lang="en-US" dirty="0" smtClean="0"/>
              <a:t>। ৩। </a:t>
            </a:r>
            <a:r>
              <a:rPr lang="en-US" dirty="0" err="1" smtClean="0"/>
              <a:t>জোড়</a:t>
            </a:r>
            <a:r>
              <a:rPr lang="en-US" dirty="0" smtClean="0"/>
              <a:t> </a:t>
            </a:r>
            <a:r>
              <a:rPr lang="en-US" dirty="0" err="1" smtClean="0"/>
              <a:t>কলম</a:t>
            </a:r>
            <a:r>
              <a:rPr lang="en-US" dirty="0" smtClean="0"/>
              <a:t>, ৪। </a:t>
            </a:r>
            <a:r>
              <a:rPr lang="en-US" dirty="0" err="1" smtClean="0"/>
              <a:t>চোখ</a:t>
            </a:r>
            <a:r>
              <a:rPr lang="en-US" dirty="0" smtClean="0"/>
              <a:t> </a:t>
            </a:r>
            <a:r>
              <a:rPr lang="en-US" dirty="0" err="1" smtClean="0"/>
              <a:t>কলম</a:t>
            </a:r>
            <a:r>
              <a:rPr lang="en-US" dirty="0" smtClean="0"/>
              <a:t>     </a:t>
            </a:r>
            <a:endParaRPr lang="en-US" dirty="0"/>
          </a:p>
        </p:txBody>
      </p:sp>
      <p:sp>
        <p:nvSpPr>
          <p:cNvPr id="24" name="Rectangle 23"/>
          <p:cNvSpPr/>
          <p:nvPr/>
        </p:nvSpPr>
        <p:spPr>
          <a:xfrm>
            <a:off x="0" y="4876800"/>
            <a:ext cx="9144000" cy="1477328"/>
          </a:xfrm>
          <a:prstGeom prst="rect">
            <a:avLst/>
          </a:prstGeom>
        </p:spPr>
        <p:txBody>
          <a:bodyPr wrap="square">
            <a:spAutoFit/>
          </a:bodyPr>
          <a:lstStyle/>
          <a:p>
            <a:r>
              <a:rPr lang="en-US" b="1" dirty="0" smtClean="0"/>
              <a:t> </a:t>
            </a:r>
            <a:r>
              <a:rPr lang="en-US" b="1" dirty="0" err="1" smtClean="0"/>
              <a:t>দাবা</a:t>
            </a:r>
            <a:r>
              <a:rPr lang="en-US" b="1" dirty="0" smtClean="0"/>
              <a:t> </a:t>
            </a:r>
            <a:r>
              <a:rPr lang="en-US" b="1" dirty="0" err="1" smtClean="0"/>
              <a:t>কলম</a:t>
            </a:r>
            <a:r>
              <a:rPr lang="en-US" b="1" dirty="0" smtClean="0"/>
              <a:t> </a:t>
            </a:r>
            <a:r>
              <a:rPr lang="en-US" dirty="0" smtClean="0"/>
              <a:t>-  </a:t>
            </a:r>
            <a:r>
              <a:rPr lang="as-IN" dirty="0" smtClean="0"/>
              <a:t>মাটির </a:t>
            </a:r>
            <a:r>
              <a:rPr lang="as-IN" dirty="0" smtClean="0"/>
              <a:t>কাছাকাছি অবস্থিত এক বছর বয়সের ভাল নির্বাচনপূর্বক মাটি সংলগ্ন গিটের নিচে ৩-৪ সে.মি. পরিমাণ বাকল উঠিয়ে কাটা অংশ মাটিচাপা দিয়ে শিকড় গজিয়ে যে কলম তৈরি করা হয় তাকে সরল দাবা কলম বলে। শিকড় গজানোর পর গুটি কলমের ন্যায় মাতৃগাছ হতে ডালটি বিচ্ছিন্ন করা হয়। লেবু, পেয়ারা, রঙ্গন এসব গাছে সরল দাবা কলম করা হয়।</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733800"/>
            <a:ext cx="9144000" cy="2308324"/>
          </a:xfrm>
          <a:prstGeom prst="rect">
            <a:avLst/>
          </a:prstGeom>
        </p:spPr>
        <p:txBody>
          <a:bodyPr wrap="square">
            <a:spAutoFit/>
          </a:bodyPr>
          <a:lstStyle/>
          <a:p>
            <a:r>
              <a:rPr lang="as-IN" b="1" dirty="0" smtClean="0"/>
              <a:t>সংযুক্ত </a:t>
            </a:r>
            <a:r>
              <a:rPr lang="as-IN" b="1" dirty="0" smtClean="0"/>
              <a:t>জোড় </a:t>
            </a:r>
            <a:r>
              <a:rPr lang="as-IN" b="1" dirty="0" smtClean="0"/>
              <a:t>কলম </a:t>
            </a:r>
            <a:r>
              <a:rPr lang="en-US" b="1" dirty="0" smtClean="0"/>
              <a:t>- </a:t>
            </a:r>
            <a:r>
              <a:rPr lang="as-IN" dirty="0" smtClean="0"/>
              <a:t> </a:t>
            </a:r>
            <a:r>
              <a:rPr lang="as-IN" dirty="0" smtClean="0"/>
              <a:t>টবে জন্মানো প্রায় ১ বৎসর বয়সের একটি চারার কাণ্ডের গোড়া থেকে ২০-৩০ সে.মি. </a:t>
            </a:r>
            <a:r>
              <a:rPr lang="as-IN" dirty="0" smtClean="0"/>
              <a:t>ওপরে</a:t>
            </a:r>
            <a:r>
              <a:rPr lang="as-IN" dirty="0" smtClean="0"/>
              <a:t> ৪-৬ সে.মি. লক্ষ্যা করে - অংশ গভীর করে কাঠসহ কেটে বাকল তুলে ফেলতে হয়। এরপর একই মাপের অনুরূপভাবে মাতৃগাছের নির্বাচিত ডালের বাকল ডালসহ কেটে তুলে ফেলতে হবে। অতঃপর উভয় কাটা অংশ একত্রে মিলিয়ে শক্ত করে বেঁধে টবটিকে ঝুলিয়ে রাখতে হবে। প্রায় ৩ মাসের মধ্যে উভয় ডাল জোড়া লেগে যাবে। তখন জোড়ের ঠিক নিচে মাতৃগাছের শাখা ২-৩ কিস্তিতে একটু একটু করে বিচ্ছিন্ন করতে হবে</a:t>
            </a:r>
            <a:r>
              <a:rPr lang="as-IN" dirty="0" smtClean="0"/>
              <a:t>।</a:t>
            </a:r>
            <a:r>
              <a:rPr lang="en-US" dirty="0" smtClean="0"/>
              <a:t> </a:t>
            </a:r>
            <a:r>
              <a:rPr lang="as-IN" dirty="0" smtClean="0"/>
              <a:t>বিচ্ছিন্ন জোড় কলম কিছু দিন ছায়ায় রেখে চারা গাছের আগা কেটে নার্সারিতে সংরক্ষণ করা হয়। প্রায় ৪ সপ্তাহ পর কলম জমিতে লাগাবার উপযোগী হয়</a:t>
            </a:r>
            <a:r>
              <a:rPr lang="as-IN" dirty="0" smtClean="0"/>
              <a:t>।</a:t>
            </a:r>
            <a:r>
              <a:rPr lang="en-US" dirty="0" smtClean="0"/>
              <a:t> </a:t>
            </a:r>
            <a:endParaRPr lang="en-US" dirty="0"/>
          </a:p>
        </p:txBody>
      </p:sp>
      <p:sp>
        <p:nvSpPr>
          <p:cNvPr id="5" name="Rectangle 4"/>
          <p:cNvSpPr/>
          <p:nvPr/>
        </p:nvSpPr>
        <p:spPr>
          <a:xfrm>
            <a:off x="0" y="457200"/>
            <a:ext cx="9144000" cy="2585323"/>
          </a:xfrm>
          <a:prstGeom prst="rect">
            <a:avLst/>
          </a:prstGeom>
        </p:spPr>
        <p:txBody>
          <a:bodyPr wrap="square">
            <a:spAutoFit/>
          </a:bodyPr>
          <a:lstStyle/>
          <a:p>
            <a:r>
              <a:rPr lang="as-IN" dirty="0" smtClean="0"/>
              <a:t>কোনো গাছের ডালে অন্য একটি গাছের অঙ্গ জোড়া লাগিয়ে যে কলম তৈরি করা হয় তাকে জোড় কলম বলে। জোড় কলম সাধারণত উন্নত গাছের ডাল দ্বারা করা হয়। যে গাছের ওপর কলম করা হয় তাকে স্টক (</a:t>
            </a:r>
            <a:r>
              <a:rPr lang="en-US" dirty="0" smtClean="0"/>
              <a:t>Stock) </a:t>
            </a:r>
            <a:r>
              <a:rPr lang="as-IN" dirty="0" smtClean="0"/>
              <a:t>বলে। যে ডাল কলমের জন্য নির্বাচন করা হয় তাকে সায়ন (</a:t>
            </a:r>
            <a:r>
              <a:rPr lang="en-US" dirty="0" smtClean="0"/>
              <a:t>Scion) </a:t>
            </a:r>
            <a:r>
              <a:rPr lang="as-IN" dirty="0" smtClean="0"/>
              <a:t>বলে। জোড় কলম প্রধানত দুই প্রকার। যথা</a:t>
            </a:r>
            <a:r>
              <a:rPr lang="as-IN" dirty="0" smtClean="0"/>
              <a:t>—</a:t>
            </a:r>
            <a:endParaRPr lang="en-US" dirty="0" smtClean="0"/>
          </a:p>
          <a:p>
            <a:endParaRPr lang="en-US" dirty="0" smtClean="0"/>
          </a:p>
          <a:p>
            <a:r>
              <a:rPr lang="as-IN" dirty="0" smtClean="0"/>
              <a:t>১</a:t>
            </a:r>
            <a:r>
              <a:rPr lang="as-IN" dirty="0" smtClean="0"/>
              <a:t>। সংযুক্ত জোড় কলম </a:t>
            </a:r>
            <a:r>
              <a:rPr lang="as-IN" dirty="0" smtClean="0"/>
              <a:t>ও</a:t>
            </a:r>
            <a:endParaRPr lang="en-US" dirty="0" smtClean="0"/>
          </a:p>
          <a:p>
            <a:endParaRPr lang="en-US" dirty="0" smtClean="0"/>
          </a:p>
          <a:p>
            <a:r>
              <a:rPr lang="as-IN" dirty="0" smtClean="0"/>
              <a:t>২। বিযুক্ত জোড় </a:t>
            </a:r>
            <a:r>
              <a:rPr lang="as-IN" dirty="0" smtClean="0"/>
              <a:t>কলম</a:t>
            </a:r>
            <a:r>
              <a:rPr lang="en-US" dirty="0" smtClean="0"/>
              <a:t> </a:t>
            </a:r>
          </a:p>
          <a:p>
            <a:endParaRPr lang="as-IN"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701</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আস-সালামু আলাইকুম</vt:lpstr>
      <vt:lpstr>Slide 2</vt:lpstr>
      <vt:lpstr>Slide 3</vt:lpstr>
      <vt:lpstr>Slide 4</vt:lpstr>
      <vt:lpstr>এই পাঠ শেষে শিক্ষার্থীরা-   </vt:lpstr>
      <vt:lpstr>অঙ্গজ বংশবিস্তার পদ্ধতি কাকে বলে ?  </vt:lpstr>
      <vt:lpstr>স্বাভাবিক অঙ্গজ বংশবিস্তার পদ্ধতি</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88017</dc:creator>
  <cp:lastModifiedBy>8801730180905</cp:lastModifiedBy>
  <cp:revision>24</cp:revision>
  <dcterms:created xsi:type="dcterms:W3CDTF">2006-08-16T00:00:00Z</dcterms:created>
  <dcterms:modified xsi:type="dcterms:W3CDTF">2022-08-01T15:00:36Z</dcterms:modified>
</cp:coreProperties>
</file>