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72" r:id="rId3"/>
    <p:sldId id="256" r:id="rId4"/>
    <p:sldId id="273" r:id="rId5"/>
    <p:sldId id="274" r:id="rId6"/>
    <p:sldId id="275" r:id="rId7"/>
    <p:sldId id="276" r:id="rId8"/>
    <p:sldId id="257" r:id="rId9"/>
    <p:sldId id="271" r:id="rId10"/>
    <p:sldId id="259" r:id="rId11"/>
    <p:sldId id="260" r:id="rId12"/>
    <p:sldId id="269" r:id="rId13"/>
    <p:sldId id="261" r:id="rId14"/>
    <p:sldId id="262" r:id="rId15"/>
    <p:sldId id="266" r:id="rId16"/>
    <p:sldId id="267" r:id="rId17"/>
    <p:sldId id="263" r:id="rId18"/>
    <p:sldId id="265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9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2F5E3-954A-431F-9F87-75919D9C46E6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BFA7E-0E9D-4F0F-B6DF-950C2EACC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849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FA7E-0E9D-4F0F-B6DF-950C2EACC1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66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FA7E-0E9D-4F0F-B6DF-950C2EACC1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86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6BFA7E-0E9D-4F0F-B6DF-950C2EACC1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6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E193-C6CF-461F-8856-0B4D769D73E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4378-A905-47A8-AC95-1DB449206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64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E193-C6CF-461F-8856-0B4D769D73E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4378-A905-47A8-AC95-1DB449206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88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E193-C6CF-461F-8856-0B4D769D73E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4378-A905-47A8-AC95-1DB449206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8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E193-C6CF-461F-8856-0B4D769D73E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4378-A905-47A8-AC95-1DB449206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73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E193-C6CF-461F-8856-0B4D769D73E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4378-A905-47A8-AC95-1DB449206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39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E193-C6CF-461F-8856-0B4D769D73E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4378-A905-47A8-AC95-1DB449206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5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E193-C6CF-461F-8856-0B4D769D73E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4378-A905-47A8-AC95-1DB449206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43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E193-C6CF-461F-8856-0B4D769D73E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4378-A905-47A8-AC95-1DB449206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9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E193-C6CF-461F-8856-0B4D769D73E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4378-A905-47A8-AC95-1DB449206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0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E193-C6CF-461F-8856-0B4D769D73E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4378-A905-47A8-AC95-1DB449206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8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8E193-C6CF-461F-8856-0B4D769D73E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F4378-A905-47A8-AC95-1DB449206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64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E193-C6CF-461F-8856-0B4D769D73E0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F4378-A905-47A8-AC95-1DB449206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5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77"/>
            </a:avLst>
          </a:prstGeom>
          <a:solidFill>
            <a:srgbClr val="EC94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4D11B1-99B1-484E-9090-E150A7036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94" y="590843"/>
            <a:ext cx="10227212" cy="56763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DC6802-B882-49E2-BC01-CF7D29AF8C85}"/>
              </a:ext>
            </a:extLst>
          </p:cNvPr>
          <p:cNvSpPr txBox="1"/>
          <p:nvPr/>
        </p:nvSpPr>
        <p:spPr>
          <a:xfrm>
            <a:off x="3979984" y="3099621"/>
            <a:ext cx="4879145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0317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EC94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95BE74-DCC1-4C55-AEB0-136305765C4E}"/>
              </a:ext>
            </a:extLst>
          </p:cNvPr>
          <p:cNvSpPr txBox="1"/>
          <p:nvPr/>
        </p:nvSpPr>
        <p:spPr>
          <a:xfrm>
            <a:off x="868498" y="202019"/>
            <a:ext cx="2940148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কাজঃ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B4A3F8-B21A-4EC0-9623-E632770D0FB3}"/>
              </a:ext>
            </a:extLst>
          </p:cNvPr>
          <p:cNvSpPr/>
          <p:nvPr/>
        </p:nvSpPr>
        <p:spPr>
          <a:xfrm>
            <a:off x="157088" y="175845"/>
            <a:ext cx="3731684" cy="65063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83AAF31-1D1B-4344-B9A2-14BE786D7782}"/>
              </a:ext>
            </a:extLst>
          </p:cNvPr>
          <p:cNvSpPr/>
          <p:nvPr/>
        </p:nvSpPr>
        <p:spPr>
          <a:xfrm rot="5400000">
            <a:off x="-1230224" y="1563158"/>
            <a:ext cx="6506308" cy="3731683"/>
          </a:xfrm>
          <a:prstGeom prst="triangle">
            <a:avLst>
              <a:gd name="adj" fmla="val 45825"/>
            </a:avLst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20D473-F2E3-4E0A-994D-6AC3CB23CE62}"/>
              </a:ext>
            </a:extLst>
          </p:cNvPr>
          <p:cNvSpPr txBox="1"/>
          <p:nvPr/>
        </p:nvSpPr>
        <p:spPr>
          <a:xfrm>
            <a:off x="908561" y="169597"/>
            <a:ext cx="2940148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কাজঃ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0D66F7-DD24-4F89-B49E-470C8050E8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57"/>
          <a:stretch/>
        </p:blipFill>
        <p:spPr>
          <a:xfrm>
            <a:off x="157088" y="2148060"/>
            <a:ext cx="2487638" cy="21425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F4F7834-D886-4340-A223-7816024B55CA}"/>
              </a:ext>
            </a:extLst>
          </p:cNvPr>
          <p:cNvSpPr txBox="1"/>
          <p:nvPr/>
        </p:nvSpPr>
        <p:spPr>
          <a:xfrm>
            <a:off x="5042926" y="554317"/>
            <a:ext cx="5564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 ড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ড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েকটিফায়ার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1A874D4-56B3-4372-A0F6-345944E064B8}"/>
              </a:ext>
            </a:extLst>
          </p:cNvPr>
          <p:cNvSpPr/>
          <p:nvPr/>
        </p:nvSpPr>
        <p:spPr>
          <a:xfrm flipH="1">
            <a:off x="5220736" y="752055"/>
            <a:ext cx="345861" cy="340438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61A384-EE31-4943-ADF3-10D030386BFF}"/>
              </a:ext>
            </a:extLst>
          </p:cNvPr>
          <p:cNvSpPr txBox="1"/>
          <p:nvPr/>
        </p:nvSpPr>
        <p:spPr>
          <a:xfrm>
            <a:off x="4577904" y="3131429"/>
            <a:ext cx="6924963" cy="261610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ড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ডায়োডের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য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চালনা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ধনাত্নক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আটকে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রেকটিফায়ার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713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EC94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3629" y="321538"/>
            <a:ext cx="552796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চিত্রের যন্ত্র গুলো জেনে নেইঃ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C1FA7E-ADC9-4A2C-93A4-97A6DCAA3FBB}"/>
              </a:ext>
            </a:extLst>
          </p:cNvPr>
          <p:cNvSpPr/>
          <p:nvPr/>
        </p:nvSpPr>
        <p:spPr>
          <a:xfrm>
            <a:off x="157088" y="175845"/>
            <a:ext cx="3641189" cy="65063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A1BBD823-9353-4108-B36F-28BFDBCC04F7}"/>
              </a:ext>
            </a:extLst>
          </p:cNvPr>
          <p:cNvSpPr/>
          <p:nvPr/>
        </p:nvSpPr>
        <p:spPr>
          <a:xfrm rot="5400000">
            <a:off x="-1251753" y="1632123"/>
            <a:ext cx="6506308" cy="3593751"/>
          </a:xfrm>
          <a:prstGeom prst="triangle">
            <a:avLst>
              <a:gd name="adj" fmla="val 45825"/>
            </a:avLst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সার্কিট ব্রেকার ব্যবহার করলে কি ইলেকট্রিক শক্ লাগবে  না_  সার্কিট ব্রেকার কেন ব্যবহার করবেন_[3]">
            <a:hlinkClick r:id="" action="ppaction://media"/>
            <a:extLst>
              <a:ext uri="{FF2B5EF4-FFF2-40B4-BE49-F238E27FC236}">
                <a16:creationId xmlns:a16="http://schemas.microsoft.com/office/drawing/2014/main" id="{28FF3139-906F-453A-A282-C4241A377B0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29256" y="1196844"/>
            <a:ext cx="5608271" cy="31546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AAA8A5-D793-46D5-AD2D-7B31A1F6ACF1}"/>
              </a:ext>
            </a:extLst>
          </p:cNvPr>
          <p:cNvSpPr txBox="1"/>
          <p:nvPr/>
        </p:nvSpPr>
        <p:spPr>
          <a:xfrm>
            <a:off x="4759386" y="5548340"/>
            <a:ext cx="6471505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কি দেখতে পেলে? 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8011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95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EC94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EA42FB-BB52-4C67-994C-0EE29ECE333A}"/>
              </a:ext>
            </a:extLst>
          </p:cNvPr>
          <p:cNvSpPr/>
          <p:nvPr/>
        </p:nvSpPr>
        <p:spPr>
          <a:xfrm>
            <a:off x="157088" y="175845"/>
            <a:ext cx="3289496" cy="65063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CA4D7BE-1825-4DAE-82AF-28E487577701}"/>
              </a:ext>
            </a:extLst>
          </p:cNvPr>
          <p:cNvSpPr/>
          <p:nvPr/>
        </p:nvSpPr>
        <p:spPr>
          <a:xfrm rot="5400000">
            <a:off x="-1451317" y="1784252"/>
            <a:ext cx="6506308" cy="3289496"/>
          </a:xfrm>
          <a:prstGeom prst="triangle">
            <a:avLst>
              <a:gd name="adj" fmla="val 45825"/>
            </a:avLst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D35024-0BAC-421D-8215-8ACB5BB782BD}"/>
              </a:ext>
            </a:extLst>
          </p:cNvPr>
          <p:cNvSpPr txBox="1"/>
          <p:nvPr/>
        </p:nvSpPr>
        <p:spPr>
          <a:xfrm>
            <a:off x="4985950" y="866232"/>
            <a:ext cx="6143625" cy="193899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খাতে পেলে তা খাতায় লিপি বদ্ধ কর। 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E5DC7B-17BB-42E1-A814-729F1C7FC604}"/>
              </a:ext>
            </a:extLst>
          </p:cNvPr>
          <p:cNvSpPr txBox="1"/>
          <p:nvPr/>
        </p:nvSpPr>
        <p:spPr>
          <a:xfrm>
            <a:off x="4187482" y="4046782"/>
            <a:ext cx="7333958" cy="156966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খাতে পেলাম তা হলো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তড়িৎ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প্রবাহ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সার্কিট ব্যাকার তা কমিয়ে যত টুকু পরিমান প্রয়োজন তা প্রদান করে।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318AF0-6750-49AB-B12F-25ECBD62A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2302212"/>
            <a:ext cx="2222694" cy="180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1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EC94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5E94FC-9F31-48BD-9A91-A251D280D3E2}"/>
              </a:ext>
            </a:extLst>
          </p:cNvPr>
          <p:cNvSpPr/>
          <p:nvPr/>
        </p:nvSpPr>
        <p:spPr>
          <a:xfrm>
            <a:off x="157088" y="175842"/>
            <a:ext cx="3430174" cy="65063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B18C80AF-9320-4599-B1F3-B2254FC6C82D}"/>
              </a:ext>
            </a:extLst>
          </p:cNvPr>
          <p:cNvSpPr/>
          <p:nvPr/>
        </p:nvSpPr>
        <p:spPr>
          <a:xfrm rot="5400000">
            <a:off x="-1380979" y="1713913"/>
            <a:ext cx="6506308" cy="3430173"/>
          </a:xfrm>
          <a:prstGeom prst="triangle">
            <a:avLst>
              <a:gd name="adj" fmla="val 45825"/>
            </a:avLst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422D3F-D7E5-4C30-955F-C2553BCA9104}"/>
              </a:ext>
            </a:extLst>
          </p:cNvPr>
          <p:cNvSpPr txBox="1"/>
          <p:nvPr/>
        </p:nvSpPr>
        <p:spPr>
          <a:xfrm>
            <a:off x="76890" y="2490279"/>
            <a:ext cx="265211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পাশের ছবির 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বৈশিষ্ট্যগুলো  দেখি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462851-2B0D-42EF-B09F-6DDE4EC40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08" y="373173"/>
            <a:ext cx="2771590" cy="18326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E8A672-D8B8-417B-A393-E841032E1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09" y="2512653"/>
            <a:ext cx="2771590" cy="18326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0B13B1-2574-4B84-841C-7C48A1C90D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95"/>
          <a:stretch/>
        </p:blipFill>
        <p:spPr>
          <a:xfrm>
            <a:off x="4161309" y="4607168"/>
            <a:ext cx="2771589" cy="187765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19BB821D-166E-4F71-B7B2-C5923680EEBA}"/>
              </a:ext>
            </a:extLst>
          </p:cNvPr>
          <p:cNvSpPr/>
          <p:nvPr/>
        </p:nvSpPr>
        <p:spPr>
          <a:xfrm>
            <a:off x="7166741" y="442277"/>
            <a:ext cx="4537575" cy="1644431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 টি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রেজিস্টার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Decision 16">
            <a:extLst>
              <a:ext uri="{FF2B5EF4-FFF2-40B4-BE49-F238E27FC236}">
                <a16:creationId xmlns:a16="http://schemas.microsoft.com/office/drawing/2014/main" id="{6EE8A003-3ADF-4070-8D27-CB36E0B576FB}"/>
              </a:ext>
            </a:extLst>
          </p:cNvPr>
          <p:cNvSpPr/>
          <p:nvPr/>
        </p:nvSpPr>
        <p:spPr>
          <a:xfrm>
            <a:off x="7238838" y="2385238"/>
            <a:ext cx="4537575" cy="1800030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Decision 17">
            <a:extLst>
              <a:ext uri="{FF2B5EF4-FFF2-40B4-BE49-F238E27FC236}">
                <a16:creationId xmlns:a16="http://schemas.microsoft.com/office/drawing/2014/main" id="{0694953D-A56C-4D29-988D-F341D5C20110}"/>
              </a:ext>
            </a:extLst>
          </p:cNvPr>
          <p:cNvSpPr/>
          <p:nvPr/>
        </p:nvSpPr>
        <p:spPr>
          <a:xfrm>
            <a:off x="7238838" y="4415636"/>
            <a:ext cx="4537575" cy="1832686"/>
          </a:xfrm>
          <a:prstGeom prst="flowChartDecis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ব্যাটারি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6031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EC94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4654861" y="1271597"/>
            <a:ext cx="5731000" cy="1514845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কয়েক টি সাধারণ রেজিস্টার একত্রে সংযুগ করে বিদ্যুৎ নিরপেক্ষ করা হয়েছে। ।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4676277" y="2908838"/>
            <a:ext cx="5709584" cy="1854906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বিদ্যুতের একটি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সার্কিট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D19C49-2B78-4C01-AFBA-5FA76BA0CE97}"/>
              </a:ext>
            </a:extLst>
          </p:cNvPr>
          <p:cNvSpPr/>
          <p:nvPr/>
        </p:nvSpPr>
        <p:spPr>
          <a:xfrm>
            <a:off x="157088" y="175845"/>
            <a:ext cx="3317632" cy="65063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C6E89221-91C8-4C77-8C6B-CDCE46257975}"/>
              </a:ext>
            </a:extLst>
          </p:cNvPr>
          <p:cNvSpPr/>
          <p:nvPr/>
        </p:nvSpPr>
        <p:spPr>
          <a:xfrm rot="5400000">
            <a:off x="-1437251" y="1770182"/>
            <a:ext cx="6506308" cy="3317631"/>
          </a:xfrm>
          <a:prstGeom prst="triangle">
            <a:avLst>
              <a:gd name="adj" fmla="val 45825"/>
            </a:avLst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D6AAC8-B3C8-4A5A-AFDE-2467634D8CFA}"/>
              </a:ext>
            </a:extLst>
          </p:cNvPr>
          <p:cNvSpPr txBox="1"/>
          <p:nvPr/>
        </p:nvSpPr>
        <p:spPr>
          <a:xfrm>
            <a:off x="5497047" y="355598"/>
            <a:ext cx="3750072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8F2F258-C77F-458E-803D-E2DCB7681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3" y="1718375"/>
            <a:ext cx="2387411" cy="2922973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Horizontal Scroll 6">
            <a:extLst>
              <a:ext uri="{FF2B5EF4-FFF2-40B4-BE49-F238E27FC236}">
                <a16:creationId xmlns:a16="http://schemas.microsoft.com/office/drawing/2014/main" id="{43530B98-631F-45E0-9D26-5A13EF569C70}"/>
              </a:ext>
            </a:extLst>
          </p:cNvPr>
          <p:cNvSpPr/>
          <p:nvPr/>
        </p:nvSpPr>
        <p:spPr>
          <a:xfrm>
            <a:off x="4676276" y="4837573"/>
            <a:ext cx="5472326" cy="1497659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একটি ব্যাটারি সেলে বিদ্যুৎ সাপ্লাই </a:t>
            </a:r>
          </a:p>
          <a:p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 হয়েছে। ।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31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EC94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4640" y="1800342"/>
            <a:ext cx="5998116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 একটি বর্তনীতে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ꭥ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ꭥ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ꭥ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সংযুক্ত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বর্তনীটির শ্রেণিতে তুল্য রোধ কত?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5AFB42-F9C3-4AED-A08F-5076975B4D2D}"/>
              </a:ext>
            </a:extLst>
          </p:cNvPr>
          <p:cNvSpPr/>
          <p:nvPr/>
        </p:nvSpPr>
        <p:spPr>
          <a:xfrm>
            <a:off x="157088" y="175845"/>
            <a:ext cx="3458308" cy="65063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556ACCC-464D-4DCB-BE10-5AE19B0EEF6D}"/>
              </a:ext>
            </a:extLst>
          </p:cNvPr>
          <p:cNvSpPr/>
          <p:nvPr/>
        </p:nvSpPr>
        <p:spPr>
          <a:xfrm rot="5400000">
            <a:off x="-1366912" y="1727041"/>
            <a:ext cx="6506308" cy="3458308"/>
          </a:xfrm>
          <a:prstGeom prst="triangle">
            <a:avLst>
              <a:gd name="adj" fmla="val 45825"/>
            </a:avLst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85D04E-04DC-43BB-A117-6C1B84B462BB}"/>
              </a:ext>
            </a:extLst>
          </p:cNvPr>
          <p:cNvSpPr txBox="1"/>
          <p:nvPr/>
        </p:nvSpPr>
        <p:spPr>
          <a:xfrm>
            <a:off x="747577" y="203041"/>
            <a:ext cx="2867819" cy="70788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72D43F4-0760-4CE6-827F-F5E259CF7B18}"/>
              </a:ext>
            </a:extLst>
          </p:cNvPr>
          <p:cNvSpPr/>
          <p:nvPr/>
        </p:nvSpPr>
        <p:spPr>
          <a:xfrm>
            <a:off x="157088" y="2194560"/>
            <a:ext cx="2683732" cy="2067951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26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EC94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300661" y="2806498"/>
                <a:ext cx="4519782" cy="206210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bn-IN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bn-IN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𝑅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ꭥ</m:t>
                    </m:r>
                  </m:oMath>
                </a14:m>
                <a:endPara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=  (5+7+9)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ꭥ</m:t>
                    </m:r>
                  </m:oMath>
                </a14:m>
                <a:endPara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= 21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ꭥ</m:t>
                    </m:r>
                  </m:oMath>
                </a14:m>
                <a:endPara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661" y="2806498"/>
                <a:ext cx="4519782" cy="2062103"/>
              </a:xfrm>
              <a:prstGeom prst="rect">
                <a:avLst/>
              </a:prstGeom>
              <a:blipFill>
                <a:blip r:embed="rId2"/>
                <a:stretch>
                  <a:fillRect t="-5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91531BD8-C4B1-401C-9C73-EB838F578C40}"/>
              </a:ext>
            </a:extLst>
          </p:cNvPr>
          <p:cNvSpPr/>
          <p:nvPr/>
        </p:nvSpPr>
        <p:spPr>
          <a:xfrm>
            <a:off x="129962" y="175846"/>
            <a:ext cx="3393994" cy="65063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4AE781C-6BB7-4369-82F2-FB122AEAC226}"/>
              </a:ext>
            </a:extLst>
          </p:cNvPr>
          <p:cNvSpPr/>
          <p:nvPr/>
        </p:nvSpPr>
        <p:spPr>
          <a:xfrm rot="5400000">
            <a:off x="-1416148" y="1749083"/>
            <a:ext cx="6506308" cy="3359834"/>
          </a:xfrm>
          <a:prstGeom prst="triangle">
            <a:avLst>
              <a:gd name="adj" fmla="val 45825"/>
            </a:avLst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82D0D3-3B51-4749-8873-3CE8CA8410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26" y="1625396"/>
            <a:ext cx="2344945" cy="3021447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0709C4A-D598-4CD3-A75F-4BC6AC8AB43B}"/>
              </a:ext>
            </a:extLst>
          </p:cNvPr>
          <p:cNvSpPr txBox="1"/>
          <p:nvPr/>
        </p:nvSpPr>
        <p:spPr>
          <a:xfrm>
            <a:off x="3955305" y="518919"/>
            <a:ext cx="484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 সমাধান টি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AC5CCA-0AB4-44E3-9B66-994DEBA24F93}"/>
              </a:ext>
            </a:extLst>
          </p:cNvPr>
          <p:cNvSpPr txBox="1"/>
          <p:nvPr/>
        </p:nvSpPr>
        <p:spPr>
          <a:xfrm>
            <a:off x="3955305" y="1738146"/>
            <a:ext cx="2350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জানি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CAD8FF-D0A9-424E-BEE0-A2330A9C2409}"/>
              </a:ext>
            </a:extLst>
          </p:cNvPr>
          <p:cNvCxnSpPr/>
          <p:nvPr/>
        </p:nvCxnSpPr>
        <p:spPr>
          <a:xfrm>
            <a:off x="9481624" y="1483780"/>
            <a:ext cx="0" cy="36142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0219256-82A1-4274-A6AA-06CF6E6DDE00}"/>
                  </a:ext>
                </a:extLst>
              </p:cNvPr>
              <p:cNvSpPr txBox="1"/>
              <p:nvPr/>
            </p:nvSpPr>
            <p:spPr>
              <a:xfrm>
                <a:off x="9773529" y="1738146"/>
                <a:ext cx="2096086" cy="22955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এ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খ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া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ে,</a:t>
                </a:r>
                <a:endParaRPr lang="bn-IN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n-IN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𝑅</m:t>
                        </m:r>
                      </m:e>
                      <m:sub>
                        <m: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  <m:r>
                          <a:rPr lang="bn-IN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bn-IN" sz="36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sz="40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ꭥ</m:t>
                    </m:r>
                  </m:oMath>
                </a14:m>
                <a:endParaRPr lang="bn-IN" sz="3600" dirty="0">
                  <a:latin typeface="Times New Roman" panose="02020603050405020304" pitchFamily="18" charset="0"/>
                  <a:cs typeface="NikoshBAN" panose="02000000000000000000" pitchFamily="2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n-IN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𝑅</m:t>
                        </m:r>
                      </m:e>
                      <m:sub>
                        <m:r>
                          <a:rPr lang="bn-IN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bn-IN" sz="3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bn-IN" sz="3200" b="0" i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3200" b="0" i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ꭥ</m:t>
                    </m:r>
                  </m:oMath>
                </a14:m>
                <a:r>
                  <a:rPr lang="bn-IN" sz="3200" b="0" i="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n-IN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𝑅</m:t>
                        </m:r>
                      </m:e>
                      <m:sub>
                        <m:r>
                          <a:rPr lang="bn-IN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b>
                    </m:sSub>
                    <m:r>
                      <a:rPr lang="bn-IN" sz="3200" b="0" i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bn-IN" sz="3200" dirty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9</m:t>
                    </m:r>
                    <m:r>
                      <m:rPr>
                        <m:nor/>
                      </m:rPr>
                      <a:rPr lang="en-US" sz="36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ꭥ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0219256-82A1-4274-A6AA-06CF6E6DD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3529" y="1738146"/>
                <a:ext cx="2096086" cy="2295565"/>
              </a:xfrm>
              <a:prstGeom prst="rect">
                <a:avLst/>
              </a:prstGeom>
              <a:blipFill>
                <a:blip r:embed="rId4"/>
                <a:stretch>
                  <a:fillRect l="-7267" t="-3448" b="-7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07CD4F0-AF8F-4FC6-AE22-FE40DE35607B}"/>
                  </a:ext>
                </a:extLst>
              </p:cNvPr>
              <p:cNvSpPr txBox="1"/>
              <p:nvPr/>
            </p:nvSpPr>
            <p:spPr>
              <a:xfrm>
                <a:off x="4543865" y="5261863"/>
                <a:ext cx="638672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তুল্য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রো</a:t>
                </a:r>
                <a:r>
                  <a:rPr lang="as-IN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ধ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32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ꭥ</m:t>
                    </m:r>
                  </m:oMath>
                </a14:m>
                <a:endPara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07CD4F0-AF8F-4FC6-AE22-FE40DE356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865" y="5261863"/>
                <a:ext cx="6386728" cy="1077218"/>
              </a:xfrm>
              <a:prstGeom prst="rect">
                <a:avLst/>
              </a:prstGeom>
              <a:blipFill>
                <a:blip r:embed="rId5"/>
                <a:stretch>
                  <a:fillRect l="-2385" t="-1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6160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EC94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9292" y="300625"/>
            <a:ext cx="228018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5111" y="2764728"/>
            <a:ext cx="6615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রোধের একক কী?  </a:t>
            </a: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 শক্তি নির্ণয়ের সূত্রটি লিখ? </a:t>
            </a: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তড়িৎ বর্তনী কী? </a:t>
            </a:r>
          </a:p>
          <a:p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তড়িৎ প্রবাহ কোন মিটার দিয়ে পরিমাপ করা হয়। 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6B9714-B32A-4B37-A4D7-12904518DCB2}"/>
              </a:ext>
            </a:extLst>
          </p:cNvPr>
          <p:cNvSpPr/>
          <p:nvPr/>
        </p:nvSpPr>
        <p:spPr>
          <a:xfrm>
            <a:off x="174892" y="175846"/>
            <a:ext cx="3658882" cy="65063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6488AA1-F2A9-46BC-8BEC-497E3108F591}"/>
              </a:ext>
            </a:extLst>
          </p:cNvPr>
          <p:cNvSpPr/>
          <p:nvPr/>
        </p:nvSpPr>
        <p:spPr>
          <a:xfrm rot="5400000">
            <a:off x="-1257723" y="1590657"/>
            <a:ext cx="6506308" cy="3676685"/>
          </a:xfrm>
          <a:prstGeom prst="triangle">
            <a:avLst>
              <a:gd name="adj" fmla="val 45825"/>
            </a:avLst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2D1336-BB68-48A2-830F-9C4979D0A3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4" y="1885071"/>
            <a:ext cx="2202792" cy="259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52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EC94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28ED91-6B98-40D3-B223-B8C525712837}"/>
              </a:ext>
            </a:extLst>
          </p:cNvPr>
          <p:cNvSpPr/>
          <p:nvPr/>
        </p:nvSpPr>
        <p:spPr>
          <a:xfrm>
            <a:off x="151387" y="175846"/>
            <a:ext cx="3936610" cy="65063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E8093B34-35E0-4F37-ABC0-7B96040C503F}"/>
              </a:ext>
            </a:extLst>
          </p:cNvPr>
          <p:cNvSpPr/>
          <p:nvPr/>
        </p:nvSpPr>
        <p:spPr>
          <a:xfrm rot="5400000">
            <a:off x="-1127761" y="1460695"/>
            <a:ext cx="6506308" cy="3936609"/>
          </a:xfrm>
          <a:prstGeom prst="triangle">
            <a:avLst>
              <a:gd name="adj" fmla="val 45825"/>
            </a:avLst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699C8C-8BEF-4B7E-A3A1-13B0E23E99E9}"/>
              </a:ext>
            </a:extLst>
          </p:cNvPr>
          <p:cNvSpPr txBox="1"/>
          <p:nvPr/>
        </p:nvSpPr>
        <p:spPr>
          <a:xfrm>
            <a:off x="4250786" y="393061"/>
            <a:ext cx="63891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“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মিলিয়ে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নেই</a:t>
            </a:r>
            <a:r>
              <a:rPr lang="bn-IN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”</a:t>
            </a:r>
            <a:r>
              <a:rPr lang="en-US" sz="4800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4CD425-D4B0-4927-BAFA-FD2C6AC3C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492" y="2560969"/>
            <a:ext cx="7157324" cy="2438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BABDBC-5AC8-4E28-8EBB-AFF3636CA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84" y="1869244"/>
            <a:ext cx="2546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16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EC94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7AEE79-24B9-46AC-83F0-8A911BD4DEFF}"/>
              </a:ext>
            </a:extLst>
          </p:cNvPr>
          <p:cNvSpPr/>
          <p:nvPr/>
        </p:nvSpPr>
        <p:spPr>
          <a:xfrm>
            <a:off x="170440" y="175846"/>
            <a:ext cx="3332415" cy="65063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AA1AD32F-7BB9-4C8A-B694-D99D67916900}"/>
              </a:ext>
            </a:extLst>
          </p:cNvPr>
          <p:cNvSpPr/>
          <p:nvPr/>
        </p:nvSpPr>
        <p:spPr>
          <a:xfrm rot="5400000">
            <a:off x="-1407715" y="1754000"/>
            <a:ext cx="6488723" cy="3332416"/>
          </a:xfrm>
          <a:prstGeom prst="triangle">
            <a:avLst>
              <a:gd name="adj" fmla="val 45825"/>
            </a:avLst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E7D5D8-2360-4D3D-9D5E-B67B3D83A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66121" y="2419125"/>
            <a:ext cx="2362613" cy="17936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97BB57-6FFF-4B99-8E8B-6F98D45AF34D}"/>
              </a:ext>
            </a:extLst>
          </p:cNvPr>
          <p:cNvSpPr txBox="1"/>
          <p:nvPr/>
        </p:nvSpPr>
        <p:spPr>
          <a:xfrm>
            <a:off x="4928955" y="870602"/>
            <a:ext cx="583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A40265-EF5B-4387-AF03-29A81C719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87" y="2194041"/>
            <a:ext cx="2187318" cy="215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77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4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90B9A615-F5C4-459D-8611-D623BF30430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77"/>
            </a:avLst>
          </a:prstGeom>
          <a:solidFill>
            <a:srgbClr val="EC94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278187-9119-455E-927F-CE36742F5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32" y="704586"/>
            <a:ext cx="9711391" cy="50822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F627F4-31C7-4204-A1F4-E5BDF9EE48CC}"/>
              </a:ext>
            </a:extLst>
          </p:cNvPr>
          <p:cNvSpPr txBox="1"/>
          <p:nvPr/>
        </p:nvSpPr>
        <p:spPr>
          <a:xfrm rot="20515255">
            <a:off x="1501786" y="2664901"/>
            <a:ext cx="79732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</a:t>
            </a:r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IN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ক্লাসে </a:t>
            </a:r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IN" sz="7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29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mph" presetSubtype="0" repeatCount="4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repeatCount="4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autoRev="1" fill="remov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5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203"/>
            </a:avLst>
          </a:prstGeom>
          <a:solidFill>
            <a:srgbClr val="EC94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9308" y="378419"/>
            <a:ext cx="357051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565" y="243839"/>
            <a:ext cx="2582894" cy="2984240"/>
          </a:xfrm>
          <a:prstGeom prst="rect">
            <a:avLst/>
          </a:prstGeom>
        </p:spPr>
      </p:pic>
      <p:cxnSp>
        <p:nvCxnSpPr>
          <p:cNvPr id="9" name="Straight Connector 8"/>
          <p:cNvCxnSpPr>
            <a:cxnSpLocks/>
          </p:cNvCxnSpPr>
          <p:nvPr/>
        </p:nvCxnSpPr>
        <p:spPr>
          <a:xfrm>
            <a:off x="6599081" y="2161791"/>
            <a:ext cx="1" cy="253441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89E6391D-689B-4668-8A55-482DF15E5BFA}"/>
              </a:ext>
            </a:extLst>
          </p:cNvPr>
          <p:cNvSpPr/>
          <p:nvPr/>
        </p:nvSpPr>
        <p:spPr>
          <a:xfrm>
            <a:off x="689317" y="304799"/>
            <a:ext cx="3225648" cy="2862321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4DF2AD9-4AF6-4086-A21F-CECFF053F205}"/>
              </a:ext>
            </a:extLst>
          </p:cNvPr>
          <p:cNvSpPr/>
          <p:nvPr/>
        </p:nvSpPr>
        <p:spPr>
          <a:xfrm>
            <a:off x="6521714" y="2070631"/>
            <a:ext cx="154735" cy="126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CC1D771-C42E-4A58-A97F-5CCA686817A9}"/>
              </a:ext>
            </a:extLst>
          </p:cNvPr>
          <p:cNvSpPr/>
          <p:nvPr/>
        </p:nvSpPr>
        <p:spPr>
          <a:xfrm>
            <a:off x="6521714" y="4623245"/>
            <a:ext cx="154735" cy="126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DFC3DC5-4345-451F-9309-A1D5F71DDE01}"/>
              </a:ext>
            </a:extLst>
          </p:cNvPr>
          <p:cNvCxnSpPr>
            <a:cxnSpLocks/>
          </p:cNvCxnSpPr>
          <p:nvPr/>
        </p:nvCxnSpPr>
        <p:spPr>
          <a:xfrm>
            <a:off x="6751481" y="2314191"/>
            <a:ext cx="1" cy="253441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612F1AA-611A-40FF-8878-C88E5AB5D938}"/>
              </a:ext>
            </a:extLst>
          </p:cNvPr>
          <p:cNvCxnSpPr>
            <a:cxnSpLocks/>
          </p:cNvCxnSpPr>
          <p:nvPr/>
        </p:nvCxnSpPr>
        <p:spPr>
          <a:xfrm>
            <a:off x="6903881" y="2466591"/>
            <a:ext cx="1" cy="253441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5B1F95A9-222D-41BC-83D8-D54BF6233664}"/>
              </a:ext>
            </a:extLst>
          </p:cNvPr>
          <p:cNvSpPr/>
          <p:nvPr/>
        </p:nvSpPr>
        <p:spPr>
          <a:xfrm>
            <a:off x="6671779" y="2304977"/>
            <a:ext cx="154735" cy="126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B51067A-07AE-4C94-849D-3852C9E97D0B}"/>
              </a:ext>
            </a:extLst>
          </p:cNvPr>
          <p:cNvSpPr/>
          <p:nvPr/>
        </p:nvSpPr>
        <p:spPr>
          <a:xfrm>
            <a:off x="6826514" y="2438792"/>
            <a:ext cx="154735" cy="126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1B504CD-14FA-4328-B577-B3F18A1710D3}"/>
              </a:ext>
            </a:extLst>
          </p:cNvPr>
          <p:cNvCxnSpPr>
            <a:cxnSpLocks/>
          </p:cNvCxnSpPr>
          <p:nvPr/>
        </p:nvCxnSpPr>
        <p:spPr>
          <a:xfrm>
            <a:off x="6903881" y="2466591"/>
            <a:ext cx="1" cy="253441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876F6F2-73D8-440E-AFEA-D5BEAAB0E804}"/>
              </a:ext>
            </a:extLst>
          </p:cNvPr>
          <p:cNvSpPr/>
          <p:nvPr/>
        </p:nvSpPr>
        <p:spPr>
          <a:xfrm>
            <a:off x="6674114" y="4775645"/>
            <a:ext cx="154735" cy="126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3BDD552-4B1B-4805-826B-1F9D71DC060D}"/>
              </a:ext>
            </a:extLst>
          </p:cNvPr>
          <p:cNvSpPr/>
          <p:nvPr/>
        </p:nvSpPr>
        <p:spPr>
          <a:xfrm>
            <a:off x="6826514" y="4928045"/>
            <a:ext cx="154735" cy="126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887439-3D01-4BD1-90C4-2CB1BA9C56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740" y="3522765"/>
            <a:ext cx="5755123" cy="29568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52CB06-02CF-4190-804F-CDF64802D3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9242" y="4169027"/>
            <a:ext cx="3718882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01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C6673BE-022D-4177-B7CA-6728A554E3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77"/>
            </a:avLst>
          </a:prstGeom>
          <a:solidFill>
            <a:srgbClr val="EC94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9D9FBD-27FA-49CD-8CCB-9C30BF57BC0E}"/>
              </a:ext>
            </a:extLst>
          </p:cNvPr>
          <p:cNvSpPr/>
          <p:nvPr/>
        </p:nvSpPr>
        <p:spPr>
          <a:xfrm>
            <a:off x="157089" y="175846"/>
            <a:ext cx="3731683" cy="65063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9B97A664-8503-4A30-B30F-744E96350F84}"/>
              </a:ext>
            </a:extLst>
          </p:cNvPr>
          <p:cNvSpPr/>
          <p:nvPr/>
        </p:nvSpPr>
        <p:spPr>
          <a:xfrm rot="5400000">
            <a:off x="-1230224" y="1563158"/>
            <a:ext cx="6506308" cy="3731683"/>
          </a:xfrm>
          <a:prstGeom prst="triangle">
            <a:avLst>
              <a:gd name="adj" fmla="val 45825"/>
            </a:avLst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03F218-442F-4B84-BB42-58E2173A85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07" b="29546"/>
          <a:stretch/>
        </p:blipFill>
        <p:spPr>
          <a:xfrm>
            <a:off x="157087" y="2067764"/>
            <a:ext cx="2431023" cy="22371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F59928-778E-4F32-9BC0-5F9AFB6827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95"/>
          <a:stretch/>
        </p:blipFill>
        <p:spPr>
          <a:xfrm>
            <a:off x="5584875" y="1814732"/>
            <a:ext cx="4242808" cy="21523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45DC7E-0000-4595-B489-AD0DCE799157}"/>
              </a:ext>
            </a:extLst>
          </p:cNvPr>
          <p:cNvSpPr txBox="1"/>
          <p:nvPr/>
        </p:nvSpPr>
        <p:spPr>
          <a:xfrm>
            <a:off x="4871880" y="522646"/>
            <a:ext cx="6733966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কিসের ছবি দেখতে পাচ্ছ?   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FF007C-814E-481B-89CC-02C5BC8A0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4899" y="4827994"/>
            <a:ext cx="674276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0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B2AAEF8-B201-4513-9AA4-C04B805C844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77"/>
            </a:avLst>
          </a:prstGeom>
          <a:solidFill>
            <a:srgbClr val="EC94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80A54B-4C11-4AC1-9812-C0F304728EC1}"/>
              </a:ext>
            </a:extLst>
          </p:cNvPr>
          <p:cNvSpPr/>
          <p:nvPr/>
        </p:nvSpPr>
        <p:spPr>
          <a:xfrm>
            <a:off x="213360" y="175846"/>
            <a:ext cx="3731683" cy="65063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30E53814-1BEF-454B-A58C-115CEDB2B5A4}"/>
              </a:ext>
            </a:extLst>
          </p:cNvPr>
          <p:cNvSpPr/>
          <p:nvPr/>
        </p:nvSpPr>
        <p:spPr>
          <a:xfrm rot="5400000">
            <a:off x="-1230224" y="1563158"/>
            <a:ext cx="6506308" cy="3731683"/>
          </a:xfrm>
          <a:prstGeom prst="triangle">
            <a:avLst>
              <a:gd name="adj" fmla="val 45825"/>
            </a:avLst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BD9A1E-D937-4960-A3BA-E395724AC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2679126"/>
            <a:ext cx="3460651" cy="7498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03428E-FA6D-4AED-8F66-CD4261434260}"/>
              </a:ext>
            </a:extLst>
          </p:cNvPr>
          <p:cNvSpPr txBox="1"/>
          <p:nvPr/>
        </p:nvSpPr>
        <p:spPr>
          <a:xfrm>
            <a:off x="4694809" y="1591999"/>
            <a:ext cx="2427220" cy="193899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বর্তনী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90D476E-428F-4EB8-B151-438EAE03F19D}"/>
              </a:ext>
            </a:extLst>
          </p:cNvPr>
          <p:cNvCxnSpPr>
            <a:cxnSpLocks/>
          </p:cNvCxnSpPr>
          <p:nvPr/>
        </p:nvCxnSpPr>
        <p:spPr>
          <a:xfrm flipH="1" flipV="1">
            <a:off x="7127697" y="2532245"/>
            <a:ext cx="1511121" cy="998746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BF966E-7C16-48BE-B551-4115B9ADED97}"/>
              </a:ext>
            </a:extLst>
          </p:cNvPr>
          <p:cNvCxnSpPr>
            <a:cxnSpLocks/>
          </p:cNvCxnSpPr>
          <p:nvPr/>
        </p:nvCxnSpPr>
        <p:spPr>
          <a:xfrm flipH="1">
            <a:off x="7127696" y="1370055"/>
            <a:ext cx="1516789" cy="1162190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D7C5A65B-FB41-445C-B100-3160DB2751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52" y="2643226"/>
            <a:ext cx="1802498" cy="168648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F2931F-2234-4598-9AA5-7E9BDB28F4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152" y="729559"/>
            <a:ext cx="1802498" cy="16864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238485-E11F-49F5-8531-E5C3819FD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5765" y="4471237"/>
            <a:ext cx="4694327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8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AEF700B-4C08-4256-897C-315169658E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77"/>
            </a:avLst>
          </a:prstGeom>
          <a:solidFill>
            <a:srgbClr val="EC94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2065FD-A69E-4514-ABF4-9046351FCD70}"/>
              </a:ext>
            </a:extLst>
          </p:cNvPr>
          <p:cNvSpPr/>
          <p:nvPr/>
        </p:nvSpPr>
        <p:spPr>
          <a:xfrm>
            <a:off x="142089" y="175846"/>
            <a:ext cx="3731683" cy="65063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410B623-0A2F-4859-8057-2C14A0F9D976}"/>
              </a:ext>
            </a:extLst>
          </p:cNvPr>
          <p:cNvSpPr/>
          <p:nvPr/>
        </p:nvSpPr>
        <p:spPr>
          <a:xfrm rot="5400000">
            <a:off x="-1245224" y="1563158"/>
            <a:ext cx="6506308" cy="3731683"/>
          </a:xfrm>
          <a:prstGeom prst="triangle">
            <a:avLst>
              <a:gd name="adj" fmla="val 45825"/>
            </a:avLst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66237C-D46F-42FA-A093-5D7CA3C82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18" y="2278966"/>
            <a:ext cx="2630419" cy="189913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9CFA16-E295-4FB9-9D55-C9F58FE5B5B8}"/>
              </a:ext>
            </a:extLst>
          </p:cNvPr>
          <p:cNvSpPr txBox="1"/>
          <p:nvPr/>
        </p:nvSpPr>
        <p:spPr>
          <a:xfrm>
            <a:off x="4185807" y="1498209"/>
            <a:ext cx="52331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শিক্ষার্থীরা---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nip Diagonal Corner Rectangle 1">
            <a:extLst>
              <a:ext uri="{FF2B5EF4-FFF2-40B4-BE49-F238E27FC236}">
                <a16:creationId xmlns:a16="http://schemas.microsoft.com/office/drawing/2014/main" id="{77C54C6E-736A-4EB2-913B-FB8DD6DBBEAB}"/>
              </a:ext>
            </a:extLst>
          </p:cNvPr>
          <p:cNvSpPr/>
          <p:nvPr/>
        </p:nvSpPr>
        <p:spPr>
          <a:xfrm>
            <a:off x="4973598" y="255527"/>
            <a:ext cx="3657600" cy="762000"/>
          </a:xfrm>
          <a:prstGeom prst="snip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B8C96-766C-46B3-AE85-46E4DB48B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443" y="3016716"/>
            <a:ext cx="7222885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65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3CC6A35-7BFC-494A-BC4E-EF88D6A6B5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77"/>
            </a:avLst>
          </a:prstGeom>
          <a:solidFill>
            <a:srgbClr val="EC94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E82A5A-DC8C-490E-8AAB-CE99C85AB15A}"/>
              </a:ext>
            </a:extLst>
          </p:cNvPr>
          <p:cNvSpPr/>
          <p:nvPr/>
        </p:nvSpPr>
        <p:spPr>
          <a:xfrm>
            <a:off x="213360" y="196948"/>
            <a:ext cx="3731683" cy="6485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5DA5389-E3DD-42F8-8763-0D5E1D2DF6DC}"/>
              </a:ext>
            </a:extLst>
          </p:cNvPr>
          <p:cNvSpPr/>
          <p:nvPr/>
        </p:nvSpPr>
        <p:spPr>
          <a:xfrm rot="5400000">
            <a:off x="-1230224" y="1563158"/>
            <a:ext cx="6506308" cy="3731683"/>
          </a:xfrm>
          <a:prstGeom prst="triangle">
            <a:avLst>
              <a:gd name="adj" fmla="val 45825"/>
            </a:avLst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1DB2E9-4201-4C20-952C-DF608BC178CF}"/>
              </a:ext>
            </a:extLst>
          </p:cNvPr>
          <p:cNvSpPr txBox="1"/>
          <p:nvPr/>
        </p:nvSpPr>
        <p:spPr>
          <a:xfrm>
            <a:off x="336452" y="2619634"/>
            <a:ext cx="2659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পাশের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গুলো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6A4C40-21FB-4763-8311-0EA522C62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721" y="843376"/>
            <a:ext cx="2070799" cy="20734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31AC25-F1CE-434F-905C-4704B024F3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506" y="837792"/>
            <a:ext cx="2070799" cy="20734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E644B9-F100-4516-BB2C-98D712D21BA0}"/>
              </a:ext>
            </a:extLst>
          </p:cNvPr>
          <p:cNvSpPr txBox="1"/>
          <p:nvPr/>
        </p:nvSpPr>
        <p:spPr>
          <a:xfrm>
            <a:off x="5553921" y="5269540"/>
            <a:ext cx="5475150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পরিবাহির রোধ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80B0D0-75E1-4E6B-9A8E-95D4A0B8D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582" y="831784"/>
            <a:ext cx="2070799" cy="20734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F7A217-88DA-4E00-9EB8-71FE54B53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0094" y="3636394"/>
            <a:ext cx="622455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4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EC94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F15E35-3BCB-4300-9559-EDDC3544AF51}"/>
              </a:ext>
            </a:extLst>
          </p:cNvPr>
          <p:cNvSpPr/>
          <p:nvPr/>
        </p:nvSpPr>
        <p:spPr>
          <a:xfrm>
            <a:off x="256400" y="215974"/>
            <a:ext cx="3799115" cy="65063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8ECD8F11-E225-43A6-AC09-877CAF308694}"/>
              </a:ext>
            </a:extLst>
          </p:cNvPr>
          <p:cNvSpPr/>
          <p:nvPr/>
        </p:nvSpPr>
        <p:spPr>
          <a:xfrm rot="5400000">
            <a:off x="-1146853" y="1479787"/>
            <a:ext cx="6506308" cy="3898426"/>
          </a:xfrm>
          <a:prstGeom prst="triangle">
            <a:avLst>
              <a:gd name="adj" fmla="val 45825"/>
            </a:avLst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486B13-0F38-40ED-B1AA-5026AB2356B7}"/>
              </a:ext>
            </a:extLst>
          </p:cNvPr>
          <p:cNvSpPr txBox="1"/>
          <p:nvPr/>
        </p:nvSpPr>
        <p:spPr>
          <a:xfrm>
            <a:off x="1374425" y="215974"/>
            <a:ext cx="2581779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কাজঃ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645C6A-C1BE-4419-B1A6-0ED23BD81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8" y="2110154"/>
            <a:ext cx="2581778" cy="23457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43FB79A-B3B9-4510-9217-F15493BC715C}"/>
              </a:ext>
            </a:extLst>
          </p:cNvPr>
          <p:cNvSpPr/>
          <p:nvPr/>
        </p:nvSpPr>
        <p:spPr>
          <a:xfrm>
            <a:off x="5057335" y="1199035"/>
            <a:ext cx="4100732" cy="64633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পরিহাহির রোধ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C2244-BC78-4655-BE7D-37DAD68F9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2602" y="3429000"/>
            <a:ext cx="7722998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39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3"/>
            </a:avLst>
          </a:prstGeom>
          <a:solidFill>
            <a:srgbClr val="EC94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BF595D-2CDA-492B-905D-AB35B4C81EF4}"/>
              </a:ext>
            </a:extLst>
          </p:cNvPr>
          <p:cNvSpPr/>
          <p:nvPr/>
        </p:nvSpPr>
        <p:spPr>
          <a:xfrm>
            <a:off x="157088" y="175845"/>
            <a:ext cx="3852204" cy="65063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52B32643-4F01-4BE8-BB11-69F364A63D3A}"/>
              </a:ext>
            </a:extLst>
          </p:cNvPr>
          <p:cNvSpPr/>
          <p:nvPr/>
        </p:nvSpPr>
        <p:spPr>
          <a:xfrm rot="5400000">
            <a:off x="-1230225" y="1563157"/>
            <a:ext cx="6506308" cy="3731683"/>
          </a:xfrm>
          <a:prstGeom prst="triangle">
            <a:avLst>
              <a:gd name="adj" fmla="val 45825"/>
            </a:avLst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A88635-50A7-4ECA-A714-55AD50C1C30D}"/>
              </a:ext>
            </a:extLst>
          </p:cNvPr>
          <p:cNvSpPr txBox="1"/>
          <p:nvPr/>
        </p:nvSpPr>
        <p:spPr>
          <a:xfrm>
            <a:off x="227835" y="2473601"/>
            <a:ext cx="25611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7CE874-B99B-4C62-8C63-19086D20CC14}"/>
              </a:ext>
            </a:extLst>
          </p:cNvPr>
          <p:cNvSpPr txBox="1"/>
          <p:nvPr/>
        </p:nvSpPr>
        <p:spPr>
          <a:xfrm>
            <a:off x="4907557" y="4318096"/>
            <a:ext cx="5823747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 টি দেখে কি বুঝতে পারলে?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0A5027-1CD2-43FC-BBC9-C8055B3D780F}"/>
              </a:ext>
            </a:extLst>
          </p:cNvPr>
          <p:cNvSpPr txBox="1"/>
          <p:nvPr/>
        </p:nvSpPr>
        <p:spPr>
          <a:xfrm>
            <a:off x="4907558" y="5273686"/>
            <a:ext cx="5823746" cy="12003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অতিরিক্ত তড়িৎ প্রবাহ রোধের জন্য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সার্কিট বেকার ব্যবহার করা হয়।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সার্কিট ব্রেকার ব্যবহার করলে কি ইলেকট্রিক শক্ লাগবে  না_  সার্কিট ব্রেকার কেন ব্যবহার করবেন_[1]">
            <a:hlinkClick r:id="" action="ppaction://media"/>
            <a:extLst>
              <a:ext uri="{FF2B5EF4-FFF2-40B4-BE49-F238E27FC236}">
                <a16:creationId xmlns:a16="http://schemas.microsoft.com/office/drawing/2014/main" id="{C0346F70-BCFA-4ABB-AF56-AAEC555ADEE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00440" y="255226"/>
            <a:ext cx="5764540" cy="324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83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404</Words>
  <Application>Microsoft Office PowerPoint</Application>
  <PresentationFormat>Widescreen</PresentationFormat>
  <Paragraphs>59</Paragraphs>
  <Slides>19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Kalpurush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Md. Motior</cp:lastModifiedBy>
  <cp:revision>110</cp:revision>
  <dcterms:created xsi:type="dcterms:W3CDTF">2021-07-06T13:23:20Z</dcterms:created>
  <dcterms:modified xsi:type="dcterms:W3CDTF">2022-08-02T00:51:42Z</dcterms:modified>
</cp:coreProperties>
</file>