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5" r:id="rId4"/>
    <p:sldId id="257" r:id="rId5"/>
    <p:sldId id="278" r:id="rId6"/>
    <p:sldId id="276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suda Khatun\Downloads\images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63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7671" y="76199"/>
            <a:ext cx="8209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</a:rPr>
              <a:t>আজকের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পাঠে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তোমাদের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স্বাগতম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336551"/>
            <a:ext cx="7239000" cy="80645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দেশটা কত সুন্দর।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8343"/>
            <a:ext cx="3733800" cy="23067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4103" name="Picture 7" descr="C:\Users\Masuda Khatun\Downloads\images (4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05261"/>
            <a:ext cx="2695575" cy="231933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Masuda Khatun\Downloads\images (3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91746"/>
            <a:ext cx="2876550" cy="233285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Users\Masuda Khatun\Downloads\images (4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962400"/>
            <a:ext cx="2438400" cy="22098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Masuda Khatun\Downloads\images (4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1447800"/>
            <a:ext cx="3343275" cy="2077306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89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74823"/>
            <a:ext cx="7088980" cy="41257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Rounded Rectangle 3"/>
          <p:cNvSpPr/>
          <p:nvPr/>
        </p:nvSpPr>
        <p:spPr>
          <a:xfrm>
            <a:off x="1828800" y="5105400"/>
            <a:ext cx="5029200" cy="762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সকালে </a:t>
            </a:r>
            <a:r>
              <a:rPr lang="bn-BD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 ওঠে</a:t>
            </a:r>
            <a:endParaRPr lang="en-GB" sz="2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5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85800"/>
            <a:ext cx="7315200" cy="37838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2438400" y="5257800"/>
            <a:ext cx="45720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বিকেলের </a:t>
            </a:r>
            <a:r>
              <a:rPr lang="bn-BD" sz="3200" dirty="0" smtClean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সোনালী</a:t>
            </a:r>
            <a:r>
              <a:rPr lang="bn-BD" sz="3200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রো</a:t>
            </a:r>
            <a:r>
              <a:rPr lang="en-US" sz="3200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3200" dirty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5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26590"/>
            <a:ext cx="6124155" cy="369301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Rounded Rectangle 3"/>
          <p:cNvSpPr/>
          <p:nvPr/>
        </p:nvSpPr>
        <p:spPr>
          <a:xfrm>
            <a:off x="990600" y="5562600"/>
            <a:ext cx="7190955" cy="609600"/>
          </a:xfrm>
          <a:prstGeom prst="round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সন্ধ্যায়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পশ্চিম আকাশে রঙিন হয়ে ওঠে</a:t>
            </a:r>
            <a:endParaRPr lang="en-GB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3062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743200" y="474519"/>
            <a:ext cx="3505200" cy="838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16002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১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1900535"/>
            <a:ext cx="55626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 তিনটি বাক্য লিখ</a:t>
            </a: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706469"/>
            <a:ext cx="16002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২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2706469"/>
            <a:ext cx="5410200" cy="5847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সপ্তাহ দিয়ে তিনটি বাক্য লিখ।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3620869"/>
            <a:ext cx="16002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৩  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3620869"/>
            <a:ext cx="5562600" cy="5847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 দিয়ে তিনটি বাক্য লিখ।</a:t>
            </a:r>
          </a:p>
        </p:txBody>
      </p:sp>
    </p:spTree>
    <p:extLst>
      <p:ext uri="{BB962C8B-B14F-4D97-AF65-F5344CB8AC3E}">
        <p14:creationId xmlns:p14="http://schemas.microsoft.com/office/powerpoint/2010/main" val="95476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2286000" y="3297238"/>
            <a:ext cx="5105400" cy="81756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ঋতুর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52800" y="685800"/>
            <a:ext cx="3352800" cy="1981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ণ-</a:t>
            </a:r>
            <a:endParaRPr lang="en-GB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8343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suda Khatun\Downloads\download (5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" y="0"/>
            <a:ext cx="9067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6200" y="152400"/>
            <a:ext cx="9067800" cy="1295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সবাইকে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ধন্যবাদ</a:t>
            </a:r>
            <a:r>
              <a:rPr lang="en-US" sz="2400" b="1" dirty="0" smtClean="0"/>
              <a:t>। </a:t>
            </a:r>
            <a:r>
              <a:rPr lang="en-US" sz="2400" b="1" dirty="0" err="1" smtClean="0"/>
              <a:t>আবার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দেখা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পরবর্তী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ক্লাশে</a:t>
            </a:r>
            <a:r>
              <a:rPr lang="en-US" sz="2400" b="1" dirty="0" smtClean="0"/>
              <a:t>। </a:t>
            </a:r>
            <a:r>
              <a:rPr lang="en-US" sz="2400" b="1" dirty="0" err="1" smtClean="0"/>
              <a:t>ভালো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থেকো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সুস্থ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থেকো</a:t>
            </a:r>
            <a:r>
              <a:rPr lang="en-US" sz="2400" b="1" dirty="0" smtClean="0"/>
              <a:t>।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560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4D1EA9C-55B4-403B-AA52-74B6F2072AD7}"/>
              </a:ext>
            </a:extLst>
          </p:cNvPr>
          <p:cNvSpPr txBox="1"/>
          <p:nvPr/>
        </p:nvSpPr>
        <p:spPr>
          <a:xfrm>
            <a:off x="371432" y="517672"/>
            <a:ext cx="4038601" cy="646331"/>
          </a:xfrm>
          <a:prstGeom prst="rect">
            <a:avLst/>
          </a:prstGeom>
          <a:noFill/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22225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37000">
                      <a:schemeClr val="accent4">
                        <a:lumMod val="60000"/>
                        <a:lumOff val="40000"/>
                      </a:schemeClr>
                    </a:gs>
                    <a:gs pos="18000">
                      <a:schemeClr val="accent4">
                        <a:lumMod val="60000"/>
                        <a:lumOff val="40000"/>
                      </a:schemeClr>
                    </a:gs>
                    <a:gs pos="0">
                      <a:schemeClr val="accent2">
                        <a:lumMod val="75000"/>
                      </a:schemeClr>
                    </a:gs>
                    <a:gs pos="69000">
                      <a:schemeClr val="accent4">
                        <a:lumMod val="60000"/>
                        <a:lumOff val="40000"/>
                      </a:schemeClr>
                    </a:gs>
                    <a:gs pos="53000">
                      <a:schemeClr val="accent1">
                        <a:lumMod val="40000"/>
                        <a:lumOff val="60000"/>
                      </a:schemeClr>
                    </a:gs>
                    <a:gs pos="85000">
                      <a:srgbClr val="FFFF00"/>
                    </a:gs>
                    <a:gs pos="100000">
                      <a:schemeClr val="accent4">
                        <a:lumMod val="40000"/>
                        <a:lumOff val="60000"/>
                      </a:schemeClr>
                    </a:gs>
                  </a:gsLst>
                  <a:lin ang="54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IN" sz="3600" b="1" dirty="0" smtClean="0">
                <a:ln w="22225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37000">
                      <a:schemeClr val="accent4">
                        <a:lumMod val="60000"/>
                        <a:lumOff val="40000"/>
                      </a:schemeClr>
                    </a:gs>
                    <a:gs pos="18000">
                      <a:schemeClr val="accent4">
                        <a:lumMod val="60000"/>
                        <a:lumOff val="40000"/>
                      </a:schemeClr>
                    </a:gs>
                    <a:gs pos="0">
                      <a:schemeClr val="accent2">
                        <a:lumMod val="75000"/>
                      </a:schemeClr>
                    </a:gs>
                    <a:gs pos="69000">
                      <a:schemeClr val="accent4">
                        <a:lumMod val="60000"/>
                        <a:lumOff val="40000"/>
                      </a:schemeClr>
                    </a:gs>
                    <a:gs pos="53000">
                      <a:schemeClr val="accent1">
                        <a:lumMod val="40000"/>
                        <a:lumOff val="60000"/>
                      </a:schemeClr>
                    </a:gs>
                    <a:gs pos="85000">
                      <a:srgbClr val="FFFF00"/>
                    </a:gs>
                    <a:gs pos="100000">
                      <a:schemeClr val="accent4">
                        <a:lumMod val="40000"/>
                        <a:lumOff val="60000"/>
                      </a:schemeClr>
                    </a:gs>
                  </a:gsLst>
                  <a:lin ang="54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b="1" dirty="0" smtClean="0">
                <a:ln w="22225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37000">
                      <a:schemeClr val="accent4">
                        <a:lumMod val="60000"/>
                        <a:lumOff val="40000"/>
                      </a:schemeClr>
                    </a:gs>
                    <a:gs pos="18000">
                      <a:schemeClr val="accent4">
                        <a:lumMod val="60000"/>
                        <a:lumOff val="40000"/>
                      </a:schemeClr>
                    </a:gs>
                    <a:gs pos="0">
                      <a:schemeClr val="accent2">
                        <a:lumMod val="75000"/>
                      </a:schemeClr>
                    </a:gs>
                    <a:gs pos="69000">
                      <a:schemeClr val="accent4">
                        <a:lumMod val="60000"/>
                        <a:lumOff val="40000"/>
                      </a:schemeClr>
                    </a:gs>
                    <a:gs pos="53000">
                      <a:schemeClr val="accent1">
                        <a:lumMod val="40000"/>
                        <a:lumOff val="60000"/>
                      </a:schemeClr>
                    </a:gs>
                    <a:gs pos="85000">
                      <a:srgbClr val="FFFF00"/>
                    </a:gs>
                    <a:gs pos="100000">
                      <a:schemeClr val="accent4">
                        <a:lumMod val="40000"/>
                        <a:lumOff val="60000"/>
                      </a:schemeClr>
                    </a:gs>
                  </a:gsLst>
                  <a:lin ang="54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 w="22225">
                <a:solidFill>
                  <a:schemeClr val="tx1"/>
                </a:solidFill>
                <a:prstDash val="solid"/>
              </a:ln>
              <a:gradFill flip="none" rotWithShape="1">
                <a:gsLst>
                  <a:gs pos="37000">
                    <a:schemeClr val="accent4">
                      <a:lumMod val="60000"/>
                      <a:lumOff val="40000"/>
                    </a:schemeClr>
                  </a:gs>
                  <a:gs pos="18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2">
                      <a:lumMod val="75000"/>
                    </a:schemeClr>
                  </a:gs>
                  <a:gs pos="69000">
                    <a:schemeClr val="accent4">
                      <a:lumMod val="60000"/>
                      <a:lumOff val="40000"/>
                    </a:schemeClr>
                  </a:gs>
                  <a:gs pos="53000">
                    <a:schemeClr val="accent1">
                      <a:lumMod val="40000"/>
                      <a:lumOff val="60000"/>
                    </a:schemeClr>
                  </a:gs>
                  <a:gs pos="85000">
                    <a:srgbClr val="FFFF00"/>
                  </a:gs>
                  <a:gs pos="100000">
                    <a:schemeClr val="accent4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895" y="3886200"/>
            <a:ext cx="3274542" cy="649396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Flowchart: Alternate Process 3"/>
          <p:cNvSpPr/>
          <p:nvPr/>
        </p:nvSpPr>
        <p:spPr>
          <a:xfrm>
            <a:off x="5368235" y="4366105"/>
            <a:ext cx="3775766" cy="2112259"/>
          </a:xfrm>
          <a:prstGeom prst="flowChartAlternateProcess">
            <a:avLst/>
          </a:prstGeom>
          <a:noFill/>
          <a:ln w="76200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bn-BD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BD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ঋতুর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অংশ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দেশটা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37" y="4672509"/>
            <a:ext cx="4505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মোঃ</a:t>
            </a:r>
            <a:r>
              <a:rPr lang="en-US" sz="2000" b="1" kern="1200" dirty="0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সোয়েল</a:t>
            </a:r>
            <a:r>
              <a:rPr lang="en-US" sz="2000" b="1" kern="1200" dirty="0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রানা</a:t>
            </a:r>
            <a:endParaRPr lang="en-US" sz="1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সহকারী</a:t>
            </a:r>
            <a:r>
              <a:rPr lang="en-US" sz="2000" b="1" kern="1200" dirty="0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শিক্ষক</a:t>
            </a:r>
            <a:endParaRPr lang="en-US" sz="1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বকসা</a:t>
            </a:r>
            <a:r>
              <a:rPr lang="en-US" sz="2000" b="1" kern="1200" dirty="0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সুন্দরপুর</a:t>
            </a:r>
            <a:r>
              <a:rPr lang="en-US" sz="2000" b="1" kern="1200" dirty="0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সরকারী</a:t>
            </a:r>
            <a:r>
              <a:rPr lang="en-US" sz="2000" b="1" kern="1200" dirty="0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প্রাথমিক</a:t>
            </a:r>
            <a:r>
              <a:rPr lang="en-US" sz="2000" b="1" kern="1200" dirty="0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বিদ্যালয়</a:t>
            </a:r>
            <a:r>
              <a:rPr lang="en-US" sz="2000" b="1" kern="1200" dirty="0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রানীশংকৈল</a:t>
            </a:r>
            <a:r>
              <a:rPr lang="en-US" sz="2000" b="1" kern="1200" dirty="0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b="1" kern="1200" dirty="0" err="1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ঠাকুরগাঁও</a:t>
            </a:r>
            <a:endParaRPr lang="en-US" sz="1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B0F0"/>
                </a:solidFill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E-mail-</a:t>
            </a:r>
            <a:r>
              <a:rPr lang="en-US" sz="2000" b="1" kern="1200" dirty="0" smtClean="0">
                <a:solidFill>
                  <a:srgbClr val="00B0F0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soyelranalp@gmail.com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B0F0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মোবাইল-01739023580</a:t>
            </a:r>
            <a:endParaRPr lang="en-US" sz="1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BA5D23C-37CE-6945-FC35-F1242188DD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09068" y="247136"/>
            <a:ext cx="963827" cy="5996445"/>
          </a:xfrm>
          <a:prstGeom prst="rect">
            <a:avLst/>
          </a:prstGeom>
        </p:spPr>
      </p:pic>
      <p:pic>
        <p:nvPicPr>
          <p:cNvPr id="1026" name="Picture 2" descr="C:\Users\Masuda Khatun\Downloads\295624498_475080437775752_1198242063422634964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37" y="1326070"/>
            <a:ext cx="2673263" cy="304003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asuda Khatun\Downloads\download (5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86" y="243015"/>
            <a:ext cx="2286000" cy="342900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48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10692" y="540603"/>
            <a:ext cx="3104308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ea typeface="Arial Unicode MS" panose="020B0604020202020204" pitchFamily="34" charset="-128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rgbClr val="FFFF00"/>
                </a:solidFill>
                <a:latin typeface="NikoshBAN" panose="02000000000000000000" pitchFamily="2" charset="0"/>
                <a:ea typeface="Arial Unicode MS" panose="020B0604020202020204" pitchFamily="34" charset="-128"/>
                <a:cs typeface="NikoshBAN" panose="02000000000000000000" pitchFamily="2" charset="0"/>
              </a:rPr>
              <a:t>শিখনফল</a:t>
            </a:r>
            <a:endParaRPr lang="en-GB" sz="4800" b="1" dirty="0">
              <a:solidFill>
                <a:srgbClr val="FFFF00"/>
              </a:solidFill>
              <a:latin typeface="NikoshBAN" panose="02000000000000000000" pitchFamily="2" charset="0"/>
              <a:ea typeface="Arial Unicode MS" panose="020B0604020202020204" pitchFamily="34" charset="-128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4936" y="2433936"/>
            <a:ext cx="8239464" cy="5232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৩.৪.২ বাংলা ছয় ঋতুর নাম শুনে মনে রাখতে পারবে।</a:t>
            </a:r>
            <a:endParaRPr lang="en-GB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936" y="3149025"/>
            <a:ext cx="8239464" cy="52322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২.৭.২ বাংলা ছয় ঋতুর নাম শুদ্ধ ভাবে বলতে পারবে।</a:t>
            </a:r>
            <a:endParaRPr lang="en-GB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4936" y="3947756"/>
            <a:ext cx="8239464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২.৭.১ বাংলা বারো ও ছয় ঋতুর নাম পড়তে পারবে।</a:t>
            </a:r>
            <a:endParaRPr lang="en-GB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936" y="4749225"/>
            <a:ext cx="8239464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২.৫.২ বাংলা ছয় ঋতুর নাম লিখতে পারবে।</a:t>
            </a:r>
            <a:endParaRPr lang="en-GB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7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50989" y="609600"/>
            <a:ext cx="4267200" cy="28956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ছোট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বন্ধুরা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চলো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একটি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ভিডিও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দেখি</a:t>
            </a:r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295400" y="4038600"/>
            <a:ext cx="6172200" cy="14478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ভিডিওটা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দেখে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আমরা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কি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বুঝলাম</a:t>
            </a:r>
            <a:r>
              <a:rPr lang="en-US" sz="2400" b="1" dirty="0" smtClean="0"/>
              <a:t>--------?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307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458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</a:rPr>
              <a:t>পূর্বপাঠেআলোচনা</a:t>
            </a:r>
            <a:r>
              <a:rPr lang="en-US" sz="4800" dirty="0" smtClean="0">
                <a:solidFill>
                  <a:srgbClr val="FFFF00"/>
                </a:solidFill>
              </a:rPr>
              <a:t> ও </a:t>
            </a:r>
            <a:r>
              <a:rPr lang="en-US" sz="48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পাঠে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পূর্বজ্ঞান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সম্পর্কে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ধারনা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2667000"/>
            <a:ext cx="5105400" cy="120032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গ্রামের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পাশের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নদীটির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নাম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কী</a:t>
            </a:r>
            <a:r>
              <a:rPr lang="en-US" sz="2400" b="1" dirty="0" smtClean="0"/>
              <a:t>?</a:t>
            </a:r>
          </a:p>
          <a:p>
            <a:r>
              <a:rPr lang="en-US" sz="2400" b="1" dirty="0" err="1" smtClean="0"/>
              <a:t>ছাগল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ছানারা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?</a:t>
            </a:r>
          </a:p>
          <a:p>
            <a:r>
              <a:rPr lang="en-US" sz="2400" b="1" dirty="0" err="1" smtClean="0"/>
              <a:t>মতি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বিবি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বেচে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টাকা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পান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4" name="Right Arrow 3"/>
          <p:cNvSpPr/>
          <p:nvPr/>
        </p:nvSpPr>
        <p:spPr>
          <a:xfrm>
            <a:off x="304800" y="2743200"/>
            <a:ext cx="2895600" cy="69473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পূর্বপাঠ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আলোচনা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4724400"/>
            <a:ext cx="5257800" cy="120032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তোমরা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বাংলা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মাসের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নাম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কারো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কাছে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শুনেছো</a:t>
            </a:r>
            <a:r>
              <a:rPr lang="en-US" sz="2400" b="1" dirty="0" smtClean="0"/>
              <a:t>?</a:t>
            </a:r>
          </a:p>
          <a:p>
            <a:r>
              <a:rPr lang="en-US" sz="2400" b="1" dirty="0" err="1" smtClean="0"/>
              <a:t>তোমরা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ঋতুরগুলোর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নাম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জানো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6" name="Right Arrow 5"/>
          <p:cNvSpPr/>
          <p:nvPr/>
        </p:nvSpPr>
        <p:spPr>
          <a:xfrm>
            <a:off x="296562" y="4977199"/>
            <a:ext cx="3056238" cy="69473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আজকের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পাঠের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পূর্বজ্ঞান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48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100" y="1362075"/>
            <a:ext cx="2540700" cy="15335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62399"/>
            <a:ext cx="2286000" cy="15716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676" y="1362074"/>
            <a:ext cx="2694324" cy="15335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100" y="3962400"/>
            <a:ext cx="2540700" cy="15716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4" name="Title 2"/>
          <p:cNvSpPr txBox="1">
            <a:spLocks/>
          </p:cNvSpPr>
          <p:nvPr/>
        </p:nvSpPr>
        <p:spPr>
          <a:xfrm>
            <a:off x="2743200" y="304800"/>
            <a:ext cx="4057650" cy="75260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 ঋতুর দেশ</a:t>
            </a:r>
            <a:endParaRPr lang="en-GB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62074"/>
            <a:ext cx="2286000" cy="15335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50" y="3962399"/>
            <a:ext cx="2609850" cy="15716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TextBox 10"/>
          <p:cNvSpPr txBox="1"/>
          <p:nvPr/>
        </p:nvSpPr>
        <p:spPr>
          <a:xfrm>
            <a:off x="685800" y="3124200"/>
            <a:ext cx="152400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গ্রীষ্মকাল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3134380"/>
            <a:ext cx="144780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বর্ষাকাল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99426" y="3134380"/>
            <a:ext cx="182880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শরৎকাল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5877580"/>
            <a:ext cx="180975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হেমন্তকাল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800" y="5877580"/>
            <a:ext cx="173355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শীতকাল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5801380"/>
            <a:ext cx="190500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বসন্তকাল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1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609600" y="2271712"/>
            <a:ext cx="1676400" cy="7000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সন্ধ্যা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1981200" y="609600"/>
            <a:ext cx="5105400" cy="533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 জেনে নিই</a:t>
            </a:r>
            <a:endParaRPr lang="en-GB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705878"/>
            <a:ext cx="1752600" cy="5476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অন্ধকার</a:t>
            </a:r>
            <a:endParaRPr lang="en-GB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962400" y="4705878"/>
            <a:ext cx="27432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আলোর অভাব।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886200" y="2286000"/>
            <a:ext cx="4495800" cy="65484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দিন ও রাতের মিল হয় যে সময়।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62000" y="3505200"/>
            <a:ext cx="1676400" cy="762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প্রচন্ড</a:t>
            </a:r>
            <a:endParaRPr lang="en-US" sz="2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886200" y="3424881"/>
            <a:ext cx="4495800" cy="762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ভয়ানক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0" y="5719119"/>
            <a:ext cx="1676400" cy="762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</a:rPr>
              <a:t>পরিখা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86200" y="5638800"/>
            <a:ext cx="4495800" cy="762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শত্রুর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আক্রমন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থেকে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রক্ষা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পাওয়ার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জন্য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মাটির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মধ্যে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তৈরি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গর্ত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4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suda Khatun\Downloads\293972571_1284681745398982_580537263927994619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438400" y="228600"/>
            <a:ext cx="4191000" cy="762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GB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880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798"/>
            <a:ext cx="8839200" cy="457200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Rounded Rectangle 1"/>
          <p:cNvSpPr/>
          <p:nvPr/>
        </p:nvSpPr>
        <p:spPr>
          <a:xfrm>
            <a:off x="2590800" y="228600"/>
            <a:ext cx="449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GB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04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260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Masuda Khatun</cp:lastModifiedBy>
  <cp:revision>62</cp:revision>
  <dcterms:created xsi:type="dcterms:W3CDTF">2006-08-16T00:00:00Z</dcterms:created>
  <dcterms:modified xsi:type="dcterms:W3CDTF">2022-08-01T18:07:00Z</dcterms:modified>
</cp:coreProperties>
</file>