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6" r:id="rId2"/>
    <p:sldId id="275" r:id="rId3"/>
    <p:sldId id="271" r:id="rId4"/>
    <p:sldId id="313" r:id="rId5"/>
    <p:sldId id="259" r:id="rId6"/>
    <p:sldId id="270" r:id="rId7"/>
    <p:sldId id="319" r:id="rId8"/>
    <p:sldId id="314" r:id="rId9"/>
    <p:sldId id="320" r:id="rId10"/>
    <p:sldId id="321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4" autoAdjust="0"/>
    <p:restoredTop sz="94660"/>
  </p:normalViewPr>
  <p:slideViewPr>
    <p:cSldViewPr>
      <p:cViewPr>
        <p:scale>
          <a:sx n="64" d="100"/>
          <a:sy n="64" d="100"/>
        </p:scale>
        <p:origin x="-15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AF33C-95F9-4F84-B297-40672DF4ABE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D495D-FD40-489C-A47F-C9B5021D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886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আমার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প্রেজেন্টেশনে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সবাইকে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স্বাগতম</a:t>
            </a:r>
            <a:endParaRPr lang="en-US" sz="48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as-IN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স্নেহ পদার্থের অভাবজনিত অবস্থা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772400" cy="2590800"/>
          </a:xfrm>
        </p:spPr>
        <p:txBody>
          <a:bodyPr>
            <a:noAutofit/>
          </a:bodyPr>
          <a:lstStyle/>
          <a:p>
            <a:pPr algn="just" fontAlgn="base"/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দেহে স্নেহ পদার্থের অভাবে চর্মরোগ, ত্বক শুষ্ক ও খসখসে হওয়া, একজিমা ইত্যাদি হতে পারে। দীর্ঘদিন স্নেহ পদার্থের ঘাটতি হলে দেহে সঞ্চিত প্রোটিনের ক্ষয় হয়। এতে ওজন হ্রাস হয় ও স্বাস্থ্যহানি ঘটে।</a:t>
            </a:r>
            <a:endParaRPr lang="en-US" sz="2400" dirty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57200"/>
            <a:ext cx="8458200" cy="3657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6600" b="1" dirty="0" smtClean="0">
              <a:solidFill>
                <a:schemeClr val="accent1">
                  <a:lumMod val="50000"/>
                </a:schemeClr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endParaRPr lang="en-US" sz="6600" b="1" dirty="0" smtClean="0">
              <a:solidFill>
                <a:schemeClr val="accent1">
                  <a:lumMod val="50000"/>
                </a:schemeClr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আজকে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এই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পর্যন্তই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সবাই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ভালো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থেকো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…</a:t>
            </a:r>
            <a:endParaRPr lang="en-US" sz="6600" b="1" dirty="0" smtClean="0">
              <a:solidFill>
                <a:srgbClr val="00B0F0"/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r>
              <a:rPr lang="en-US" sz="66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                  </a:t>
            </a:r>
            <a:r>
              <a:rPr lang="en-US" sz="6600" b="1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ধন্যবাদ</a:t>
            </a:r>
            <a:r>
              <a:rPr lang="en-US" sz="66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7315200" cy="28068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err="1" smtClean="0">
                <a:solidFill>
                  <a:schemeClr val="accent2"/>
                </a:solidFill>
                <a:latin typeface="SolaimanLipi" pitchFamily="66" charset="0"/>
                <a:cs typeface="SolaimanLipi" pitchFamily="66" charset="0"/>
              </a:rPr>
              <a:t>প্রস্তুতকারক</a:t>
            </a:r>
            <a:endParaRPr lang="en-US" b="1" u="sng" dirty="0" smtClean="0">
              <a:solidFill>
                <a:schemeClr val="accent2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মোঃ</a:t>
            </a:r>
            <a:r>
              <a:rPr lang="en-US" b="1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উজ্জল</a:t>
            </a:r>
            <a:r>
              <a:rPr lang="en-US" b="1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হোসেন</a:t>
            </a:r>
            <a:endParaRPr lang="en-US" b="1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ট্রেড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ইন্সট্রাক্টর</a:t>
            </a:r>
            <a:endParaRPr lang="en-US" sz="2000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ফুড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প্রসেসিং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এন্ড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প্রিজারভেশন</a:t>
            </a:r>
            <a:endParaRPr lang="en-US" sz="2000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ব্যারিস্টার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আব্দুস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সালাম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তালুকদার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উচ্চ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বিদ্যালয়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।</a:t>
            </a:r>
          </a:p>
          <a:p>
            <a:pPr algn="ctr">
              <a:buNone/>
            </a:pPr>
            <a:endParaRPr lang="en-US" sz="1800" b="1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048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এসএসসি</a:t>
            </a:r>
            <a: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ভোকেশনাল</a:t>
            </a:r>
            <a: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বিষয়ঃ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ফুড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প্রসেসিং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এন্ড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প্রিজারভেশন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ট্রেড-১ (১ম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পত্র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)</a:t>
            </a:r>
            <a:r>
              <a:rPr lang="en-US" sz="32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নবম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,  </a:t>
            </a: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২য় (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লেকচার-২)</a:t>
            </a:r>
            <a:endParaRPr lang="en-US" sz="3200" dirty="0">
              <a:solidFill>
                <a:schemeClr val="tx1"/>
              </a:solidFill>
              <a:latin typeface="SolaimanLipi" pitchFamily="66" charset="0"/>
              <a:ea typeface="SimSun" pitchFamily="2" charset="-122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8077200" cy="685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এই</a:t>
            </a:r>
            <a:r>
              <a:rPr lang="en-US" sz="32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লেকচার</a:t>
            </a:r>
            <a:r>
              <a:rPr lang="en-US" sz="32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থেকে</a:t>
            </a:r>
            <a:r>
              <a:rPr lang="en-US" sz="32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শিক্ষার্থীরা</a:t>
            </a:r>
            <a:r>
              <a:rPr lang="en-US" sz="32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যা</a:t>
            </a:r>
            <a:r>
              <a:rPr lang="en-US" sz="32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যা</a:t>
            </a:r>
            <a:r>
              <a:rPr lang="en-US" sz="32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শিখবে</a:t>
            </a:r>
            <a:r>
              <a:rPr lang="en-US" sz="32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…</a:t>
            </a:r>
            <a:endParaRPr lang="en-US" sz="3200" dirty="0">
              <a:solidFill>
                <a:srgbClr val="003300"/>
              </a:solidFill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5562600" cy="2667000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জাতীয় পদার্থ কাকে বলে?</a:t>
            </a:r>
          </a:p>
          <a:p>
            <a:pPr lvl="0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জাতীয় পদার্থের উৎস।</a:t>
            </a:r>
          </a:p>
          <a:p>
            <a:pPr lvl="0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গঠন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অনুযায়ী স্নেহ জাতীয় পদার্থের শ্রেণিবিভাগ</a:t>
            </a:r>
          </a:p>
          <a:p>
            <a:pPr lvl="0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উৎস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অনুযায়ী স্নেহ জাতীয় পদার্থের শ্রেণিবিভাগ</a:t>
            </a:r>
          </a:p>
          <a:p>
            <a:pPr lvl="0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জাতীয় পদার্থের কাজ</a:t>
            </a:r>
          </a:p>
          <a:p>
            <a:pPr lvl="0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পদার্থের চাহিদা</a:t>
            </a:r>
          </a:p>
          <a:p>
            <a:pPr lvl="0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পদার্থের অভাবজনিত অবস্থা</a:t>
            </a:r>
            <a:endParaRPr lang="en-US" sz="2000" dirty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pPr marL="514350" indent="-514350" algn="ctr"/>
            <a:r>
              <a:rPr lang="as-IN" sz="4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স্নেহ জাতীয় পদার্থ</a:t>
            </a:r>
            <a:endParaRPr lang="en-US" sz="4400" dirty="0" smtClean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772400" cy="3733800"/>
          </a:xfrm>
        </p:spPr>
        <p:txBody>
          <a:bodyPr>
            <a:noAutofit/>
          </a:bodyPr>
          <a:lstStyle/>
          <a:p>
            <a:pPr algn="just"/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 পদার্থ (ইংরেজি: </a:t>
            </a: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Fat)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বলতে সেই সমস্ত যৌগের শ্রেণীকে বোঝায় যারা সাধারণত জৈব দ্রাবকে দ্রবণীয় কিন্তু জলে অদ্রবণীয়। রাসায়নিক গঠন বিবেচনা করলে, স্নেহ পদার্থ হল গ্লিসারল ও ফ্যাটি অ্যাসিডসমূহের ট্রাই-এস্টার। স্বাভাবিক তাপমাত্রায় স্নেহ পদার্থ আণবিক কাঠামো ও উপাদানের উপর নির্ভর করে কঠিন বা তরল আকারে থাকতে পারে।</a:t>
            </a:r>
            <a:endParaRPr lang="en-US" sz="1200" b="1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endParaRPr lang="en-US" sz="2000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en-US" sz="20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উৎসঃ</a:t>
            </a:r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মাছ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ও মাংসের তেল ও চর্বি, ঘি, মাখন, সয়াবিন তেল, সরিষার তেল, নারিকেল তেল, অন্যান্য তেল, বাদাম, ডিমের কুসুম ইত্যাদি স্নেহজাতীয় খাদ্যের প্রধান উৎস।</a:t>
            </a:r>
            <a:endParaRPr lang="en-US" sz="2000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গঠন</a:t>
            </a:r>
            <a:r>
              <a:rPr lang="en-US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অনুযায়ী</a:t>
            </a:r>
            <a:r>
              <a:rPr lang="en-US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r>
              <a:rPr lang="as-IN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জাতীয় </a:t>
            </a:r>
            <a:r>
              <a:rPr lang="as-IN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পদা</a:t>
            </a:r>
            <a:r>
              <a:rPr lang="en-US" sz="36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র্থের</a:t>
            </a:r>
            <a:r>
              <a:rPr lang="en-US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শ্রেণিবিভাগ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133600" y="1524000"/>
            <a:ext cx="3581400" cy="2286000"/>
          </a:xfrm>
        </p:spPr>
        <p:txBody>
          <a:bodyPr>
            <a:noAutofit/>
          </a:bodyPr>
          <a:lstStyle/>
          <a:p>
            <a:pPr algn="l" fontAlgn="base"/>
            <a:r>
              <a:rPr lang="en-US" sz="2800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১।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সরল</a:t>
            </a:r>
            <a:r>
              <a:rPr lang="en-US" sz="2800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</a:t>
            </a:r>
            <a:endParaRPr lang="en-US" sz="2800" b="1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en-US" sz="2800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২।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যৌগিক</a:t>
            </a:r>
            <a:r>
              <a:rPr lang="en-US" sz="2800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</a:t>
            </a:r>
            <a:endParaRPr lang="en-US" sz="2800" b="1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en-US" sz="2800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৩।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উদ্ভুত</a:t>
            </a:r>
            <a:r>
              <a:rPr lang="en-US" sz="2800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</a:t>
            </a:r>
            <a:endParaRPr lang="en-US" sz="2800" b="1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just">
              <a:spcBef>
                <a:spcPts val="1200"/>
              </a:spcBef>
              <a:buNone/>
            </a:pP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Autofit/>
          </a:bodyPr>
          <a:lstStyle/>
          <a:p>
            <a:pPr algn="ctr"/>
            <a:r>
              <a:rPr lang="as-IN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উৎস </a:t>
            </a:r>
            <a:r>
              <a:rPr lang="as-IN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অনুযায়ী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r>
              <a:rPr lang="as-IN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জাতীয় </a:t>
            </a:r>
            <a:r>
              <a:rPr lang="as-IN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পদা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র্থের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শ্রেণিবিভাগ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620000" cy="3429000"/>
          </a:xfrm>
        </p:spPr>
        <p:txBody>
          <a:bodyPr>
            <a:noAutofit/>
          </a:bodyPr>
          <a:lstStyle/>
          <a:p>
            <a:pPr algn="l" fontAlgn="base"/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উৎস অনুযায়ী স্নেহ পদার্থ দুই প্রকার: </a:t>
            </a:r>
            <a:endParaRPr lang="en-US" sz="2000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১।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প্রাণিজ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 </a:t>
            </a:r>
            <a:endParaRPr lang="en-US" sz="2000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en-US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২।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উদ্ভিজ্জ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স্নেহ। </a:t>
            </a:r>
            <a:endParaRPr lang="en-US" sz="2000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endParaRPr lang="en-US" sz="2000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তবে </a:t>
            </a:r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খাদ্য হতে প্রাপ্ত স্নেহ পদার্থকে তিনটি ভাগে ভাগ করা যায়। </a:t>
            </a:r>
          </a:p>
          <a:p>
            <a:pPr algn="l" fontAlgn="base"/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১। প্রাণিজ তেল-যে কোনো মাছের তেল ও যকৃতের তেল।</a:t>
            </a:r>
          </a:p>
          <a:p>
            <a:pPr algn="l" fontAlgn="base"/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২। প্রাণিজ চর্বি - মাংসের চর্বি, মাছের চর্বি, ঘি, মাখন ডিমের কুসুম, পানির ইত্যাদি।</a:t>
            </a:r>
          </a:p>
          <a:p>
            <a:pPr algn="l" fontAlgn="base"/>
            <a:r>
              <a:rPr lang="as-IN" sz="20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৩। উদ্ভিদ তেল-সয়াবিন, সরিষা, নারিকেল, তিল, ভুট্টা, বিভিন্ন বাদাম, পাম, তিসি, সূর্যমুখী ইত্যাদি হতে প্রাপ্ত তেল।</a:t>
            </a: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as-IN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স্নেহ জাতীয় পদা</a:t>
            </a:r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র্থের</a:t>
            </a:r>
            <a:r>
              <a:rPr lang="en-US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2590800"/>
          </a:xfrm>
        </p:spPr>
        <p:txBody>
          <a:bodyPr>
            <a:noAutofit/>
          </a:bodyPr>
          <a:lstStyle/>
          <a:p>
            <a:pPr algn="l" fontAlgn="base"/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১| স্নেহ পদর্থের প্রধান কাজ দেহে তাপ ও শক্তি উৎপন্ন করা।</a:t>
            </a:r>
          </a:p>
          <a:p>
            <a:pPr algn="l" fontAlgn="base"/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২| স্নেহ পদার্থ দেহের তাপমাত্রা বজায় রাখে।</a:t>
            </a:r>
          </a:p>
          <a:p>
            <a:pPr algn="l" fontAlgn="base"/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৩। দেহে সঞ্চিত হয়ে ভবিষ্যতের খাদ্য ভান্ডার হিসেবে কাজ করে।</a:t>
            </a:r>
          </a:p>
          <a:p>
            <a:pPr algn="l" fontAlgn="base"/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৪। ত্বকের মসৃণতা ও উজ্জ বলতা বজায় রাখে।</a:t>
            </a:r>
          </a:p>
          <a:p>
            <a:pPr algn="l" fontAlgn="base"/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৫। চর্মরোগ প্রতিরোধ করে।</a:t>
            </a:r>
            <a:endParaRPr lang="en-US" sz="2400" dirty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as-IN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স্নেহ পদার্থের চাহিদা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2590800"/>
          </a:xfrm>
        </p:spPr>
        <p:txBody>
          <a:bodyPr>
            <a:noAutofit/>
          </a:bodyPr>
          <a:lstStyle/>
          <a:p>
            <a:pPr algn="just" fontAlgn="base"/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শিশুদের ও বাড়ন্ত বয়সে খাদ্যে অধিক পরিমাণে ফ্যাট থাকা বাঞ্ছনীয়। প্রাপ্ত বয়স্কেদের ক্ষেত্রে দৈনিক ক্যালরি চাহিদার ১০%-১৫% স্নেহ পদার্থ হতে পূরণ করা উচিত। খাদ্যে ন্যূনতম ১৫ গ্রাম প্রাণিজ ও ৫-১০ গ্রাম উদ্ভিজ্জ ফ্যাট থাকা প্রয়োজন।</a:t>
            </a:r>
            <a:endParaRPr lang="en-US" sz="2400" dirty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1153</TotalTime>
  <Words>427</Words>
  <Application>Microsoft Office PowerPoint</Application>
  <PresentationFormat>On-screen Show (4:3)</PresentationFormat>
  <Paragraphs>49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আমার প্রেজেন্টেশনে সবাইকে স্বাগতম</vt:lpstr>
      <vt:lpstr>Slide 2</vt:lpstr>
      <vt:lpstr>এসএসসি ভোকেশনাল বিষয়ঃ ফুড প্রসেসিং এন্ড প্রিজারভেশন ট্রেড-১ (১ম পত্র) শ্রেণীঃ নবম,  অধ্যায়ঃ ২য় (লেকচার-২)</vt:lpstr>
      <vt:lpstr>এই লেকচার থেকে শিক্ষার্থীরা যা যা শিখবে…</vt:lpstr>
      <vt:lpstr>স্নেহ জাতীয় পদার্থ</vt:lpstr>
      <vt:lpstr>গঠন অনুযায়ী স্নেহ জাতীয় পদার্থের শ্রেণিবিভাগ</vt:lpstr>
      <vt:lpstr>উৎস অনুযায়ী স্নেহ জাতীয় পদার্থের শ্রেণিবিভাগ</vt:lpstr>
      <vt:lpstr>স্নেহ জাতীয় পদার্থের কাজ</vt:lpstr>
      <vt:lpstr>স্নেহ পদার্থের চাহিদা</vt:lpstr>
      <vt:lpstr>স্নেহ পদার্থের অভাবজনিত অবস্থা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MICROBIAL QUALITY FOR SHELF LIFE OF BREAD AND CAKE LOCALLY PRODUCED IN TANGAIL CITY OF BANGLADESH</dc:title>
  <dc:creator>Khadiza Bithi</dc:creator>
  <cp:lastModifiedBy>USER</cp:lastModifiedBy>
  <cp:revision>192</cp:revision>
  <dcterms:created xsi:type="dcterms:W3CDTF">2016-01-06T05:23:44Z</dcterms:created>
  <dcterms:modified xsi:type="dcterms:W3CDTF">2022-12-11T13:15:03Z</dcterms:modified>
</cp:coreProperties>
</file>