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76" r:id="rId2"/>
    <p:sldId id="275" r:id="rId3"/>
    <p:sldId id="271" r:id="rId4"/>
    <p:sldId id="313" r:id="rId5"/>
    <p:sldId id="259" r:id="rId6"/>
    <p:sldId id="319" r:id="rId7"/>
    <p:sldId id="321" r:id="rId8"/>
    <p:sldId id="324" r:id="rId9"/>
    <p:sldId id="325" r:id="rId10"/>
    <p:sldId id="314" r:id="rId11"/>
    <p:sldId id="326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94660"/>
  </p:normalViewPr>
  <p:slideViewPr>
    <p:cSldViewPr>
      <p:cViewPr>
        <p:scale>
          <a:sx n="70" d="100"/>
          <a:sy n="70" d="100"/>
        </p:scale>
        <p:origin x="-134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AF33C-95F9-4F84-B297-40672DF4ABE9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D495D-FD40-489C-A47F-C9B5021D8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D495D-FD40-489C-A47F-C9B5021D85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D495D-FD40-489C-A47F-C9B5021D85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D495D-FD40-489C-A47F-C9B5021D85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E69BD9-EB60-4CEA-9A7F-4BA4CE64D46C}" type="datetimeFigureOut">
              <a:rPr lang="en-US" smtClean="0"/>
              <a:pPr/>
              <a:t>14-Dec-22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g-blog-why-we-choose-vitamin-e-feature_6.jpg"/>
          <p:cNvPicPr>
            <a:picLocks noChangeAspect="1" noChangeArrowheads="1"/>
          </p:cNvPicPr>
          <p:nvPr/>
        </p:nvPicPr>
        <p:blipFill>
          <a:blip r:embed="rId3"/>
          <a:srcRect l="4829" t="4724" r="4634" b="3811"/>
          <a:stretch>
            <a:fillRect/>
          </a:stretch>
        </p:blipFill>
        <p:spPr bwMode="auto">
          <a:xfrm>
            <a:off x="2133600" y="2743200"/>
            <a:ext cx="57150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3276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আমার</a:t>
            </a:r>
            <a:r>
              <a:rPr lang="en-US" sz="4800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প্রেজেন্টেশনে</a:t>
            </a:r>
            <a:r>
              <a:rPr lang="en-US" sz="4800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সবাইকে</a:t>
            </a:r>
            <a:r>
              <a:rPr lang="en-US" sz="4800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স্বাগতম</a:t>
            </a:r>
            <a:endParaRPr lang="en-US" sz="4800" dirty="0">
              <a:solidFill>
                <a:srgbClr val="FF0000"/>
              </a:solidFill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as-IN" sz="36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ই</a:t>
            </a:r>
            <a:r>
              <a:rPr lang="as-IN" sz="36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এর অভাবজনিত রোগ</a:t>
            </a:r>
            <a:endParaRPr lang="en-US" sz="3600" b="1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239000" cy="4648200"/>
          </a:xfrm>
        </p:spPr>
        <p:txBody>
          <a:bodyPr>
            <a:noAutofit/>
          </a:bodyPr>
          <a:lstStyle/>
          <a:p>
            <a:pPr algn="just" fontAlgn="base"/>
            <a:r>
              <a:rPr lang="as-IN" sz="18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ভিটামিন ই এর অভাবজনিত অবস্থা: </a:t>
            </a:r>
          </a:p>
          <a:p>
            <a:pPr algn="just" fontAlgn="base"/>
            <a:r>
              <a:rPr lang="as-IN" sz="1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১। নারী ও পুরুষের সন্তান উৎপাদন ক্ষমতা লোপ পায় এবং বন্ধ্যাত্ব দেখা দেয়।</a:t>
            </a:r>
          </a:p>
          <a:p>
            <a:pPr algn="just" fontAlgn="base"/>
            <a:r>
              <a:rPr lang="as-IN" sz="1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২। ভ্রণের বৃদ্ধি ব্যাহত হয়।</a:t>
            </a:r>
          </a:p>
          <a:p>
            <a:pPr algn="just" fontAlgn="base"/>
            <a:r>
              <a:rPr lang="as-IN" sz="1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৩। গর্ভপাত হতে পারে।</a:t>
            </a:r>
          </a:p>
          <a:p>
            <a:pPr algn="just" fontAlgn="base"/>
            <a:r>
              <a:rPr lang="as-IN" sz="1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৪। অকাল বার্ধক্য দেখা দেয়।</a:t>
            </a:r>
            <a:endParaRPr lang="en-US" sz="18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 fontAlgn="base"/>
            <a:r>
              <a:rPr lang="as-IN" sz="1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এছাড়াও এর অভাবে চুল পড়ে যাওয়া, পেশি দুর্বল হওয়া, চোখে ঝাপসা দেখা ইত্যাদি সমস্যা হয়। এসব সমস্যা থেকে রেহাই পেতে প্রতিদিনের খাদ্যতালিকায় ভিটামিন ‘ই’ সমৃদ্ধ খাবার রাখা জরুরি। ভিটামিন ‘ই’-এর অভাব পূরণে সয়াবিন, বাদাম, ব্রকোলি, মাছ, শাক, অ্যাভোক্যাডো ইত্যাদি খেতে পারেন।</a:t>
            </a:r>
            <a:endParaRPr lang="en-US" sz="18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5122" name="Picture 2" descr="C:\Users\USER\Desktop\vitaminedeficiencycausessymptomsandtreatments-1627043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142282"/>
            <a:ext cx="4876800" cy="2258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as-IN" sz="36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ই</a:t>
            </a:r>
            <a:r>
              <a:rPr lang="as-IN" sz="36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এর অভাবজনিত রোগ</a:t>
            </a:r>
            <a:endParaRPr lang="en-US" sz="3600" b="1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7086600" cy="4648200"/>
          </a:xfrm>
        </p:spPr>
        <p:txBody>
          <a:bodyPr>
            <a:noAutofit/>
          </a:bodyPr>
          <a:lstStyle/>
          <a:p>
            <a:pPr algn="just" fontAlgn="base"/>
            <a:r>
              <a:rPr lang="as-IN" sz="18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চুল পাতলা হয়ে যাওয়া</a:t>
            </a:r>
            <a:r>
              <a:rPr lang="en-US" sz="18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ঃ </a:t>
            </a:r>
            <a:r>
              <a:rPr lang="as-IN" sz="1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প্রতিদিনের খাদ্যতালিকায় ভিটামিন ‘ই’ থাকলে চুল ও ত্বক ভালো থাকে। ভিটামিন ‘ই’ ত্বককে তারুণ্যদীপ্ত ও স্বাস্থ্যকর রাখতে সাহায্য করে। ‘ই’-এর অভাবে চুল পড়া ও চুল পাতলা হয়ে যাওয়ার সমস্যা হয়। </a:t>
            </a:r>
            <a:endParaRPr lang="en-US" sz="18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 fontAlgn="base"/>
            <a:endParaRPr lang="as-IN" sz="9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 fontAlgn="base"/>
            <a:r>
              <a:rPr lang="as-IN" sz="18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পেশির দুর্বলতা</a:t>
            </a:r>
            <a:r>
              <a:rPr lang="en-US" sz="18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ঃ </a:t>
            </a:r>
            <a:r>
              <a:rPr lang="as-IN" sz="1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অনেক গবেষণায় বলা হয়, ভিটামিন ‘ই’-এর অভাবে মায়োপ্যাথি হয়। মূলত শরীরে পেশির আঁশের দুর্বলতা হলে এ সমস্যা হয়।</a:t>
            </a:r>
          </a:p>
          <a:p>
            <a:pPr algn="just" fontAlgn="base"/>
            <a:endParaRPr lang="as-IN" sz="6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 fontAlgn="base"/>
            <a:r>
              <a:rPr lang="as-IN" sz="18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ভারসাম্যহীনতা</a:t>
            </a:r>
            <a:r>
              <a:rPr lang="en-US" sz="18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ঃ </a:t>
            </a:r>
            <a:r>
              <a:rPr lang="as-IN" sz="1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‘ই’-এর ঘাটতি হলে শরীরে ভারসাম্যহীন বোধ হয়। মূলত ভিটামিন ‘ই’-এর অভাবে স্নায়ুগুলোতে অক্সিডেটিভ স্ট্রেস বেড়ে যায়। এ কারণে এ সমস্যা হয়।   </a:t>
            </a:r>
          </a:p>
          <a:p>
            <a:pPr algn="just" fontAlgn="base"/>
            <a:endParaRPr lang="as-IN" sz="4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 fontAlgn="base"/>
            <a:r>
              <a:rPr lang="as-IN" sz="18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ঝাপসা দেখা</a:t>
            </a:r>
            <a:r>
              <a:rPr lang="en-US" sz="18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ঃ </a:t>
            </a:r>
            <a:r>
              <a:rPr lang="as-IN" sz="18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আপনি যদি প্রায়ই ঝাপসা দেখেন, বিশেষ করে রাতে, তবে ভিটামিন ‘ই’-এর অভাবে এমনটা হতে পারে। ভিটামিন ‘ই’-এর অ্যান্টিঅক্সিডেন্ট উপাদান চোখের রেটিনাকে সুরক্ষা দেয়। এর অভাবে চোখে ঝাপসা দেখার সমস্যা হয়। এ ছাড়া এই ভিটামিনের অভাবে শরীরে হালকা রক্তশূন্যতা হতে পারে।</a:t>
            </a:r>
            <a:endParaRPr lang="en-US" sz="18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295400"/>
            <a:ext cx="72390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আজকে</a:t>
            </a:r>
            <a:r>
              <a:rPr lang="en-US" sz="3600" b="1" dirty="0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এই</a:t>
            </a:r>
            <a:r>
              <a:rPr lang="en-US" sz="3600" b="1" dirty="0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পর্যন্তই</a:t>
            </a:r>
            <a:r>
              <a:rPr lang="en-US" sz="3600" b="1" dirty="0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সবাই</a:t>
            </a:r>
            <a:r>
              <a:rPr lang="en-US" sz="3600" b="1" dirty="0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ভালো</a:t>
            </a:r>
            <a:r>
              <a:rPr lang="en-US" sz="3600" b="1" dirty="0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থেকো</a:t>
            </a:r>
            <a:r>
              <a:rPr lang="en-US" sz="3600" b="1" dirty="0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…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                                   </a:t>
            </a:r>
            <a:r>
              <a:rPr lang="en-US" sz="4000" b="1" dirty="0" err="1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ধন্যবাদ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6146" name="Picture 2" descr="C:\Users\USER\Desktop\2-3-1024x577.png"/>
          <p:cNvPicPr>
            <a:picLocks noChangeAspect="1" noChangeArrowheads="1"/>
          </p:cNvPicPr>
          <p:nvPr/>
        </p:nvPicPr>
        <p:blipFill>
          <a:blip r:embed="rId2"/>
          <a:srcRect t="4168"/>
          <a:stretch>
            <a:fillRect/>
          </a:stretch>
        </p:blipFill>
        <p:spPr bwMode="auto">
          <a:xfrm>
            <a:off x="1676400" y="2895600"/>
            <a:ext cx="6489700" cy="3504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95400"/>
            <a:ext cx="7315200" cy="419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প্রস্তুতকারক</a:t>
            </a:r>
            <a:endParaRPr lang="en-US" sz="2400" b="1" dirty="0" smtClean="0">
              <a:solidFill>
                <a:srgbClr val="FF0000"/>
              </a:solidFill>
              <a:latin typeface="SolaimanLipi" pitchFamily="66" charset="0"/>
              <a:cs typeface="SolaimanLipi" pitchFamily="66" charset="0"/>
            </a:endParaRPr>
          </a:p>
          <a:p>
            <a:pPr algn="ctr">
              <a:buNone/>
            </a:pPr>
            <a:r>
              <a:rPr lang="en-US" sz="36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মোঃ</a:t>
            </a:r>
            <a:r>
              <a:rPr lang="en-US" sz="36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উজ্জল</a:t>
            </a:r>
            <a:r>
              <a:rPr lang="en-US" sz="36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হোসেন</a:t>
            </a:r>
            <a:endParaRPr lang="en-US" sz="3600" b="1" dirty="0" smtClean="0">
              <a:solidFill>
                <a:srgbClr val="003300"/>
              </a:solidFill>
              <a:latin typeface="SolaimanLipi" pitchFamily="66" charset="0"/>
              <a:cs typeface="SolaimanLipi" pitchFamily="66" charset="0"/>
            </a:endParaRPr>
          </a:p>
          <a:p>
            <a:pPr algn="ctr">
              <a:buNone/>
            </a:pP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ট্রেড</a:t>
            </a:r>
            <a:r>
              <a:rPr lang="en-US" sz="24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ইন্সট্রাক্টর</a:t>
            </a:r>
            <a:endParaRPr lang="en-US" sz="2400" b="1" dirty="0" smtClean="0">
              <a:latin typeface="SolaimanLipi" pitchFamily="66" charset="0"/>
              <a:cs typeface="SolaimanLipi" pitchFamily="66" charset="0"/>
            </a:endParaRPr>
          </a:p>
          <a:p>
            <a:pPr algn="ctr">
              <a:buNone/>
            </a:pP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ফুড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প্রসেসিং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এন্ড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প্রিজারভেশন</a:t>
            </a:r>
            <a:endParaRPr lang="en-US" sz="2400" dirty="0" smtClean="0">
              <a:latin typeface="SolaimanLipi" pitchFamily="66" charset="0"/>
              <a:cs typeface="SolaimanLipi" pitchFamily="66" charset="0"/>
            </a:endParaRPr>
          </a:p>
          <a:p>
            <a:pPr algn="ctr">
              <a:buNone/>
            </a:pP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ব্যারিস্টার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আব্দুস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সালাম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তালুকদার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উচ্চ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বিদ্যালয়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।</a:t>
            </a:r>
          </a:p>
          <a:p>
            <a:pPr algn="ctr">
              <a:buNone/>
            </a:pPr>
            <a:endParaRPr lang="en-US" sz="1100" dirty="0" smtClean="0">
              <a:latin typeface="SolaimanLipi" pitchFamily="66" charset="0"/>
              <a:cs typeface="SolaimanLipi" pitchFamily="66" charset="0"/>
            </a:endParaRPr>
          </a:p>
          <a:p>
            <a:pPr algn="ctr">
              <a:buNone/>
            </a:pP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বি.এস.সি</a:t>
            </a:r>
            <a:r>
              <a:rPr lang="en-US" sz="2400" b="1" dirty="0" smtClean="0">
                <a:latin typeface="SolaimanLipi" pitchFamily="66" charset="0"/>
                <a:cs typeface="SolaimanLipi" pitchFamily="66" charset="0"/>
              </a:rPr>
              <a:t> (</a:t>
            </a: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অনার্স</a:t>
            </a:r>
            <a:r>
              <a:rPr lang="en-US" sz="2400" b="1" dirty="0" smtClean="0">
                <a:latin typeface="SolaimanLipi" pitchFamily="66" charset="0"/>
                <a:cs typeface="SolaimanLipi" pitchFamily="66" charset="0"/>
              </a:rPr>
              <a:t>) </a:t>
            </a: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এম.এস.সি</a:t>
            </a:r>
            <a:r>
              <a:rPr lang="en-US" sz="2400" b="1" dirty="0" smtClean="0">
                <a:latin typeface="SolaimanLipi" pitchFamily="66" charset="0"/>
                <a:cs typeface="SolaimanLipi" pitchFamily="66" charset="0"/>
              </a:rPr>
              <a:t> (</a:t>
            </a: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থিসিস</a:t>
            </a:r>
            <a:r>
              <a:rPr lang="en-US" sz="24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সহ</a:t>
            </a:r>
            <a:r>
              <a:rPr lang="en-US" sz="2400" b="1" dirty="0" smtClean="0">
                <a:latin typeface="SolaimanLipi" pitchFamily="66" charset="0"/>
                <a:cs typeface="SolaimanLipi" pitchFamily="66" charset="0"/>
              </a:rPr>
              <a:t>)</a:t>
            </a:r>
          </a:p>
          <a:p>
            <a:pPr algn="ctr">
              <a:buNone/>
            </a:pP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ফুড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টেকনোলজি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এন্ড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নিউট্রিশনাল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সায়েন্স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বিভাগ</a:t>
            </a:r>
            <a:endParaRPr lang="en-US" sz="2400" dirty="0" smtClean="0">
              <a:latin typeface="SolaimanLipi" pitchFamily="66" charset="0"/>
              <a:cs typeface="SolaimanLipi" pitchFamily="66" charset="0"/>
            </a:endParaRPr>
          </a:p>
          <a:p>
            <a:pPr algn="ctr">
              <a:buNone/>
            </a:pP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মাওলানা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ভাসানী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বিজ্ঞান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ও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প্রযুক্তি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বিশ্ববিদ্যালয়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। </a:t>
            </a:r>
          </a:p>
          <a:p>
            <a:pPr algn="ctr">
              <a:buNone/>
            </a:pPr>
            <a:endParaRPr lang="en-US" sz="1800" b="1" dirty="0" smtClean="0">
              <a:solidFill>
                <a:schemeClr val="bg1"/>
              </a:solidFill>
              <a:latin typeface="SolaimanLipi" pitchFamily="66" charset="0"/>
              <a:cs typeface="SolaimanLipi" pitchFamily="66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3048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330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  <a:t>এসএসসি</a:t>
            </a:r>
            <a:r>
              <a:rPr lang="en-US" sz="3200" b="1" dirty="0" smtClean="0">
                <a:solidFill>
                  <a:srgbClr val="00330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  <a:t>ভোকেশনাল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  <a:t>বিষয়ঃ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ফুড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প্রসেসিং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এন্ড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প্রিজারভেশন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</a:b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ট্রেড-১ (১ম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পত্র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)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SolaimanLipi" pitchFamily="66" charset="0"/>
                <a:cs typeface="SolaimanLipi" pitchFamily="66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/>
                <a:latin typeface="SolaimanLipi" pitchFamily="66" charset="0"/>
                <a:cs typeface="SolaimanLipi" pitchFamily="66" charset="0"/>
              </a:rPr>
            </a:br>
            <a:r>
              <a:rPr lang="en-US" sz="3200" b="1" dirty="0" err="1" smtClean="0">
                <a:solidFill>
                  <a:schemeClr val="tx1"/>
                </a:solidFill>
                <a:effectLst/>
                <a:latin typeface="SolaimanLipi" pitchFamily="66" charset="0"/>
                <a:cs typeface="SolaimanLipi" pitchFamily="66" charset="0"/>
              </a:rPr>
              <a:t>শ্রেণীঃ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SolaimanLipi" pitchFamily="66" charset="0"/>
                <a:cs typeface="SolaimanLipi" pitchFamily="66" charset="0"/>
              </a:rPr>
              <a:t>নবম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SolaimanLipi" pitchFamily="66" charset="0"/>
                <a:cs typeface="SolaimanLipi" pitchFamily="66" charset="0"/>
              </a:rPr>
              <a:t>, 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SolaimanLipi" pitchFamily="66" charset="0"/>
                <a:cs typeface="SolaimanLipi" pitchFamily="66" charset="0"/>
              </a:rPr>
              <a:t>অধ্যায়ঃ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SolaimanLipi" pitchFamily="66" charset="0"/>
                <a:cs typeface="SolaimanLipi" pitchFamily="66" charset="0"/>
              </a:rPr>
              <a:t> ২য় (লেকচার-৭)</a:t>
            </a:r>
            <a:endParaRPr lang="en-US" sz="3200" b="1" dirty="0">
              <a:solidFill>
                <a:schemeClr val="tx1"/>
              </a:solidFill>
              <a:effectLst/>
              <a:latin typeface="SolaimanLipi" pitchFamily="66" charset="0"/>
              <a:ea typeface="SimSun" pitchFamily="2" charset="-122"/>
              <a:cs typeface="SolaimanLip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itamin-e-for-skin-infographic.jpg"/>
          <p:cNvPicPr>
            <a:picLocks noChangeAspect="1" noChangeArrowheads="1"/>
          </p:cNvPicPr>
          <p:nvPr/>
        </p:nvPicPr>
        <p:blipFill>
          <a:blip r:embed="rId2"/>
          <a:srcRect l="8841" t="4715" r="7859" b="5697"/>
          <a:stretch>
            <a:fillRect/>
          </a:stretch>
        </p:blipFill>
        <p:spPr bwMode="auto">
          <a:xfrm>
            <a:off x="4267200" y="1676400"/>
            <a:ext cx="4038600" cy="434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7239000" cy="6857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এই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লেকচার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থেকে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শিক্ষার্থীরা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যা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যা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শিখবে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…</a:t>
            </a:r>
            <a:endParaRPr lang="en-US" sz="3200" b="1" dirty="0">
              <a:solidFill>
                <a:srgbClr val="003300"/>
              </a:solidFill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5562600" cy="2667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ই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কাকে বলে?</a:t>
            </a:r>
          </a:p>
          <a:p>
            <a:pPr algn="just">
              <a:buFont typeface="Wingdings" pitchFamily="2" charset="2"/>
              <a:buChar char="v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ই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এর উৎস।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ই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এর কাজ কী?</a:t>
            </a:r>
          </a:p>
          <a:p>
            <a:pPr algn="just">
              <a:buFont typeface="Wingdings" pitchFamily="2" charset="2"/>
              <a:buChar char="v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ই </a:t>
            </a:r>
            <a:r>
              <a:rPr lang="en-US" sz="2000" dirty="0" err="1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এর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প্রয়োজনীয়তা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ই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এর অভাবজনিত রোগ। </a:t>
            </a:r>
            <a:endParaRPr lang="en-US" sz="2000" dirty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33400"/>
            <a:ext cx="7162800" cy="762000"/>
          </a:xfrm>
        </p:spPr>
        <p:txBody>
          <a:bodyPr>
            <a:noAutofit/>
          </a:bodyPr>
          <a:lstStyle/>
          <a:p>
            <a:pPr marL="514350" indent="-514350" algn="ctr"/>
            <a:r>
              <a:rPr lang="as-IN" sz="44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ই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7086600" cy="3733800"/>
          </a:xfrm>
        </p:spPr>
        <p:txBody>
          <a:bodyPr>
            <a:noAutofit/>
          </a:bodyPr>
          <a:lstStyle/>
          <a:p>
            <a:pPr algn="just"/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ই এর রাসায়নিক নাম টোকোফেরল। এটি তাপ ও অম্লে বিনষ্ট হয় না। তবে ক্ষারে সামান্য নষ্ট হয়।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/>
            <a:endParaRPr lang="as-IN" sz="9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/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ই শরীরে অ্যান্টিঅক্সিডেন্ট হিসাবে কাজ করে। তাছাড়া পেশী এবং লাল রক্ত কোষ বজায় রাখে, শরীরকেও রোগের বিরুদ্ধে আরও ভাল প্রতিরক্ষা করতে সহায়তা করে। ভিটামিন ই সাধারণত গম, বাদাম, তেল, ভুট্টা ইত্যাদিতে পাওয়া যায়।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3074" name="Picture 2" descr="C:\Users\USER\Desktop\GettyImages-Vitamin-E-1200.jpg"/>
          <p:cNvPicPr>
            <a:picLocks noChangeAspect="1" noChangeArrowheads="1"/>
          </p:cNvPicPr>
          <p:nvPr/>
        </p:nvPicPr>
        <p:blipFill>
          <a:blip r:embed="rId3"/>
          <a:srcRect l="4651" t="5346" r="6977"/>
          <a:stretch>
            <a:fillRect/>
          </a:stretch>
        </p:blipFill>
        <p:spPr bwMode="auto">
          <a:xfrm>
            <a:off x="2057400" y="3886200"/>
            <a:ext cx="5791200" cy="2698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95400" y="304801"/>
            <a:ext cx="7162800" cy="838199"/>
          </a:xfrm>
        </p:spPr>
        <p:txBody>
          <a:bodyPr>
            <a:noAutofit/>
          </a:bodyPr>
          <a:lstStyle/>
          <a:p>
            <a:pPr algn="ctr"/>
            <a:r>
              <a:rPr lang="as-IN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ই</a:t>
            </a:r>
            <a:r>
              <a:rPr lang="as-IN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এর উৎস</a:t>
            </a: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47800" y="1219200"/>
            <a:ext cx="6934200" cy="4953000"/>
          </a:xfrm>
        </p:spPr>
        <p:txBody>
          <a:bodyPr>
            <a:noAutofit/>
          </a:bodyPr>
          <a:lstStyle/>
          <a:p>
            <a:pPr algn="just" fontAlgn="base"/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সব ধরনের উদ্ভিজ্জ তেল, যেমন- নারিকেল তেল, সরিষার তেল, চালের কুঁড়ার তেল, সয়াবিন তেল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ইত্যাদি ভিটামিন ই এর ভালো উৎস। এছাড়া, শস্যদানার ভ্রণ, বাদাম, গোটা শস্য, শাক-সবজি, মাখন ইত্যাদিতে কিছু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পরিমাণে ভিটামিন ই থাকে। ডিমের কুসুম, দুধ ও যকৃতেও ভিটামিন ই পাওয়া যায়।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 fontAlgn="base"/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 fontAlgn="base"/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সব মানুষের শরীর কে সুস্থ রাখতে এবং বিভিন্ন রোগ থেকে দূরে থাকার জন্য আমরা অনেক খাদ্যের মাধ্যমে প্রয়োজনীয় ভিটামিন ইপেতে পারি।ভিটামিন ই অনেক খাবারইবিদ্যমান। বিভিন্ন খাদ্যর মাধ্যমে আপনি এই ভিটামিন ই পেতে পারেন যেমন চিনাবাদাম, আখরোট, উদ্ভিজ্জ তেল, সাফলোয়ার, গম, সয়াবিন এবং সূর্যমুখী আদি ইত্যাদিতে। এর পাশাপাশি, ভিটামিন ই প্রচুর পরিমানে সূর্যমুখী বীজ এবং সবুজ শাক সবজির মধ্যে পাওয়া যায়।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95400" y="304801"/>
            <a:ext cx="7162800" cy="838199"/>
          </a:xfrm>
        </p:spPr>
        <p:txBody>
          <a:bodyPr>
            <a:noAutofit/>
          </a:bodyPr>
          <a:lstStyle/>
          <a:p>
            <a:pPr algn="ctr"/>
            <a:r>
              <a:rPr lang="as-IN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ভিটামিন ই এর কাজ</a:t>
            </a: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47800" y="1676400"/>
            <a:ext cx="4191000" cy="4038600"/>
          </a:xfrm>
        </p:spPr>
        <p:txBody>
          <a:bodyPr>
            <a:noAutofit/>
          </a:bodyPr>
          <a:lstStyle/>
          <a:p>
            <a:pPr fontAlgn="base"/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১। ভিটামিন এ রক্তের লোহিত কণার জারণসহ অবাঞ্ছিত জারণ রোধ করে।</a:t>
            </a:r>
          </a:p>
          <a:p>
            <a:pPr fontAlgn="base"/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২। জননাঙ্গের বৃদ্ধি ও স্বাভাবিক ক্ষমতা বজায় রাখে।</a:t>
            </a:r>
          </a:p>
          <a:p>
            <a:pPr fontAlgn="base"/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৩। নারী ও পুরুষের বন্ধ্যাত্ব প্রতিরোধ করে।</a:t>
            </a:r>
          </a:p>
          <a:p>
            <a:pPr fontAlgn="base"/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৪। নারী ও পুরুষের স্বাভাবিক প্রজননে সহায়তা করে।</a:t>
            </a:r>
          </a:p>
          <a:p>
            <a:pPr fontAlgn="base"/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৫। অকাল বার্ধক্য রোধ করে।</a:t>
            </a:r>
          </a:p>
          <a:p>
            <a:pPr fontAlgn="base"/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৬। ভ্রণের বৃদ্ধিতে সাহায্য করে।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4098" name="Picture 2" descr="C:\Users\USER\Desktop\86e6219ccf903a94eaf22ce93d8e4c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066800"/>
            <a:ext cx="2402158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95400" y="304801"/>
            <a:ext cx="7162800" cy="838199"/>
          </a:xfrm>
        </p:spPr>
        <p:txBody>
          <a:bodyPr>
            <a:noAutofit/>
          </a:bodyPr>
          <a:lstStyle/>
          <a:p>
            <a:pPr algn="ctr"/>
            <a:r>
              <a:rPr lang="as-IN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ই</a:t>
            </a:r>
            <a:r>
              <a:rPr lang="as-IN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এর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প্রয়োজনীয়তা</a:t>
            </a: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2133600"/>
            <a:ext cx="6858000" cy="3352800"/>
          </a:xfrm>
        </p:spPr>
        <p:txBody>
          <a:bodyPr>
            <a:noAutofit/>
          </a:bodyPr>
          <a:lstStyle/>
          <a:p>
            <a:pPr algn="just" fontAlgn="base">
              <a:buFont typeface="Wingdings" pitchFamily="2" charset="2"/>
              <a:buChar char="Ø"/>
            </a:pPr>
            <a:r>
              <a:rPr lang="as-IN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অ্যান্টিঅক্সিডেন্ড: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কোষ নষ্ট হওয়া থেকে বাঁচতে শরীরে চাই অ্যান্টঅক্সিডেন্ট উপাদান, যা মেলে ভিটামিন-ই থেকে। এই অ্যান্টিঅক্সিডেন্ট শরীরের কোষের জন্য ক্ষতিকারক মুক্তমৌলের সঙ্গে লড়াই করে। দূষণ এবং ধূপমান থেকে শরীরে মুক্তমৌল তৈরি হয়।</a:t>
            </a:r>
          </a:p>
          <a:p>
            <a:pPr algn="just" fontAlgn="base">
              <a:buFont typeface="Wingdings" pitchFamily="2" charset="2"/>
              <a:buChar char="Ø"/>
            </a:pPr>
            <a:endParaRPr lang="as-IN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as-IN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রোগ প্রতিরোধ ক্ষমতা: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স্বাস্থ্য বিশেষজ্ঞদের মতে, ভিটামিন-ই’তে ভরপুর খাবার শরীরের রোগ প্রতিরোধ ক্ষমতা বৃদ্ধি করে। ‘ইমিউন সেল’ বা রোগ প্রতিরোধকারী কোষ তৈরি সহায়ক, যা শরীরে তৈরি করে ব্যাকটেরিয়া-নাষক অ্যান্টিবডি।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95400" y="304801"/>
            <a:ext cx="7162800" cy="838199"/>
          </a:xfrm>
        </p:spPr>
        <p:txBody>
          <a:bodyPr>
            <a:noAutofit/>
          </a:bodyPr>
          <a:lstStyle/>
          <a:p>
            <a:pPr algn="ctr"/>
            <a:r>
              <a:rPr lang="as-IN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ই</a:t>
            </a:r>
            <a:r>
              <a:rPr lang="as-IN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এর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প্রয়োজনীয়তা</a:t>
            </a: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858000" cy="4038600"/>
          </a:xfrm>
        </p:spPr>
        <p:txBody>
          <a:bodyPr>
            <a:noAutofit/>
          </a:bodyPr>
          <a:lstStyle/>
          <a:p>
            <a:pPr algn="just" fontAlgn="base">
              <a:buFont typeface="Wingdings" pitchFamily="2" charset="2"/>
              <a:buChar char="Ø"/>
            </a:pPr>
            <a:endParaRPr lang="as-IN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as-IN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ক্ষত সারাতে: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বাজারে ভিটামিন-ই যুক্ত তেল পাওয়া যায়। ত্বক বিশেষজ্ঞদের মতে এর রয়েছে নানান উপকারীতা। এরমধ্যে একটি হল কাটাছেড়ার ক্ষত ও ব্রণ সারানো।  </a:t>
            </a:r>
          </a:p>
          <a:p>
            <a:pPr algn="just" fontAlgn="base">
              <a:buFont typeface="Wingdings" pitchFamily="2" charset="2"/>
              <a:buChar char="Ø"/>
            </a:pPr>
            <a:endParaRPr lang="as-IN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as-IN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বয়সের ছাপ দূর করা: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কোষ পুণর্গঠন প্রক্রিয়ার জন্য ভিটামিন-ই উপকারী হওয়ায় এটি ত্বকের তারুণ্য ধরে রাখতে সক্ষম।</a:t>
            </a:r>
          </a:p>
          <a:p>
            <a:pPr algn="just" fontAlgn="base">
              <a:buFont typeface="Wingdings" pitchFamily="2" charset="2"/>
              <a:buChar char="Ø"/>
            </a:pPr>
            <a:endParaRPr lang="as-IN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as-IN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অকালে পাকা চুল: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চুলের সুস্বাস্থ্যের জন্য ভিটামিন-ই একটি গুরুত্বপূর্ণ উপাদান। চুপ পড়া, অল্প বয়সে চুল সাদা বা ধুসর হওয়া থেকে বাঁচতে চাই ভিটামিন-ই।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 fontAlgn="base">
              <a:buFont typeface="Wingdings" pitchFamily="2" charset="2"/>
              <a:buChar char="Ø"/>
            </a:pPr>
            <a:endParaRPr lang="as-IN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1372</TotalTime>
  <Words>769</Words>
  <Application>Microsoft Office PowerPoint</Application>
  <PresentationFormat>On-screen Show (4:3)</PresentationFormat>
  <Paragraphs>63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আমার প্রেজেন্টেশনে সবাইকে স্বাগতম</vt:lpstr>
      <vt:lpstr>Slide 2</vt:lpstr>
      <vt:lpstr>এসএসসি ভোকেশনাল বিষয়ঃ ফুড প্রসেসিং এন্ড প্রিজারভেশন ট্রেড-১ (১ম পত্র) শ্রেণীঃ নবম,  অধ্যায়ঃ ২য় (লেকচার-৭)</vt:lpstr>
      <vt:lpstr>এই লেকচার থেকে শিক্ষার্থীরা যা যা শিখবে…</vt:lpstr>
      <vt:lpstr>ভিটামিন ই</vt:lpstr>
      <vt:lpstr>ভিটামিন ই এর উৎস</vt:lpstr>
      <vt:lpstr>ভিটামিন ই এর কাজ</vt:lpstr>
      <vt:lpstr>ভিটামিন ই এর প্রয়োজনীয়তা</vt:lpstr>
      <vt:lpstr>ভিটামিন ই এর প্রয়োজনীয়তা</vt:lpstr>
      <vt:lpstr>ভিটামিন ই এর অভাবজনিত রোগ</vt:lpstr>
      <vt:lpstr>ভিটামিন ই এর অভাবজনিত রোগ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MICROBIAL QUALITY FOR SHELF LIFE OF BREAD AND CAKE LOCALLY PRODUCED IN TANGAIL CITY OF BANGLADESH</dc:title>
  <dc:creator>Khadiza Bithi</dc:creator>
  <cp:lastModifiedBy>USER</cp:lastModifiedBy>
  <cp:revision>302</cp:revision>
  <dcterms:created xsi:type="dcterms:W3CDTF">2016-01-06T05:23:44Z</dcterms:created>
  <dcterms:modified xsi:type="dcterms:W3CDTF">2022-12-14T07:51:44Z</dcterms:modified>
</cp:coreProperties>
</file>