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5" r:id="rId4"/>
    <p:sldId id="322" r:id="rId5"/>
    <p:sldId id="268" r:id="rId6"/>
    <p:sldId id="320" r:id="rId7"/>
    <p:sldId id="323" r:id="rId8"/>
    <p:sldId id="321" r:id="rId9"/>
    <p:sldId id="317" r:id="rId10"/>
    <p:sldId id="325" r:id="rId11"/>
    <p:sldId id="324" r:id="rId12"/>
    <p:sldId id="318" r:id="rId13"/>
    <p:sldId id="326" r:id="rId14"/>
    <p:sldId id="327" r:id="rId15"/>
    <p:sldId id="265" r:id="rId16"/>
    <p:sldId id="32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ulbaria gps" initials="bg" lastIdx="1" clrIdx="0">
    <p:extLst>
      <p:ext uri="{19B8F6BF-5375-455C-9EA6-DF929625EA0E}">
        <p15:presenceInfo xmlns:p15="http://schemas.microsoft.com/office/powerpoint/2012/main" userId="804d6e6fe741c2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7F7C-D28D-4FF3-26DB-9E533128B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85E04-F9AD-374A-BD89-37B7CD74B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FE4F7-1DAD-40A2-475E-6593D495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1711-895F-4EB1-BCEA-CADCD1EB9D6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99D95-4B87-573E-1F75-8454F00B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7B575-37F6-820C-45A3-C8E96B40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C30A-BE08-47CD-9A9B-365C1084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5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F9C9-D6EA-E4A4-C403-3B5DE8376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D9E07-8F9D-39BC-C6CD-C29484550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4C260-7906-0D60-1D6A-83FE29578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1711-895F-4EB1-BCEA-CADCD1EB9D6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A73D9-EA33-9AA8-D281-2CE82230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A9D48-C8BC-BF49-B83F-88CEFC2B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C30A-BE08-47CD-9A9B-365C1084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6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E4A62D-2961-0585-DDC2-077C7FFD4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2E225-1FC8-A5D8-9249-E7844DBE4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D503-B5A5-4568-1611-E98EEAB3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1711-895F-4EB1-BCEA-CADCD1EB9D6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45DFA-D564-996B-D2FB-E51894D37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4C967-F5DE-535D-02B3-8654342B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C30A-BE08-47CD-9A9B-365C1084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6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85C2-8273-3472-C410-F3040A8F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FF0BA-93FB-DF7B-7447-F51BE344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B9B03-A663-F3B0-64FD-D4A6AF12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1711-895F-4EB1-BCEA-CADCD1EB9D6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0A7DC-BEBF-FA7B-E9DF-48318777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68DE6-DBFC-1204-613E-AD8CD52B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C30A-BE08-47CD-9A9B-365C1084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2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6D3D-5395-3567-F229-2CF49252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56B2E-770E-3A71-5A8C-83F808894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722E3-8F75-078B-F18D-46835673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1711-895F-4EB1-BCEA-CADCD1EB9D6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38425-939F-0DCD-62AF-2D723E6C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05070-C2E8-5E6E-331A-31E194BE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C30A-BE08-47CD-9A9B-365C1084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3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11A3-2B9F-60AA-7B87-B60D3EDA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63620-5117-987B-2E03-DC2A65444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B975A-AC20-9922-AB27-C45C4FFD1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06C8E-8B1D-DF54-7926-E0FB6F7A9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1711-895F-4EB1-BCEA-CADCD1EB9D6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D8216-2A26-DB22-CD2B-7229867B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3B432-F158-324E-E6D2-1AC1AFD3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C30A-BE08-47CD-9A9B-365C1084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2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4991-66DE-0D8E-0F67-8FB25A08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ABBF9-CFEB-2606-CD14-0CDDB7C51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21111-59C7-11EE-4367-CD79F14D9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3AFF12-AAF0-D083-086C-F98C590F4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0EF52-3C27-8866-A03E-8771D1710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8D5AB1-32BA-FE45-8E1D-3433C46D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1711-895F-4EB1-BCEA-CADCD1EB9D6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05A499-8ED7-80C9-5376-745FF60A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63267-ACCF-D2BA-9F4C-4BE3FE4F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C30A-BE08-47CD-9A9B-365C1084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8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9ED2-20D5-CDC5-A25E-94B8608CA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21AF5-CD54-16AE-F361-A4CB8778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1711-895F-4EB1-BCEA-CADCD1EB9D6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F3BF5-1F48-E386-B98F-09EB5C53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FA10-BBF5-A660-42E1-50CE2C01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C30A-BE08-47CD-9A9B-365C1084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CAE2-9309-630F-E8BC-819506A4E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1711-895F-4EB1-BCEA-CADCD1EB9D6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90941-0481-1B93-C154-D757564D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925AA-BF61-CBA8-A48F-06463A16F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C30A-BE08-47CD-9A9B-365C1084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7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7C4A-324C-668C-AAFE-4C60045C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F2C48-CCE9-5E59-73BE-3C6CF86E5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5EB41-C365-4A14-26CE-292B6DC4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C2118-4C2C-EAE4-7C43-A53EFFAC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1711-895F-4EB1-BCEA-CADCD1EB9D6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E11D9-E85D-FDA9-2AC6-3D6E8953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41455-57F8-E164-D94E-053F1CB4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C30A-BE08-47CD-9A9B-365C1084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3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143D-FD6F-A846-A12F-100FBCAC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0D4FCE-2006-8B8F-EDFA-E919E3E4B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6787A-F520-984C-BE5D-8332CF870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67BD2-42D3-1BA8-477F-D4EA5FAA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1711-895F-4EB1-BCEA-CADCD1EB9D6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EB7D5-3554-7188-F04F-8E07D67B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3FE5E-2DFB-E358-C5D0-A1EAF01F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C30A-BE08-47CD-9A9B-365C1084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6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75ED1-9CC0-D1FA-43E0-4914761F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012B5-0AB8-1122-B23E-A7F6090FF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7C3E2-FBB8-9FBB-B2E1-7BF9F975A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81711-895F-4EB1-BCEA-CADCD1EB9D6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1BE2F-948D-F217-0B12-FCEB6D764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6AB4B-78BD-75D4-74F8-10AB0D3E2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5C30A-BE08-47CD-9A9B-365C1084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5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jp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9C5BC3-AC57-4DF1-9407-08B2EF287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536D21-E3B4-4D2B-9A96-BD3819281364}"/>
              </a:ext>
            </a:extLst>
          </p:cNvPr>
          <p:cNvSpPr/>
          <p:nvPr/>
        </p:nvSpPr>
        <p:spPr>
          <a:xfrm>
            <a:off x="713759" y="1995777"/>
            <a:ext cx="10764486" cy="2646878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 extrusionH="19050">
            <a:extrusionClr>
              <a:srgbClr val="FF0000"/>
            </a:extrusionClr>
          </a:sp3d>
        </p:spPr>
        <p:txBody>
          <a:bodyPr wrap="none" lIns="91440" tIns="45720" rIns="91440" bIns="45720">
            <a:spAutoFit/>
            <a:sp3d extrusionH="412750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166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শুভ সকাল</a:t>
            </a:r>
            <a:endParaRPr lang="en-US" sz="166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6EA96C-2AE9-4B84-96DE-4957CD49D2F8}"/>
              </a:ext>
            </a:extLst>
          </p:cNvPr>
          <p:cNvGrpSpPr/>
          <p:nvPr/>
        </p:nvGrpSpPr>
        <p:grpSpPr>
          <a:xfrm>
            <a:off x="99239" y="61142"/>
            <a:ext cx="12092761" cy="6691086"/>
            <a:chOff x="99239" y="95432"/>
            <a:chExt cx="12092761" cy="6691086"/>
          </a:xfrm>
        </p:grpSpPr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99DE2BE6-DC55-44A6-BE38-B4D6A990BFB1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082909ED-36F5-4521-99D8-FE270E6EDE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64EA509A-D1EA-4770-860B-DFB2B4D5A4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89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5D405279-2D9E-4B56-9955-6A88089C0F5B}"/>
              </a:ext>
            </a:extLst>
          </p:cNvPr>
          <p:cNvSpPr/>
          <p:nvPr/>
        </p:nvSpPr>
        <p:spPr>
          <a:xfrm>
            <a:off x="99239" y="83457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6D6BDB-B089-DC25-4DEE-4C6ED07072D5}"/>
              </a:ext>
            </a:extLst>
          </p:cNvPr>
          <p:cNvSpPr txBox="1"/>
          <p:nvPr/>
        </p:nvSpPr>
        <p:spPr>
          <a:xfrm>
            <a:off x="2047152" y="4731788"/>
            <a:ext cx="9545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যেখানে সেখানে ময়লা-আবর্জনা ফেললে দুর্গন্ধ ছড়ায় এবং রোগ-জীবাণুর সৃষ্টি করে।ফলে পরিবেশ দূষিত হয়।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00D229-B030-3D57-AB2C-1EE1D0466098}"/>
              </a:ext>
            </a:extLst>
          </p:cNvPr>
          <p:cNvSpPr txBox="1"/>
          <p:nvPr/>
        </p:nvSpPr>
        <p:spPr>
          <a:xfrm>
            <a:off x="2406122" y="6021479"/>
            <a:ext cx="74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আমাদের চারপাশের পরিবেশ নষ্ট করে।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552DDC-D186-0A13-2658-34003A49685F}"/>
              </a:ext>
            </a:extLst>
          </p:cNvPr>
          <p:cNvGrpSpPr/>
          <p:nvPr/>
        </p:nvGrpSpPr>
        <p:grpSpPr>
          <a:xfrm>
            <a:off x="1774756" y="251746"/>
            <a:ext cx="8733095" cy="4480042"/>
            <a:chOff x="1433793" y="1175361"/>
            <a:chExt cx="5520791" cy="17240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13B26CE-4485-79E5-C457-7DC265333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109" y="1175361"/>
              <a:ext cx="2657475" cy="172402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230659-6296-35B2-9A47-79E85175F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793" y="1175361"/>
              <a:ext cx="2857500" cy="1724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75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960AE96E-CEC6-FDCA-BF99-163236C86A5B}"/>
              </a:ext>
            </a:extLst>
          </p:cNvPr>
          <p:cNvSpPr/>
          <p:nvPr/>
        </p:nvSpPr>
        <p:spPr>
          <a:xfrm>
            <a:off x="99239" y="83457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87328A-C6F6-7B91-2BA4-BB85B27A60B3}"/>
              </a:ext>
            </a:extLst>
          </p:cNvPr>
          <p:cNvSpPr txBox="1"/>
          <p:nvPr/>
        </p:nvSpPr>
        <p:spPr>
          <a:xfrm>
            <a:off x="2011753" y="6074120"/>
            <a:ext cx="815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রাস্তাঘাট নোংরা হয় এবং নানা রোগ ছড়ায়।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79C89-6A9B-4112-2B41-EBE1495DE340}"/>
              </a:ext>
            </a:extLst>
          </p:cNvPr>
          <p:cNvSpPr txBox="1"/>
          <p:nvPr/>
        </p:nvSpPr>
        <p:spPr>
          <a:xfrm>
            <a:off x="1649871" y="5568720"/>
            <a:ext cx="8702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মানুষের সচেতনতার অভাবে পরিবেশ দূষিত হয়।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E9118B-8A37-96C5-22A8-51D61181303D}"/>
              </a:ext>
            </a:extLst>
          </p:cNvPr>
          <p:cNvGrpSpPr/>
          <p:nvPr/>
        </p:nvGrpSpPr>
        <p:grpSpPr>
          <a:xfrm>
            <a:off x="666427" y="309966"/>
            <a:ext cx="11112285" cy="5143106"/>
            <a:chOff x="268879" y="538501"/>
            <a:chExt cx="5820441" cy="34459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F8B050-CDE8-9376-CA6B-2E012FE29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79" y="2138701"/>
              <a:ext cx="5820441" cy="184579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42632E-F21C-FB21-66B4-13478ECA4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820" y="538501"/>
              <a:ext cx="2857500" cy="16002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7E8898-ABCC-4385-2B34-1727D33BA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80"/>
            <a:stretch/>
          </p:blipFill>
          <p:spPr>
            <a:xfrm>
              <a:off x="275666" y="538501"/>
              <a:ext cx="2962275" cy="1501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380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5D405279-2D9E-4B56-9955-6A88089C0F5B}"/>
              </a:ext>
            </a:extLst>
          </p:cNvPr>
          <p:cNvSpPr/>
          <p:nvPr/>
        </p:nvSpPr>
        <p:spPr>
          <a:xfrm>
            <a:off x="99239" y="83457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F04B3-7133-49A2-8C05-22392CE44470}"/>
              </a:ext>
            </a:extLst>
          </p:cNvPr>
          <p:cNvSpPr txBox="1"/>
          <p:nvPr/>
        </p:nvSpPr>
        <p:spPr>
          <a:xfrm>
            <a:off x="2946058" y="196164"/>
            <a:ext cx="4838636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3DFAD5-24D4-CA12-CA55-037BCEC13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t="24267" r="25645" b="7896"/>
          <a:stretch/>
        </p:blipFill>
        <p:spPr>
          <a:xfrm rot="16200000">
            <a:off x="421340" y="1329773"/>
            <a:ext cx="5528997" cy="4971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C59E05-82FD-8FC3-8A29-53BC5F276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5" t="14622" r="25118" b="15673"/>
          <a:stretch/>
        </p:blipFill>
        <p:spPr>
          <a:xfrm rot="16200000">
            <a:off x="6093991" y="1256759"/>
            <a:ext cx="5474466" cy="51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8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5D405279-2D9E-4B56-9955-6A88089C0F5B}"/>
              </a:ext>
            </a:extLst>
          </p:cNvPr>
          <p:cNvSpPr/>
          <p:nvPr/>
        </p:nvSpPr>
        <p:spPr>
          <a:xfrm>
            <a:off x="99239" y="83457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F04B3-7133-49A2-8C05-22392CE44470}"/>
              </a:ext>
            </a:extLst>
          </p:cNvPr>
          <p:cNvSpPr txBox="1"/>
          <p:nvPr/>
        </p:nvSpPr>
        <p:spPr>
          <a:xfrm>
            <a:off x="202852" y="237108"/>
            <a:ext cx="1516765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44777-9E4C-CA11-A18B-445409B171CA}"/>
              </a:ext>
            </a:extLst>
          </p:cNvPr>
          <p:cNvSpPr txBox="1"/>
          <p:nvPr/>
        </p:nvSpPr>
        <p:spPr>
          <a:xfrm>
            <a:off x="627613" y="3152639"/>
            <a:ext cx="812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প্রশ্নঃ  পরিবেশ দূষণের ফলে পশু-পাখির কী ক্ষতি হয়?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5AE4B-764A-C004-BB64-940EF82627CF}"/>
              </a:ext>
            </a:extLst>
          </p:cNvPr>
          <p:cNvSpPr txBox="1"/>
          <p:nvPr/>
        </p:nvSpPr>
        <p:spPr>
          <a:xfrm>
            <a:off x="10031104" y="198438"/>
            <a:ext cx="199487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1BBD45-6DDB-655C-7DF7-85B89C232AFD}"/>
              </a:ext>
            </a:extLst>
          </p:cNvPr>
          <p:cNvSpPr txBox="1"/>
          <p:nvPr/>
        </p:nvSpPr>
        <p:spPr>
          <a:xfrm>
            <a:off x="567754" y="4306489"/>
            <a:ext cx="11190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উত্তরঃ  পরিবেশ দূষণের ফলে পশু-পাখির আবাসস্থল নষ্ট হয়, নানা রোগ হয়।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9B5F9-38CF-C7DE-6B4F-19E70F7BF6E9}"/>
              </a:ext>
            </a:extLst>
          </p:cNvPr>
          <p:cNvSpPr txBox="1"/>
          <p:nvPr/>
        </p:nvSpPr>
        <p:spPr>
          <a:xfrm>
            <a:off x="692929" y="2559145"/>
            <a:ext cx="851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প্রশ্নঃ  পরিবেশ দূষণের ফলে উদ্ভিদের কী ক্ষতি হয়?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8D847-DB72-72C3-E556-04C9165218A4}"/>
              </a:ext>
            </a:extLst>
          </p:cNvPr>
          <p:cNvSpPr txBox="1"/>
          <p:nvPr/>
        </p:nvSpPr>
        <p:spPr>
          <a:xfrm>
            <a:off x="687432" y="3234061"/>
            <a:ext cx="1084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উত্তরঃ  রাসায়নিক পদার্থ দ্বারা মাটিদূষণ ও পানিদূষণের ফলে গাছপালা ক্ষতিগ্রস্ত হয়, উদ্ভিদের নানা রোগ হয়।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12882F-FDEC-00F4-752F-599ADB73A6B4}"/>
              </a:ext>
            </a:extLst>
          </p:cNvPr>
          <p:cNvSpPr txBox="1"/>
          <p:nvPr/>
        </p:nvSpPr>
        <p:spPr>
          <a:xfrm>
            <a:off x="640940" y="3358305"/>
            <a:ext cx="936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প্রশ্নঃ  পরিবেশ দূষণের ফলে কী ধরনের রোগ হতে পারে?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21281-3DEF-1835-1445-464A4DF345A5}"/>
              </a:ext>
            </a:extLst>
          </p:cNvPr>
          <p:cNvSpPr txBox="1"/>
          <p:nvPr/>
        </p:nvSpPr>
        <p:spPr>
          <a:xfrm>
            <a:off x="704901" y="3885836"/>
            <a:ext cx="11104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উত্তরঃ দূষিত বাতাস ফুস্ফুসে প্রবেশ করে ফলে নানা রোগ হয়। দূষিত পানির জন্য ডায়রিয়া, জন্ডিসের মতো রোগ হয়।  শব্দদূষণের ফলে কানে কম শুনা ও মাথাব্যথা হয়।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8D465-B9C8-F396-1C14-BABC9857CD6F}"/>
              </a:ext>
            </a:extLst>
          </p:cNvPr>
          <p:cNvSpPr txBox="1"/>
          <p:nvPr/>
        </p:nvSpPr>
        <p:spPr>
          <a:xfrm>
            <a:off x="609532" y="2909757"/>
            <a:ext cx="104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প্রশ্নঃ মানুষের কোন কোন অভ্যাসের কারণে পরিবেশ দূষিত  হয়?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C8D25-2D59-0F92-F7D8-E2B33932921B}"/>
              </a:ext>
            </a:extLst>
          </p:cNvPr>
          <p:cNvSpPr txBox="1"/>
          <p:nvPr/>
        </p:nvSpPr>
        <p:spPr>
          <a:xfrm>
            <a:off x="575996" y="3940851"/>
            <a:ext cx="11466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উত্তরঃ যেখানে-সেখানে  ময়লা আবর্জনা ফেলা, খোলা জায়গায় মল-মূত্র ত্যাগ।</a:t>
            </a:r>
          </a:p>
        </p:txBody>
      </p:sp>
    </p:spTree>
    <p:extLst>
      <p:ext uri="{BB962C8B-B14F-4D97-AF65-F5344CB8AC3E}">
        <p14:creationId xmlns:p14="http://schemas.microsoft.com/office/powerpoint/2010/main" val="34388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B029EB34-B265-AFC7-DCA4-2F3E5C7E3AAB}"/>
              </a:ext>
            </a:extLst>
          </p:cNvPr>
          <p:cNvSpPr/>
          <p:nvPr/>
        </p:nvSpPr>
        <p:spPr>
          <a:xfrm>
            <a:off x="99239" y="83457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8C6C8B-3283-424F-5981-A87D310FE78E}"/>
              </a:ext>
            </a:extLst>
          </p:cNvPr>
          <p:cNvSpPr txBox="1"/>
          <p:nvPr/>
        </p:nvSpPr>
        <p:spPr>
          <a:xfrm>
            <a:off x="202852" y="237108"/>
            <a:ext cx="1516765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5FB04C-5CD0-9611-77A5-9050E4CC126C}"/>
              </a:ext>
            </a:extLst>
          </p:cNvPr>
          <p:cNvSpPr txBox="1"/>
          <p:nvPr/>
        </p:nvSpPr>
        <p:spPr>
          <a:xfrm>
            <a:off x="10031104" y="198438"/>
            <a:ext cx="199487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জড়ায়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9371F-73AC-7EC1-8175-74884C50D419}"/>
              </a:ext>
            </a:extLst>
          </p:cNvPr>
          <p:cNvSpPr txBox="1"/>
          <p:nvPr/>
        </p:nvSpPr>
        <p:spPr>
          <a:xfrm>
            <a:off x="203197" y="3280229"/>
            <a:ext cx="683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NikoshBAN" panose="02000000000000000000"/>
              </a:rPr>
              <a:t>(গ) দূষিত বাতাস আমাদের ফুসফুসে প্রবেশ করে।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9B315-5886-558C-A2F0-0E53DBC15A13}"/>
              </a:ext>
            </a:extLst>
          </p:cNvPr>
          <p:cNvSpPr txBox="1"/>
          <p:nvPr/>
        </p:nvSpPr>
        <p:spPr>
          <a:xfrm>
            <a:off x="188688" y="4055736"/>
            <a:ext cx="615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NikoshBAN" panose="02000000000000000000"/>
              </a:rPr>
              <a:t>(ঘ) জমিতে ফসল কম হয়।গাছপালা মারা যায়।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9277B-1BC9-1FDC-8117-9EC074228174}"/>
              </a:ext>
            </a:extLst>
          </p:cNvPr>
          <p:cNvSpPr txBox="1"/>
          <p:nvPr/>
        </p:nvSpPr>
        <p:spPr>
          <a:xfrm>
            <a:off x="130630" y="4860560"/>
            <a:ext cx="560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NikoshBAN" panose="02000000000000000000"/>
              </a:rPr>
              <a:t> (ঙ) ডায়রিয়া ও জন্ডিসের মতো রোগ হয়।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F6F202-FB1A-BEE3-C24D-51D121EE97DF}"/>
              </a:ext>
            </a:extLst>
          </p:cNvPr>
          <p:cNvSpPr txBox="1"/>
          <p:nvPr/>
        </p:nvSpPr>
        <p:spPr>
          <a:xfrm>
            <a:off x="217710" y="1621134"/>
            <a:ext cx="66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NikoshBAN" panose="02000000000000000000"/>
              </a:rPr>
              <a:t>(ক) আমাদের শোনার সমস্যা হয়। মাথা ব্যাথা করে।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001D3-13B4-F1B1-0C16-54855168E0ED}"/>
              </a:ext>
            </a:extLst>
          </p:cNvPr>
          <p:cNvSpPr txBox="1"/>
          <p:nvPr/>
        </p:nvSpPr>
        <p:spPr>
          <a:xfrm>
            <a:off x="188686" y="2496456"/>
            <a:ext cx="583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NikoshBAN" panose="02000000000000000000"/>
              </a:rPr>
              <a:t>(খ) আমাদের চারপাশের পরিবেশ নষ্ট হয়।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C348D-B148-5E4C-6402-24777305E2AD}"/>
              </a:ext>
            </a:extLst>
          </p:cNvPr>
          <p:cNvSpPr txBox="1"/>
          <p:nvPr/>
        </p:nvSpPr>
        <p:spPr>
          <a:xfrm>
            <a:off x="9297237" y="1621134"/>
            <a:ext cx="21400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NikoshBAN" panose="02000000000000000000"/>
              </a:rPr>
              <a:t>বায়ুদুষণ</a:t>
            </a:r>
          </a:p>
          <a:p>
            <a:endParaRPr lang="en-US" sz="2400">
              <a:latin typeface="NikoshBAN" panose="02000000000000000000"/>
            </a:endParaRPr>
          </a:p>
          <a:p>
            <a:r>
              <a:rPr lang="en-US" sz="2400">
                <a:latin typeface="NikoshBAN" panose="02000000000000000000"/>
              </a:rPr>
              <a:t>পানিদূষণ</a:t>
            </a:r>
          </a:p>
          <a:p>
            <a:endParaRPr lang="en-US" sz="2400">
              <a:latin typeface="NikoshBAN" panose="02000000000000000000"/>
            </a:endParaRPr>
          </a:p>
          <a:p>
            <a:r>
              <a:rPr lang="en-US" sz="2400">
                <a:latin typeface="NikoshBAN" panose="02000000000000000000"/>
              </a:rPr>
              <a:t>মাটিদূষণ</a:t>
            </a:r>
          </a:p>
          <a:p>
            <a:endParaRPr lang="en-US" sz="2400">
              <a:latin typeface="NikoshBAN" panose="02000000000000000000"/>
            </a:endParaRPr>
          </a:p>
          <a:p>
            <a:r>
              <a:rPr lang="en-US" sz="2400">
                <a:latin typeface="NikoshBAN" panose="02000000000000000000"/>
              </a:rPr>
              <a:t>বর্জ্যদূষণ</a:t>
            </a:r>
          </a:p>
          <a:p>
            <a:endParaRPr lang="en-US" sz="2400">
              <a:latin typeface="NikoshBAN" panose="02000000000000000000"/>
            </a:endParaRPr>
          </a:p>
          <a:p>
            <a:r>
              <a:rPr lang="en-US" sz="2400">
                <a:latin typeface="NikoshBAN" panose="02000000000000000000"/>
              </a:rPr>
              <a:t>শব্দদূষণ</a:t>
            </a:r>
          </a:p>
          <a:p>
            <a:endParaRPr lang="en-US" sz="2400">
              <a:latin typeface="NikoshBAN" panose="02000000000000000000"/>
            </a:endParaRPr>
          </a:p>
          <a:p>
            <a:r>
              <a:rPr lang="en-US" sz="2400">
                <a:latin typeface="NikoshBAN" panose="02000000000000000000"/>
              </a:rPr>
              <a:t>মানবসৃষ্টদূষণ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BB2AF-93F3-D7A5-EEF9-870DE776BCBD}"/>
              </a:ext>
            </a:extLst>
          </p:cNvPr>
          <p:cNvSpPr txBox="1"/>
          <p:nvPr/>
        </p:nvSpPr>
        <p:spPr>
          <a:xfrm>
            <a:off x="2090056" y="760328"/>
            <a:ext cx="766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NikoshBAN" panose="02000000000000000000"/>
              </a:rPr>
              <a:t>বাম পাশের বাক্যের সাথে ডান পাশের সঠিক সব্দের দাগ টেনে মিল কর।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61C491-940E-34AB-3B3B-BDA6301661AF}"/>
              </a:ext>
            </a:extLst>
          </p:cNvPr>
          <p:cNvSpPr/>
          <p:nvPr/>
        </p:nvSpPr>
        <p:spPr>
          <a:xfrm>
            <a:off x="217710" y="1407886"/>
            <a:ext cx="11219547" cy="468978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EC1F3-358A-DF97-1211-9DF954D32FC0}"/>
              </a:ext>
            </a:extLst>
          </p:cNvPr>
          <p:cNvCxnSpPr/>
          <p:nvPr/>
        </p:nvCxnSpPr>
        <p:spPr>
          <a:xfrm>
            <a:off x="7576457" y="1407886"/>
            <a:ext cx="0" cy="46897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A92BFB-3442-44C9-BC28-D9E1874B5F3C}"/>
              </a:ext>
            </a:extLst>
          </p:cNvPr>
          <p:cNvCxnSpPr>
            <a:stCxn id="7" idx="3"/>
          </p:cNvCxnSpPr>
          <p:nvPr/>
        </p:nvCxnSpPr>
        <p:spPr>
          <a:xfrm flipV="1">
            <a:off x="5733142" y="2757714"/>
            <a:ext cx="3564095" cy="23336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10E6BF-5F77-BBAC-867A-768BF913AC11}"/>
              </a:ext>
            </a:extLst>
          </p:cNvPr>
          <p:cNvCxnSpPr>
            <a:cxnSpLocks/>
          </p:cNvCxnSpPr>
          <p:nvPr/>
        </p:nvCxnSpPr>
        <p:spPr>
          <a:xfrm flipV="1">
            <a:off x="6096000" y="3180414"/>
            <a:ext cx="3201237" cy="11224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3B6B79-6B19-318E-4E1B-AD6F998631CE}"/>
              </a:ext>
            </a:extLst>
          </p:cNvPr>
          <p:cNvCxnSpPr>
            <a:cxnSpLocks/>
          </p:cNvCxnSpPr>
          <p:nvPr/>
        </p:nvCxnSpPr>
        <p:spPr>
          <a:xfrm flipV="1">
            <a:off x="6429826" y="1931043"/>
            <a:ext cx="2954491" cy="15800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B736C9-3FC2-4CC7-BE4F-D81A8BCD74A9}"/>
              </a:ext>
            </a:extLst>
          </p:cNvPr>
          <p:cNvCxnSpPr>
            <a:cxnSpLocks/>
          </p:cNvCxnSpPr>
          <p:nvPr/>
        </p:nvCxnSpPr>
        <p:spPr>
          <a:xfrm>
            <a:off x="5542861" y="2757714"/>
            <a:ext cx="3754376" cy="12758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71E850-4443-A89F-AE15-7632CDF644E0}"/>
              </a:ext>
            </a:extLst>
          </p:cNvPr>
          <p:cNvCxnSpPr>
            <a:cxnSpLocks/>
          </p:cNvCxnSpPr>
          <p:nvPr/>
        </p:nvCxnSpPr>
        <p:spPr>
          <a:xfrm>
            <a:off x="6671765" y="1862182"/>
            <a:ext cx="2625472" cy="2829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6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0094" y="220506"/>
            <a:ext cx="2576513" cy="65146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3447144" y="1692317"/>
            <a:ext cx="8527143" cy="973393"/>
          </a:xfrm>
          <a:prstGeom prst="snipRoundRect">
            <a:avLst>
              <a:gd name="adj1" fmla="val 0"/>
              <a:gd name="adj2" fmla="val 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IN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পানিদূষণের ফলাফল সম্পর্কে আলোচনা কর।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17366" y="1657984"/>
            <a:ext cx="2579327" cy="12683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- ১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4450" y="2991465"/>
            <a:ext cx="2477729" cy="1268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নং--২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and Round Single Corner Rectangle 3">
            <a:extLst>
              <a:ext uri="{FF2B5EF4-FFF2-40B4-BE49-F238E27FC236}">
                <a16:creationId xmlns:a16="http://schemas.microsoft.com/office/drawing/2014/main" id="{132313FB-FA29-403D-9D4E-4795CC6F69B0}"/>
              </a:ext>
            </a:extLst>
          </p:cNvPr>
          <p:cNvSpPr/>
          <p:nvPr/>
        </p:nvSpPr>
        <p:spPr>
          <a:xfrm>
            <a:off x="3389087" y="3146762"/>
            <a:ext cx="8527143" cy="973393"/>
          </a:xfrm>
          <a:prstGeom prst="snipRoundRect">
            <a:avLst>
              <a:gd name="adj1" fmla="val 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en-US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বায়ুদূষণের ফলাফল সম্পর্কে আলোচনা কর।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5">
            <a:extLst>
              <a:ext uri="{FF2B5EF4-FFF2-40B4-BE49-F238E27FC236}">
                <a16:creationId xmlns:a16="http://schemas.microsoft.com/office/drawing/2014/main" id="{CC6C296B-E79D-4507-B514-33F050078CA8}"/>
              </a:ext>
            </a:extLst>
          </p:cNvPr>
          <p:cNvSpPr/>
          <p:nvPr/>
        </p:nvSpPr>
        <p:spPr>
          <a:xfrm>
            <a:off x="618964" y="4242699"/>
            <a:ext cx="2477729" cy="126836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r>
              <a:rPr lang="bn-BD" sz="3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নং--</a:t>
            </a:r>
            <a:r>
              <a:rPr lang="en-US" sz="3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and Round Single Corner Rectangle 3">
            <a:extLst>
              <a:ext uri="{FF2B5EF4-FFF2-40B4-BE49-F238E27FC236}">
                <a16:creationId xmlns:a16="http://schemas.microsoft.com/office/drawing/2014/main" id="{930CDCBE-727F-4576-A24D-AD28F8A772DE}"/>
              </a:ext>
            </a:extLst>
          </p:cNvPr>
          <p:cNvSpPr/>
          <p:nvPr/>
        </p:nvSpPr>
        <p:spPr>
          <a:xfrm>
            <a:off x="3418116" y="4454482"/>
            <a:ext cx="8527143" cy="973393"/>
          </a:xfrm>
          <a:prstGeom prst="snipRound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মাটিদূষণের ফলাফল সম্পর্কে আলোচনা কর।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download.png">
            <a:extLst>
              <a:ext uri="{FF2B5EF4-FFF2-40B4-BE49-F238E27FC236}">
                <a16:creationId xmlns:a16="http://schemas.microsoft.com/office/drawing/2014/main" id="{B1D395E3-0DEC-4EE5-94AD-DC6A7E7F1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109" y="243323"/>
            <a:ext cx="1528178" cy="114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nip and Round Single Corner Rectangle 3">
            <a:extLst>
              <a:ext uri="{FF2B5EF4-FFF2-40B4-BE49-F238E27FC236}">
                <a16:creationId xmlns:a16="http://schemas.microsoft.com/office/drawing/2014/main" id="{44539581-E6D0-183B-FEC7-56A4809E06D5}"/>
              </a:ext>
            </a:extLst>
          </p:cNvPr>
          <p:cNvSpPr/>
          <p:nvPr/>
        </p:nvSpPr>
        <p:spPr>
          <a:xfrm>
            <a:off x="3367316" y="5709965"/>
            <a:ext cx="8527143" cy="973393"/>
          </a:xfrm>
          <a:prstGeom prst="snipRound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শব্দদূষণের ফলাফল  সম্পর্কে আলোচনা কর।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5">
            <a:extLst>
              <a:ext uri="{FF2B5EF4-FFF2-40B4-BE49-F238E27FC236}">
                <a16:creationId xmlns:a16="http://schemas.microsoft.com/office/drawing/2014/main" id="{A8CD17B0-8A94-0D85-2468-6B8264FB9044}"/>
              </a:ext>
            </a:extLst>
          </p:cNvPr>
          <p:cNvSpPr/>
          <p:nvPr/>
        </p:nvSpPr>
        <p:spPr>
          <a:xfrm>
            <a:off x="611710" y="5541725"/>
            <a:ext cx="2477729" cy="126836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r>
              <a:rPr lang="bn-BD" sz="3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নং--</a:t>
            </a:r>
            <a:r>
              <a:rPr lang="en-US" sz="3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03810A0C-8D72-7873-4801-6D13CD3B0744}"/>
              </a:ext>
            </a:extLst>
          </p:cNvPr>
          <p:cNvSpPr/>
          <p:nvPr/>
        </p:nvSpPr>
        <p:spPr>
          <a:xfrm>
            <a:off x="99239" y="83457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5D405279-2D9E-4B56-9955-6A88089C0F5B}"/>
              </a:ext>
            </a:extLst>
          </p:cNvPr>
          <p:cNvSpPr/>
          <p:nvPr/>
        </p:nvSpPr>
        <p:spPr>
          <a:xfrm>
            <a:off x="99239" y="83457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F04B3-7133-49A2-8C05-22392CE44470}"/>
              </a:ext>
            </a:extLst>
          </p:cNvPr>
          <p:cNvSpPr txBox="1"/>
          <p:nvPr/>
        </p:nvSpPr>
        <p:spPr>
          <a:xfrm>
            <a:off x="202852" y="237108"/>
            <a:ext cx="1516765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5AE4B-764A-C004-BB64-940EF82627CF}"/>
              </a:ext>
            </a:extLst>
          </p:cNvPr>
          <p:cNvSpPr txBox="1"/>
          <p:nvPr/>
        </p:nvSpPr>
        <p:spPr>
          <a:xfrm>
            <a:off x="10031104" y="198438"/>
            <a:ext cx="199487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B970C8-7C43-3EF3-E3D0-C414F916C7E0}"/>
              </a:ext>
            </a:extLst>
          </p:cNvPr>
          <p:cNvSpPr txBox="1"/>
          <p:nvPr/>
        </p:nvSpPr>
        <p:spPr>
          <a:xfrm>
            <a:off x="2555542" y="274049"/>
            <a:ext cx="613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পরিবেশ দূষণের ফলাফল লেখ।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E2FD1C7B-B8E2-611E-22D9-8936B541F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750081"/>
              </p:ext>
            </p:extLst>
          </p:nvPr>
        </p:nvGraphicFramePr>
        <p:xfrm>
          <a:off x="537028" y="2082799"/>
          <a:ext cx="4847772" cy="396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886">
                  <a:extLst>
                    <a:ext uri="{9D8B030D-6E8A-4147-A177-3AD203B41FA5}">
                      <a16:colId xmlns:a16="http://schemas.microsoft.com/office/drawing/2014/main" val="3565031991"/>
                    </a:ext>
                  </a:extLst>
                </a:gridCol>
                <a:gridCol w="2423886">
                  <a:extLst>
                    <a:ext uri="{9D8B030D-6E8A-4147-A177-3AD203B41FA5}">
                      <a16:colId xmlns:a16="http://schemas.microsoft.com/office/drawing/2014/main" val="4108054607"/>
                    </a:ext>
                  </a:extLst>
                </a:gridCol>
              </a:tblGrid>
              <a:tr h="912947"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 sz="2800">
                          <a:latin typeface="NikoshBAN" panose="02000000000000000000"/>
                        </a:rPr>
                        <a:t>    বায়ুদূষণ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 sz="2800" b="1">
                          <a:latin typeface="NikoshBAN" panose="02000000000000000000"/>
                        </a:rPr>
                        <a:t>   মাটিদূষণ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769881"/>
                  </a:ext>
                </a:extLst>
              </a:tr>
              <a:tr h="3051003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69146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9707CF3-D4D0-98CA-B66E-898E9DA3F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32870"/>
              </p:ext>
            </p:extLst>
          </p:nvPr>
        </p:nvGraphicFramePr>
        <p:xfrm>
          <a:off x="5887929" y="2025455"/>
          <a:ext cx="6028300" cy="4021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4150">
                  <a:extLst>
                    <a:ext uri="{9D8B030D-6E8A-4147-A177-3AD203B41FA5}">
                      <a16:colId xmlns:a16="http://schemas.microsoft.com/office/drawing/2014/main" val="3565031991"/>
                    </a:ext>
                  </a:extLst>
                </a:gridCol>
                <a:gridCol w="3014150">
                  <a:extLst>
                    <a:ext uri="{9D8B030D-6E8A-4147-A177-3AD203B41FA5}">
                      <a16:colId xmlns:a16="http://schemas.microsoft.com/office/drawing/2014/main" val="4108054607"/>
                    </a:ext>
                  </a:extLst>
                </a:gridCol>
              </a:tblGrid>
              <a:tr h="891916"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 sz="2800">
                          <a:latin typeface="NikoshBAN" panose="02000000000000000000"/>
                        </a:rPr>
                        <a:t>   পানিদূষণ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 sz="2800">
                          <a:latin typeface="NikoshBAN" panose="02000000000000000000"/>
                        </a:rPr>
                        <a:t>   শব্দদূষণ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769881"/>
                  </a:ext>
                </a:extLst>
              </a:tr>
              <a:tr h="31293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69146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64F01FC-6427-1BCE-110E-F7713AE852B0}"/>
              </a:ext>
            </a:extLst>
          </p:cNvPr>
          <p:cNvSpPr txBox="1"/>
          <p:nvPr/>
        </p:nvSpPr>
        <p:spPr>
          <a:xfrm>
            <a:off x="725736" y="1524000"/>
            <a:ext cx="130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দলঃ ক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3D2B2D-87BE-DF07-C47F-984847B5E3FC}"/>
              </a:ext>
            </a:extLst>
          </p:cNvPr>
          <p:cNvSpPr txBox="1"/>
          <p:nvPr/>
        </p:nvSpPr>
        <p:spPr>
          <a:xfrm>
            <a:off x="6190372" y="1473207"/>
            <a:ext cx="130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দলঃ খ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21E96-46A7-FDCC-B627-309472FE23B3}"/>
              </a:ext>
            </a:extLst>
          </p:cNvPr>
          <p:cNvSpPr txBox="1"/>
          <p:nvPr/>
        </p:nvSpPr>
        <p:spPr>
          <a:xfrm>
            <a:off x="551542" y="3396343"/>
            <a:ext cx="2351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NikoshBAN" panose="02000000000000000000"/>
              </a:rPr>
              <a:t>দূষিত বাতাস আমাদের ফুসফুসে প্রবেশ করে। ফলে আমাদের রোগ </a:t>
            </a:r>
          </a:p>
          <a:p>
            <a:r>
              <a:rPr lang="en-US" sz="2400">
                <a:latin typeface="NikoshBAN" panose="02000000000000000000"/>
              </a:rPr>
              <a:t>হয়।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F5E20-75CD-7489-EE33-D95137C062E5}"/>
              </a:ext>
            </a:extLst>
          </p:cNvPr>
          <p:cNvSpPr txBox="1"/>
          <p:nvPr/>
        </p:nvSpPr>
        <p:spPr>
          <a:xfrm>
            <a:off x="3135086" y="3570517"/>
            <a:ext cx="2018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NikoshBAN" panose="02000000000000000000"/>
              </a:rPr>
              <a:t>জমিতে ফসল কম হয়।</a:t>
            </a:r>
          </a:p>
          <a:p>
            <a:r>
              <a:rPr lang="en-US" sz="2400">
                <a:latin typeface="NikoshBAN" panose="02000000000000000000"/>
              </a:rPr>
              <a:t>গাছপালা মারা যায়।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E8D64C-686E-E2C0-8882-9A415064E350}"/>
              </a:ext>
            </a:extLst>
          </p:cNvPr>
          <p:cNvSpPr txBox="1"/>
          <p:nvPr/>
        </p:nvSpPr>
        <p:spPr>
          <a:xfrm>
            <a:off x="5900061" y="3205933"/>
            <a:ext cx="29681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NikoshBAN" panose="02000000000000000000"/>
              </a:rPr>
              <a:t>দূষিত পানিতে মাছ মারা যায়। ডায়রিয়া ও জন্ডিসের মতো রোগ হয়। অপরিষ্কার পানিতে মশা-মাছি জন্মায় ও রোগ-জিবাণু ছড়ায়।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CD074-94CC-3D9B-75A3-EF44A3B555E8}"/>
              </a:ext>
            </a:extLst>
          </p:cNvPr>
          <p:cNvSpPr txBox="1"/>
          <p:nvPr/>
        </p:nvSpPr>
        <p:spPr>
          <a:xfrm>
            <a:off x="9187541" y="3381828"/>
            <a:ext cx="2365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NikoshBAN" panose="02000000000000000000"/>
              </a:rPr>
              <a:t>আমাদের শোনার সমস্যা হয়।</a:t>
            </a:r>
          </a:p>
          <a:p>
            <a:r>
              <a:rPr lang="en-US" sz="2400">
                <a:latin typeface="NikoshBAN" panose="02000000000000000000"/>
              </a:rPr>
              <a:t>মাথা ব্যাথা করে।</a:t>
            </a:r>
          </a:p>
        </p:txBody>
      </p:sp>
    </p:spTree>
    <p:extLst>
      <p:ext uri="{BB962C8B-B14F-4D97-AF65-F5344CB8AC3E}">
        <p14:creationId xmlns:p14="http://schemas.microsoft.com/office/powerpoint/2010/main" val="30752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5" grpId="0"/>
      <p:bldP spid="6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B442F0-30E0-42E2-90E4-C8DF8FFA2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457"/>
            <a:ext cx="12192000" cy="6858000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threePt" dir="t"/>
          </a:scene3d>
          <a:sp3d contourW="12700">
            <a:extrusionClr>
              <a:srgbClr val="FF0000"/>
            </a:extrusionClr>
            <a:contourClr>
              <a:srgbClr val="FFFF00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F1ACFF-AC0C-4285-85AF-8DEC5FD55044}"/>
              </a:ext>
            </a:extLst>
          </p:cNvPr>
          <p:cNvSpPr/>
          <p:nvPr/>
        </p:nvSpPr>
        <p:spPr>
          <a:xfrm>
            <a:off x="464673" y="2875002"/>
            <a:ext cx="11038664" cy="1880515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 extrusionH="76200">
            <a:bevelT w="25400" h="50800"/>
            <a:bevelB w="38100" h="0" prst="angle"/>
            <a:extrusionClr>
              <a:srgbClr val="FF0000"/>
            </a:extrusionClr>
          </a:sp3d>
        </p:spPr>
        <p:txBody>
          <a:bodyPr wrap="none" lIns="109728" tIns="54864" rIns="109728" bIns="54864">
            <a:spAutoFit/>
            <a:sp3d extrusionH="57150">
              <a:bevelT w="419100" h="0"/>
              <a:bevelB w="0" h="933450"/>
              <a:extrusionClr>
                <a:srgbClr val="FF0000"/>
              </a:extrusionClr>
            </a:sp3d>
          </a:bodyPr>
          <a:lstStyle/>
          <a:p>
            <a:pPr algn="ctr"/>
            <a:r>
              <a:rPr lang="en-US" sz="115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14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সবাইকেধন্যবাদ</a:t>
            </a:r>
            <a:endParaRPr lang="en-US" sz="11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14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761FEA35-F2D6-4488-9760-2003EF4B986F}"/>
              </a:ext>
            </a:extLst>
          </p:cNvPr>
          <p:cNvSpPr/>
          <p:nvPr/>
        </p:nvSpPr>
        <p:spPr>
          <a:xfrm>
            <a:off x="92597" y="0"/>
            <a:ext cx="12099403" cy="6751393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5EF005F-995A-4546-B6A6-442842537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"/>
          <a:stretch/>
        </p:blipFill>
        <p:spPr>
          <a:xfrm>
            <a:off x="4230871" y="25369"/>
            <a:ext cx="3422190" cy="118160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2BE0BBD-2C6F-4A73-905E-CC2C6F9F2B26}"/>
              </a:ext>
            </a:extLst>
          </p:cNvPr>
          <p:cNvGrpSpPr/>
          <p:nvPr/>
        </p:nvGrpSpPr>
        <p:grpSpPr>
          <a:xfrm>
            <a:off x="488242" y="409532"/>
            <a:ext cx="4427816" cy="3287149"/>
            <a:chOff x="1074468" y="57514"/>
            <a:chExt cx="4210721" cy="2852503"/>
          </a:xfrm>
        </p:grpSpPr>
        <p:sp>
          <p:nvSpPr>
            <p:cNvPr id="14" name="Round Same Side Corner Rectangle 13"/>
            <p:cNvSpPr/>
            <p:nvPr/>
          </p:nvSpPr>
          <p:spPr>
            <a:xfrm>
              <a:off x="1074468" y="57514"/>
              <a:ext cx="4210721" cy="2852503"/>
            </a:xfrm>
            <a:prstGeom prst="round2Same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09EFA92-B2F9-482D-9F7A-E68CC6B30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767" y="392708"/>
              <a:ext cx="2223650" cy="242531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C817FE-13B4-4578-9FB6-C106DC1CEDA7}"/>
              </a:ext>
            </a:extLst>
          </p:cNvPr>
          <p:cNvGrpSpPr/>
          <p:nvPr/>
        </p:nvGrpSpPr>
        <p:grpSpPr>
          <a:xfrm>
            <a:off x="99239" y="61142"/>
            <a:ext cx="12092761" cy="6691086"/>
            <a:chOff x="99239" y="95432"/>
            <a:chExt cx="12092761" cy="6691086"/>
          </a:xfrm>
        </p:grpSpPr>
        <p:sp>
          <p:nvSpPr>
            <p:cNvPr id="3" name="Rounded Rectangle 2"/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Le Printemps Affiche L&amp;#39;image D&amp;#39;arrière Plan | Flower background wallpaper,  Spring background, Flower background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Le Printemps Affiche L&amp;#39;image D&amp;#39;arrière Plan | Flower background wallpaper,  Spring background, Flower background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7203" l="0" r="9375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65993" y="1069245"/>
              <a:ext cx="2200352" cy="5549897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25CBA07-8440-49EA-80F4-943DDCA3F3D7}"/>
              </a:ext>
            </a:extLst>
          </p:cNvPr>
          <p:cNvGrpSpPr/>
          <p:nvPr/>
        </p:nvGrpSpPr>
        <p:grpSpPr>
          <a:xfrm>
            <a:off x="487680" y="2911386"/>
            <a:ext cx="4427816" cy="3107147"/>
            <a:chOff x="1053427" y="2888526"/>
            <a:chExt cx="4210721" cy="3107147"/>
          </a:xfrm>
        </p:grpSpPr>
        <p:sp>
          <p:nvSpPr>
            <p:cNvPr id="21" name="Freeform 20"/>
            <p:cNvSpPr/>
            <p:nvPr/>
          </p:nvSpPr>
          <p:spPr>
            <a:xfrm>
              <a:off x="1053427" y="2888526"/>
              <a:ext cx="4210721" cy="3107147"/>
            </a:xfrm>
            <a:custGeom>
              <a:avLst/>
              <a:gdLst>
                <a:gd name="connsiteX0" fmla="*/ 0 w 4296230"/>
                <a:gd name="connsiteY0" fmla="*/ 0 h 3107147"/>
                <a:gd name="connsiteX1" fmla="*/ 1087621 w 4296230"/>
                <a:gd name="connsiteY1" fmla="*/ 0 h 3107147"/>
                <a:gd name="connsiteX2" fmla="*/ 1103316 w 4296230"/>
                <a:gd name="connsiteY2" fmla="*/ 56410 h 3107147"/>
                <a:gd name="connsiteX3" fmla="*/ 2151995 w 4296230"/>
                <a:gd name="connsiteY3" fmla="*/ 769409 h 3107147"/>
                <a:gd name="connsiteX4" fmla="*/ 3200674 w 4296230"/>
                <a:gd name="connsiteY4" fmla="*/ 56410 h 3107147"/>
                <a:gd name="connsiteX5" fmla="*/ 3216370 w 4296230"/>
                <a:gd name="connsiteY5" fmla="*/ 0 h 3107147"/>
                <a:gd name="connsiteX6" fmla="*/ 4296230 w 4296230"/>
                <a:gd name="connsiteY6" fmla="*/ 0 h 3107147"/>
                <a:gd name="connsiteX7" fmla="*/ 4296230 w 4296230"/>
                <a:gd name="connsiteY7" fmla="*/ 2589279 h 3107147"/>
                <a:gd name="connsiteX8" fmla="*/ 3778362 w 4296230"/>
                <a:gd name="connsiteY8" fmla="*/ 3107147 h 3107147"/>
                <a:gd name="connsiteX9" fmla="*/ 517868 w 4296230"/>
                <a:gd name="connsiteY9" fmla="*/ 3107147 h 3107147"/>
                <a:gd name="connsiteX10" fmla="*/ 0 w 4296230"/>
                <a:gd name="connsiteY10" fmla="*/ 2589279 h 3107147"/>
                <a:gd name="connsiteX11" fmla="*/ 0 w 4296230"/>
                <a:gd name="connsiteY11" fmla="*/ 0 h 310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6230" h="3107147">
                  <a:moveTo>
                    <a:pt x="0" y="0"/>
                  </a:moveTo>
                  <a:lnTo>
                    <a:pt x="1087621" y="0"/>
                  </a:lnTo>
                  <a:lnTo>
                    <a:pt x="1103316" y="56410"/>
                  </a:lnTo>
                  <a:cubicBezTo>
                    <a:pt x="1242341" y="469486"/>
                    <a:pt x="1659268" y="769409"/>
                    <a:pt x="2151995" y="769409"/>
                  </a:cubicBezTo>
                  <a:cubicBezTo>
                    <a:pt x="2644723" y="769409"/>
                    <a:pt x="3061649" y="469486"/>
                    <a:pt x="3200674" y="56410"/>
                  </a:cubicBezTo>
                  <a:lnTo>
                    <a:pt x="3216370" y="0"/>
                  </a:lnTo>
                  <a:lnTo>
                    <a:pt x="4296230" y="0"/>
                  </a:lnTo>
                  <a:lnTo>
                    <a:pt x="4296230" y="2589279"/>
                  </a:lnTo>
                  <a:cubicBezTo>
                    <a:pt x="4296230" y="2875290"/>
                    <a:pt x="4064373" y="3107147"/>
                    <a:pt x="3778362" y="3107147"/>
                  </a:cubicBezTo>
                  <a:lnTo>
                    <a:pt x="517868" y="3107147"/>
                  </a:lnTo>
                  <a:cubicBezTo>
                    <a:pt x="231857" y="3107147"/>
                    <a:pt x="0" y="2875290"/>
                    <a:pt x="0" y="2589279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00FF00">
                    <a:alpha val="98000"/>
                    <a:lumMod val="79000"/>
                    <a:lumOff val="21000"/>
                  </a:srgbClr>
                </a:gs>
                <a:gs pos="93000">
                  <a:srgbClr val="00206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8C4D8C4-763D-426A-9601-50B861170851}"/>
                </a:ext>
              </a:extLst>
            </p:cNvPr>
            <p:cNvSpPr/>
            <p:nvPr/>
          </p:nvSpPr>
          <p:spPr>
            <a:xfrm>
              <a:off x="1276771" y="3627083"/>
              <a:ext cx="339708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Left"/>
                <a:lightRig rig="threePt" dir="t"/>
              </a:scene3d>
              <a:sp3d extrusionH="279400" contourW="12700">
                <a:bevelT w="82550" h="38100" prst="coolSlant"/>
                <a:extrusionClr>
                  <a:srgbClr val="FF0000"/>
                </a:extrusionClr>
                <a:contourClr>
                  <a:schemeClr val="tx1"/>
                </a:contourClr>
              </a:sp3d>
            </a:bodyPr>
            <a:lstStyle/>
            <a:p>
              <a:pPr algn="ctr"/>
              <a:r>
                <a:rPr lang="bn-BD" sz="4800" b="1" cap="none" spc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itchFamily="2" charset="0"/>
                  <a:cs typeface="NikoshBAN" pitchFamily="2" charset="0"/>
                </a:rPr>
                <a:t>আবু সাঈম</a:t>
              </a:r>
              <a:r>
                <a:rPr lang="en-US" sz="4800" b="1" cap="none" spc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8FC2808-F073-429B-9CC8-446078C46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90101" y="4341970"/>
              <a:ext cx="1681799" cy="72209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CC6D6B-C64C-4DDB-BC1C-B2E99BEB1AB8}"/>
                </a:ext>
              </a:extLst>
            </p:cNvPr>
            <p:cNvSpPr txBox="1"/>
            <p:nvPr/>
          </p:nvSpPr>
          <p:spPr>
            <a:xfrm>
              <a:off x="1469193" y="4804884"/>
              <a:ext cx="3397084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2800">
                  <a:latin typeface="NikoshBAN" pitchFamily="2" charset="0"/>
                  <a:cs typeface="NikoshBAN" pitchFamily="2" charset="0"/>
                </a:rPr>
                <a:t>ভুলবাড়িয়া স</a:t>
              </a:r>
              <a:r>
                <a:rPr lang="en-US" sz="280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>
                  <a:latin typeface="NikoshBAN" pitchFamily="2" charset="0"/>
                  <a:cs typeface="NikoshBAN" pitchFamily="2" charset="0"/>
                </a:rPr>
                <a:t>প্রা বি</a:t>
              </a:r>
            </a:p>
            <a:p>
              <a:r>
                <a:rPr lang="en-US" sz="240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2400">
                  <a:latin typeface="NikoshBAN" pitchFamily="2" charset="0"/>
                  <a:cs typeface="NikoshBAN" pitchFamily="2" charset="0"/>
                </a:rPr>
                <a:t>সিংড়া,নাটোর।</a:t>
              </a:r>
              <a:endParaRPr lang="en-US" sz="24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0812520-91ED-4032-A975-19CB843F07CD}"/>
                </a:ext>
              </a:extLst>
            </p:cNvPr>
            <p:cNvSpPr txBox="1"/>
            <p:nvPr/>
          </p:nvSpPr>
          <p:spPr>
            <a:xfrm>
              <a:off x="1797191" y="5516888"/>
              <a:ext cx="26721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>
                  <a:latin typeface="NikoshBAN" pitchFamily="2" charset="0"/>
                  <a:cs typeface="NikoshBAN" pitchFamily="2" charset="0"/>
                </a:rPr>
                <a:t>sayeem980@gmail.com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6A872A6-A010-40C2-9E56-50DFEDA80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311" y="5614739"/>
              <a:ext cx="183751" cy="23803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DF43E9F-DBD4-43F7-AFA3-5F3DE2792830}"/>
              </a:ext>
            </a:extLst>
          </p:cNvPr>
          <p:cNvGrpSpPr/>
          <p:nvPr/>
        </p:nvGrpSpPr>
        <p:grpSpPr>
          <a:xfrm>
            <a:off x="7367945" y="409532"/>
            <a:ext cx="4427816" cy="3222531"/>
            <a:chOff x="6819305" y="713601"/>
            <a:chExt cx="4427816" cy="2918462"/>
          </a:xfrm>
        </p:grpSpPr>
        <p:sp>
          <p:nvSpPr>
            <p:cNvPr id="11" name="Round Same Side Corner Rectangle 10"/>
            <p:cNvSpPr/>
            <p:nvPr/>
          </p:nvSpPr>
          <p:spPr>
            <a:xfrm>
              <a:off x="6819305" y="713601"/>
              <a:ext cx="4427816" cy="2918462"/>
            </a:xfrm>
            <a:prstGeom prst="round2Same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FD8997-4F85-46A8-BB60-1F386D303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8822" y="1209836"/>
              <a:ext cx="2178158" cy="239031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C4EFC18-CF2D-48CA-9192-7258E5A9138A}"/>
              </a:ext>
            </a:extLst>
          </p:cNvPr>
          <p:cNvGrpSpPr/>
          <p:nvPr/>
        </p:nvGrpSpPr>
        <p:grpSpPr>
          <a:xfrm>
            <a:off x="7367945" y="2811256"/>
            <a:ext cx="4427816" cy="3107147"/>
            <a:chOff x="6927852" y="2799826"/>
            <a:chExt cx="4210721" cy="3107147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351B71AE-CF27-4DB7-9965-30D3242AB0B5}"/>
                </a:ext>
              </a:extLst>
            </p:cNvPr>
            <p:cNvSpPr/>
            <p:nvPr/>
          </p:nvSpPr>
          <p:spPr>
            <a:xfrm>
              <a:off x="6927852" y="2799826"/>
              <a:ext cx="4210721" cy="3107147"/>
            </a:xfrm>
            <a:custGeom>
              <a:avLst/>
              <a:gdLst>
                <a:gd name="connsiteX0" fmla="*/ 0 w 4296230"/>
                <a:gd name="connsiteY0" fmla="*/ 0 h 3107147"/>
                <a:gd name="connsiteX1" fmla="*/ 1087621 w 4296230"/>
                <a:gd name="connsiteY1" fmla="*/ 0 h 3107147"/>
                <a:gd name="connsiteX2" fmla="*/ 1103316 w 4296230"/>
                <a:gd name="connsiteY2" fmla="*/ 56410 h 3107147"/>
                <a:gd name="connsiteX3" fmla="*/ 2151995 w 4296230"/>
                <a:gd name="connsiteY3" fmla="*/ 769409 h 3107147"/>
                <a:gd name="connsiteX4" fmla="*/ 3200674 w 4296230"/>
                <a:gd name="connsiteY4" fmla="*/ 56410 h 3107147"/>
                <a:gd name="connsiteX5" fmla="*/ 3216370 w 4296230"/>
                <a:gd name="connsiteY5" fmla="*/ 0 h 3107147"/>
                <a:gd name="connsiteX6" fmla="*/ 4296230 w 4296230"/>
                <a:gd name="connsiteY6" fmla="*/ 0 h 3107147"/>
                <a:gd name="connsiteX7" fmla="*/ 4296230 w 4296230"/>
                <a:gd name="connsiteY7" fmla="*/ 2589279 h 3107147"/>
                <a:gd name="connsiteX8" fmla="*/ 3778362 w 4296230"/>
                <a:gd name="connsiteY8" fmla="*/ 3107147 h 3107147"/>
                <a:gd name="connsiteX9" fmla="*/ 517868 w 4296230"/>
                <a:gd name="connsiteY9" fmla="*/ 3107147 h 3107147"/>
                <a:gd name="connsiteX10" fmla="*/ 0 w 4296230"/>
                <a:gd name="connsiteY10" fmla="*/ 2589279 h 3107147"/>
                <a:gd name="connsiteX11" fmla="*/ 0 w 4296230"/>
                <a:gd name="connsiteY11" fmla="*/ 0 h 310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6230" h="3107147">
                  <a:moveTo>
                    <a:pt x="0" y="0"/>
                  </a:moveTo>
                  <a:lnTo>
                    <a:pt x="1087621" y="0"/>
                  </a:lnTo>
                  <a:lnTo>
                    <a:pt x="1103316" y="56410"/>
                  </a:lnTo>
                  <a:cubicBezTo>
                    <a:pt x="1242341" y="469486"/>
                    <a:pt x="1659268" y="769409"/>
                    <a:pt x="2151995" y="769409"/>
                  </a:cubicBezTo>
                  <a:cubicBezTo>
                    <a:pt x="2644723" y="769409"/>
                    <a:pt x="3061649" y="469486"/>
                    <a:pt x="3200674" y="56410"/>
                  </a:cubicBezTo>
                  <a:lnTo>
                    <a:pt x="3216370" y="0"/>
                  </a:lnTo>
                  <a:lnTo>
                    <a:pt x="4296230" y="0"/>
                  </a:lnTo>
                  <a:lnTo>
                    <a:pt x="4296230" y="2589279"/>
                  </a:lnTo>
                  <a:cubicBezTo>
                    <a:pt x="4296230" y="2875290"/>
                    <a:pt x="4064373" y="3107147"/>
                    <a:pt x="3778362" y="3107147"/>
                  </a:cubicBezTo>
                  <a:lnTo>
                    <a:pt x="517868" y="3107147"/>
                  </a:lnTo>
                  <a:cubicBezTo>
                    <a:pt x="231857" y="3107147"/>
                    <a:pt x="0" y="2875290"/>
                    <a:pt x="0" y="2589279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00FF00">
                    <a:alpha val="98000"/>
                    <a:lumMod val="79000"/>
                    <a:lumOff val="21000"/>
                  </a:srgbClr>
                </a:gs>
                <a:gs pos="93000">
                  <a:srgbClr val="00206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813221-0FC1-4496-9B80-B69B5348BDA5}"/>
                </a:ext>
              </a:extLst>
            </p:cNvPr>
            <p:cNvSpPr txBox="1"/>
            <p:nvPr/>
          </p:nvSpPr>
          <p:spPr>
            <a:xfrm>
              <a:off x="6996401" y="3573975"/>
              <a:ext cx="405521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2400">
                  <a:latin typeface="NikoshBAN" pitchFamily="2" charset="0"/>
                  <a:cs typeface="NikoshBAN" pitchFamily="2" charset="0"/>
                </a:rPr>
                <a:t>৩য়</a:t>
              </a:r>
            </a:p>
            <a:p>
              <a:r>
                <a:rPr lang="en-US" sz="2000" b="1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000">
                  <a:latin typeface="NikoshBAN" pitchFamily="2" charset="0"/>
                  <a:cs typeface="NikoshBAN" pitchFamily="2" charset="0"/>
                </a:rPr>
                <a:t> বাংলাদেশ ও বিশ্বপরিচয়।</a:t>
              </a:r>
            </a:p>
            <a:p>
              <a:r>
                <a:rPr lang="en-US" sz="2000" b="1"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2000">
                  <a:latin typeface="NikoshBAN" pitchFamily="2" charset="0"/>
                  <a:cs typeface="NikoshBAN" pitchFamily="2" charset="0"/>
                </a:rPr>
                <a:t> ৭</a:t>
              </a:r>
            </a:p>
            <a:p>
              <a:r>
                <a:rPr lang="en-US" sz="2000" b="1">
                  <a:latin typeface="NikoshBAN" pitchFamily="2" charset="0"/>
                  <a:cs typeface="NikoshBAN" pitchFamily="2" charset="0"/>
                </a:rPr>
                <a:t>পাঠের শিরোনামঃ </a:t>
              </a:r>
              <a:r>
                <a:rPr lang="en-US" sz="2000">
                  <a:latin typeface="NikoshBAN" pitchFamily="2" charset="0"/>
                  <a:cs typeface="NikoshBAN" pitchFamily="2" charset="0"/>
                </a:rPr>
                <a:t>পরিবেশ দূষণ প্রতিরোধ ও সংরক্ষণ।</a:t>
              </a:r>
            </a:p>
            <a:p>
              <a:r>
                <a:rPr lang="en-US" sz="2000" b="1"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US" sz="2000">
                  <a:latin typeface="NikoshBAN" pitchFamily="2" charset="0"/>
                  <a:cs typeface="NikoshBAN" pitchFamily="2" charset="0"/>
                </a:rPr>
                <a:t> পরিবেশ দূষণের ফলাফল।</a:t>
              </a:r>
            </a:p>
            <a:p>
              <a:r>
                <a:rPr lang="en-US" sz="2000">
                  <a:latin typeface="NikoshBAN" pitchFamily="2" charset="0"/>
                  <a:cs typeface="NikoshBAN" pitchFamily="2" charset="0"/>
                </a:rPr>
                <a:t>সময়ঃ৪৫মিঃ</a:t>
              </a:r>
              <a:endParaRPr lang="bn-BD" sz="200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771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353453-6EF2-2D54-DFD3-0EF4FE9E96B7}"/>
              </a:ext>
            </a:extLst>
          </p:cNvPr>
          <p:cNvSpPr/>
          <p:nvPr/>
        </p:nvSpPr>
        <p:spPr>
          <a:xfrm>
            <a:off x="196802" y="2128825"/>
            <a:ext cx="118761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১১.২.১ আমাদের দেশে পরিবেশদূষণজনিত কয়েকটি সমস্যা</a:t>
            </a:r>
          </a:p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( বর্জ্য, অপরিচ্ছন্ন রাস্তাঘাট, পানিদূষণ, বায়ুদূষণ ইত্যাদি )</a:t>
            </a:r>
          </a:p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সম্পর্কে বলতে পারবে।</a:t>
            </a:r>
            <a:endParaRPr lang="en-US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239" y="83457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3906AF-E7F1-4EB1-8A44-5C913896FDE6}"/>
              </a:ext>
            </a:extLst>
          </p:cNvPr>
          <p:cNvGrpSpPr/>
          <p:nvPr/>
        </p:nvGrpSpPr>
        <p:grpSpPr>
          <a:xfrm>
            <a:off x="3807777" y="385615"/>
            <a:ext cx="3671962" cy="923330"/>
            <a:chOff x="638630" y="412820"/>
            <a:chExt cx="3671962" cy="9233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D4324DE-95BB-49D2-94D5-4E2B3AB50BEE}"/>
                </a:ext>
              </a:extLst>
            </p:cNvPr>
            <p:cNvSpPr/>
            <p:nvPr/>
          </p:nvSpPr>
          <p:spPr>
            <a:xfrm>
              <a:off x="638630" y="480060"/>
              <a:ext cx="3671962" cy="777240"/>
            </a:xfrm>
            <a:prstGeom prst="round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NikoshBAN" panose="0200000000000000000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124BBD-86E3-43F9-8076-C7E6E0E24243}"/>
                </a:ext>
              </a:extLst>
            </p:cNvPr>
            <p:cNvSpPr/>
            <p:nvPr/>
          </p:nvSpPr>
          <p:spPr>
            <a:xfrm>
              <a:off x="740383" y="412820"/>
              <a:ext cx="35702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RelaxedModerately"/>
                <a:lightRig rig="threePt" dir="t"/>
              </a:scene3d>
              <a:sp3d extrusionH="146050">
                <a:extrusionClr>
                  <a:schemeClr val="accent4"/>
                </a:extrusionClr>
              </a:sp3d>
            </a:bodyPr>
            <a:lstStyle/>
            <a:p>
              <a:pPr algn="ctr"/>
              <a:r>
                <a:rPr lang="en-US" sz="54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/>
                </a:rPr>
                <a:t>শিখনফলঃ</a:t>
              </a:r>
              <a:endPara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27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79D932E8-F1AD-C54F-C2FD-EB8BC55D01A3}"/>
              </a:ext>
            </a:extLst>
          </p:cNvPr>
          <p:cNvSpPr/>
          <p:nvPr/>
        </p:nvSpPr>
        <p:spPr>
          <a:xfrm>
            <a:off x="19418" y="95391"/>
            <a:ext cx="12098627" cy="6669972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59640-F5C9-0BC5-17B7-C8B01B9F2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2" y="274429"/>
            <a:ext cx="10376930" cy="6102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286E78-3871-3B0F-0D17-672E33DCE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7" y="302549"/>
            <a:ext cx="10376930" cy="6081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144F9C-ACB1-5E70-C365-23960F94B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2" y="302549"/>
            <a:ext cx="10387437" cy="61115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03F41F8-D44A-A589-0F12-90A4BC5CE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7" y="320279"/>
            <a:ext cx="10376930" cy="60522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F0AE35-469E-7370-7741-8EABD25430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3" y="320279"/>
            <a:ext cx="10369044" cy="60522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BF26A2B-B18F-557E-1E5B-6CF45D524B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" y="302549"/>
            <a:ext cx="10369044" cy="618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7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8FF8D0-F7D4-4FE0-8D30-39CC27C75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8" b="3344"/>
          <a:stretch/>
        </p:blipFill>
        <p:spPr>
          <a:xfrm>
            <a:off x="0" y="0"/>
            <a:ext cx="12192000" cy="6858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5740E2-B84E-42DC-8986-AADC706959E4}"/>
              </a:ext>
            </a:extLst>
          </p:cNvPr>
          <p:cNvSpPr txBox="1"/>
          <p:nvPr/>
        </p:nvSpPr>
        <p:spPr>
          <a:xfrm>
            <a:off x="3635843" y="1194990"/>
            <a:ext cx="638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পরিবেশ দূষণের ফলাফল।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014E48FA-20D3-4589-891F-7C3235E598AE}"/>
              </a:ext>
            </a:extLst>
          </p:cNvPr>
          <p:cNvSpPr/>
          <p:nvPr/>
        </p:nvSpPr>
        <p:spPr>
          <a:xfrm>
            <a:off x="99239" y="83457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692E4466-D677-C0CE-8173-4EB238F4AD93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67D512-AE63-4370-226E-9E5B24FEDE28}"/>
              </a:ext>
            </a:extLst>
          </p:cNvPr>
          <p:cNvGrpSpPr/>
          <p:nvPr/>
        </p:nvGrpSpPr>
        <p:grpSpPr>
          <a:xfrm>
            <a:off x="805912" y="436964"/>
            <a:ext cx="10445857" cy="4753802"/>
            <a:chOff x="1925116" y="436964"/>
            <a:chExt cx="5534447" cy="17145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FC458E-0728-A212-D708-456785AA9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116" y="436964"/>
              <a:ext cx="2676525" cy="17145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DA71D3-7850-CE28-AB20-D7B88F1B43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95"/>
            <a:stretch/>
          </p:blipFill>
          <p:spPr>
            <a:xfrm>
              <a:off x="4602063" y="436964"/>
              <a:ext cx="2857500" cy="171449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4CC5840-85F7-6BDF-26FD-BD7F097FD5C3}"/>
              </a:ext>
            </a:extLst>
          </p:cNvPr>
          <p:cNvSpPr txBox="1"/>
          <p:nvPr/>
        </p:nvSpPr>
        <p:spPr>
          <a:xfrm>
            <a:off x="457776" y="6236324"/>
            <a:ext cx="10670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দূষিত বাতাস আমাদের ফুসফুসে প্রবেশ করে। ফলে আমাদের রোগ হয়।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DB74F7-950F-7719-99DD-14B730F9B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31" y="338508"/>
            <a:ext cx="9567620" cy="4852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8E396E-A655-AD73-880A-BEA058523077}"/>
              </a:ext>
            </a:extLst>
          </p:cNvPr>
          <p:cNvSpPr txBox="1"/>
          <p:nvPr/>
        </p:nvSpPr>
        <p:spPr>
          <a:xfrm>
            <a:off x="1677260" y="5713545"/>
            <a:ext cx="6634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  <a:cs typeface="Bangla" panose="03000603000000000000" pitchFamily="66" charset="0"/>
              </a:rPr>
              <a:t>ধুলাবালি ও ধোঁয়ার ফলে বাতাস গন্ধযুক্ত ও দুষিত হয়ে যায়।</a:t>
            </a:r>
          </a:p>
        </p:txBody>
      </p:sp>
    </p:spTree>
    <p:extLst>
      <p:ext uri="{BB962C8B-B14F-4D97-AF65-F5344CB8AC3E}">
        <p14:creationId xmlns:p14="http://schemas.microsoft.com/office/powerpoint/2010/main" val="13283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8175CD90-51C0-96D5-EF05-2440FBC3B391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ADE168-704D-100E-62BD-DD0F34158CC1}"/>
              </a:ext>
            </a:extLst>
          </p:cNvPr>
          <p:cNvGrpSpPr/>
          <p:nvPr/>
        </p:nvGrpSpPr>
        <p:grpSpPr>
          <a:xfrm>
            <a:off x="1104398" y="223430"/>
            <a:ext cx="10395343" cy="4534549"/>
            <a:chOff x="1104399" y="223431"/>
            <a:chExt cx="5048250" cy="176824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362838-36E2-E8DD-68E8-C3B93EBCE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399" y="267646"/>
              <a:ext cx="2295525" cy="17240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1AF1CE-EE6E-4979-44CD-3BB72F849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924" y="223431"/>
              <a:ext cx="2752725" cy="176824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FB9B209-A92C-6971-BCAC-D4A036FCFAE2}"/>
              </a:ext>
            </a:extLst>
          </p:cNvPr>
          <p:cNvSpPr txBox="1"/>
          <p:nvPr/>
        </p:nvSpPr>
        <p:spPr>
          <a:xfrm>
            <a:off x="404805" y="5264738"/>
            <a:ext cx="1059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ময়লা-আবর্জনা খাল,বিল,পুকুর বা নদীতে মিশে পানিকে দূষিত করে।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661F9E-81D5-6D4A-CF1F-720BC7D3DD92}"/>
              </a:ext>
            </a:extLst>
          </p:cNvPr>
          <p:cNvSpPr txBox="1"/>
          <p:nvPr/>
        </p:nvSpPr>
        <p:spPr>
          <a:xfrm>
            <a:off x="924078" y="5767678"/>
            <a:ext cx="10575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দূষিত পানিতে মাছ মারা যায়। ডায়রিয়া ও জন্ডিসের মতো রোগ হয়। </a:t>
            </a:r>
          </a:p>
          <a:p>
            <a:r>
              <a:rPr lang="en-US" sz="2800">
                <a:latin typeface="NikoshBAN" panose="02000000000000000000"/>
              </a:rPr>
              <a:t>অপরিষ্কার পানিতে মশা-মাছি জন্মায় ও রোগ-জীবাণু  ছড়ায়।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B3A591-3776-3CC4-0067-673A7A9A31FC}"/>
              </a:ext>
            </a:extLst>
          </p:cNvPr>
          <p:cNvGrpSpPr/>
          <p:nvPr/>
        </p:nvGrpSpPr>
        <p:grpSpPr>
          <a:xfrm>
            <a:off x="753549" y="237187"/>
            <a:ext cx="10746192" cy="5055813"/>
            <a:chOff x="474581" y="235131"/>
            <a:chExt cx="10746192" cy="50558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D036FB2-2784-64F6-8F5E-0D31F1A8F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81" y="2940147"/>
              <a:ext cx="10746192" cy="23507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5EFC5E-8AD7-13C7-5766-7DD61ECE7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195" y="235131"/>
              <a:ext cx="5379578" cy="273122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6CCF9-8972-B043-5081-79D2BAAD4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81" y="248973"/>
              <a:ext cx="5448073" cy="2717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410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79D932E8-F1AD-C54F-C2FD-EB8BC55D01A3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7DB059-C92E-62FB-5028-58BE1795C978}"/>
              </a:ext>
            </a:extLst>
          </p:cNvPr>
          <p:cNvGrpSpPr/>
          <p:nvPr/>
        </p:nvGrpSpPr>
        <p:grpSpPr>
          <a:xfrm>
            <a:off x="508587" y="162573"/>
            <a:ext cx="11018291" cy="5166011"/>
            <a:chOff x="363886" y="32486"/>
            <a:chExt cx="5619750" cy="20093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03F41F8-D44A-A589-0F12-90A4BC5CE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2811" y="32486"/>
              <a:ext cx="2790825" cy="200937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DE3EEED-87EA-27DD-D366-1BBFDC5CE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86" y="32486"/>
              <a:ext cx="2828925" cy="199018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D9BC508-3034-78B8-D86E-923C6045FA70}"/>
              </a:ext>
            </a:extLst>
          </p:cNvPr>
          <p:cNvGrpSpPr/>
          <p:nvPr/>
        </p:nvGrpSpPr>
        <p:grpSpPr>
          <a:xfrm>
            <a:off x="553774" y="158861"/>
            <a:ext cx="10911111" cy="5169722"/>
            <a:chOff x="2123493" y="2031565"/>
            <a:chExt cx="7900130" cy="279286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420AEF1-77FC-D625-3D1E-AF3BBCB0E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93" y="2033570"/>
              <a:ext cx="4193915" cy="27908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726AB54-0F5A-8BCE-D223-D6A032FB2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560" y="2031565"/>
              <a:ext cx="3716063" cy="2759376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966F3FA-164A-3103-7EE1-E7ECC4165DC1}"/>
              </a:ext>
            </a:extLst>
          </p:cNvPr>
          <p:cNvSpPr txBox="1"/>
          <p:nvPr/>
        </p:nvSpPr>
        <p:spPr>
          <a:xfrm>
            <a:off x="985176" y="5423742"/>
            <a:ext cx="1006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অতিরিক্ত রাসায়নিক দ্রব্য ও কীটনাশক ব্যবহার করলে মাটিদূষণ হয়।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53C0F2-9C18-2C53-D094-3712F965E566}"/>
              </a:ext>
            </a:extLst>
          </p:cNvPr>
          <p:cNvSpPr txBox="1"/>
          <p:nvPr/>
        </p:nvSpPr>
        <p:spPr>
          <a:xfrm>
            <a:off x="553775" y="6172207"/>
            <a:ext cx="1101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জমিতে ফসল কম হয়। গাছপালা মারা যায়। মানুষ ও পশু-পাখির ক্ষতি হয়।</a:t>
            </a:r>
          </a:p>
        </p:txBody>
      </p:sp>
    </p:spTree>
    <p:extLst>
      <p:ext uri="{BB962C8B-B14F-4D97-AF65-F5344CB8AC3E}">
        <p14:creationId xmlns:p14="http://schemas.microsoft.com/office/powerpoint/2010/main" val="9594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5D405279-2D9E-4B56-9955-6A88089C0F5B}"/>
              </a:ext>
            </a:extLst>
          </p:cNvPr>
          <p:cNvSpPr/>
          <p:nvPr/>
        </p:nvSpPr>
        <p:spPr>
          <a:xfrm>
            <a:off x="99239" y="83457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B696AB-715A-E6E5-B93B-0E4AB526E780}"/>
              </a:ext>
            </a:extLst>
          </p:cNvPr>
          <p:cNvGrpSpPr/>
          <p:nvPr/>
        </p:nvGrpSpPr>
        <p:grpSpPr>
          <a:xfrm>
            <a:off x="398859" y="168318"/>
            <a:ext cx="11426348" cy="5315898"/>
            <a:chOff x="398859" y="245808"/>
            <a:chExt cx="5609809" cy="1676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67D0F5-FAA6-A1F5-E29F-7D715F94F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59" y="279146"/>
              <a:ext cx="2847975" cy="16097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B9BF6C-5942-2BAB-C6BA-4AA806FB8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518" y="245808"/>
              <a:ext cx="2724150" cy="16764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D5C185-19E8-C73A-7F57-0EC721E9655A}"/>
              </a:ext>
            </a:extLst>
          </p:cNvPr>
          <p:cNvGrpSpPr/>
          <p:nvPr/>
        </p:nvGrpSpPr>
        <p:grpSpPr>
          <a:xfrm>
            <a:off x="398859" y="340981"/>
            <a:ext cx="11581331" cy="5037522"/>
            <a:chOff x="2769511" y="2543241"/>
            <a:chExt cx="5669997" cy="178846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A552E7-E74C-7ECC-A088-0D29D98AE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511" y="2543241"/>
              <a:ext cx="2999725" cy="178846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9FB8ECF-BD81-6267-4A3A-3ADAC5917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133" y="2543241"/>
              <a:ext cx="2619375" cy="1781973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6D6BDB-B089-DC25-4DEE-4C6ED07072D5}"/>
              </a:ext>
            </a:extLst>
          </p:cNvPr>
          <p:cNvSpPr txBox="1"/>
          <p:nvPr/>
        </p:nvSpPr>
        <p:spPr>
          <a:xfrm>
            <a:off x="1340481" y="5562912"/>
            <a:ext cx="7369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রাস্তাঘাটে বা যেকোনো জায়গায় জোরে শব্দ </a:t>
            </a:r>
          </a:p>
          <a:p>
            <a:r>
              <a:rPr lang="en-US" sz="2800">
                <a:latin typeface="NikoshBAN" panose="02000000000000000000"/>
              </a:rPr>
              <a:t>আমাদের ক্লান্ত করে ও বিরক্তির সৃষ্টি করে।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00D229-B030-3D57-AB2C-1EE1D0466098}"/>
              </a:ext>
            </a:extLst>
          </p:cNvPr>
          <p:cNvSpPr txBox="1"/>
          <p:nvPr/>
        </p:nvSpPr>
        <p:spPr>
          <a:xfrm>
            <a:off x="1883608" y="6190974"/>
            <a:ext cx="9383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আমাদের শোনার সমস্যা হয়। মাথা ব্যথা করে।</a:t>
            </a:r>
          </a:p>
        </p:txBody>
      </p:sp>
    </p:spTree>
    <p:extLst>
      <p:ext uri="{BB962C8B-B14F-4D97-AF65-F5344CB8AC3E}">
        <p14:creationId xmlns:p14="http://schemas.microsoft.com/office/powerpoint/2010/main" val="40462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523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bhulbaria gps</dc:creator>
  <cp:lastModifiedBy>bhulbaria gps</cp:lastModifiedBy>
  <cp:revision>9</cp:revision>
  <dcterms:created xsi:type="dcterms:W3CDTF">2022-12-05T14:24:18Z</dcterms:created>
  <dcterms:modified xsi:type="dcterms:W3CDTF">2022-12-16T15:24:39Z</dcterms:modified>
</cp:coreProperties>
</file>