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8" r:id="rId2"/>
    <p:sldId id="257" r:id="rId3"/>
    <p:sldId id="278" r:id="rId4"/>
    <p:sldId id="279" r:id="rId5"/>
    <p:sldId id="280" r:id="rId6"/>
    <p:sldId id="281" r:id="rId7"/>
    <p:sldId id="283" r:id="rId8"/>
    <p:sldId id="284" r:id="rId9"/>
    <p:sldId id="285" r:id="rId10"/>
    <p:sldId id="282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6" r:id="rId20"/>
    <p:sldId id="295" r:id="rId21"/>
    <p:sldId id="286" r:id="rId22"/>
    <p:sldId id="261" r:id="rId23"/>
    <p:sldId id="297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6CB9A-5377-4EA8-9BCA-944F26F62A7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4E2E6-0FCC-47A1-8158-C1C024D58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4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37F749-075E-4714-B6D0-B02F31B81EA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351A34-7BBB-4B78-81FE-BDB292E1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2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37F749-075E-4714-B6D0-B02F31B81EA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351A34-7BBB-4B78-81FE-BDB292E1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37F749-075E-4714-B6D0-B02F31B81EA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351A34-7BBB-4B78-81FE-BDB292E1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3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37F749-075E-4714-B6D0-B02F31B81EA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351A34-7BBB-4B78-81FE-BDB292E1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2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37F749-075E-4714-B6D0-B02F31B81EA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351A34-7BBB-4B78-81FE-BDB292E1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2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37F749-075E-4714-B6D0-B02F31B81EA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351A34-7BBB-4B78-81FE-BDB292E1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1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37F749-075E-4714-B6D0-B02F31B81EA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351A34-7BBB-4B78-81FE-BDB292E1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8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37F749-075E-4714-B6D0-B02F31B81EA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351A34-7BBB-4B78-81FE-BDB292E1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9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37F749-075E-4714-B6D0-B02F31B81EA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351A34-7BBB-4B78-81FE-BDB292E1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4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37F749-075E-4714-B6D0-B02F31B81EA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351A34-7BBB-4B78-81FE-BDB292E1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37F749-075E-4714-B6D0-B02F31B81EA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351A34-7BBB-4B78-81FE-BDB292E1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2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 userDrawn="1"/>
        </p:nvSpPr>
        <p:spPr>
          <a:xfrm>
            <a:off x="0" y="0"/>
            <a:ext cx="12192000" cy="6858000"/>
          </a:xfrm>
          <a:prstGeom prst="bevel">
            <a:avLst>
              <a:gd name="adj" fmla="val 219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737271" y="6303820"/>
            <a:ext cx="1302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0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50.jpeg"/><Relationship Id="rId3" Type="http://schemas.microsoft.com/office/2007/relationships/hdphoto" Target="../media/hdphoto8.wdp"/><Relationship Id="rId7" Type="http://schemas.openxmlformats.org/officeDocument/2006/relationships/image" Target="../media/image47.png"/><Relationship Id="rId12" Type="http://schemas.microsoft.com/office/2007/relationships/hdphoto" Target="../media/hdphoto1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microsoft.com/office/2007/relationships/hdphoto" Target="../media/hdphoto11.wdp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46" y="156356"/>
            <a:ext cx="11861392" cy="655697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/>
          <p:cNvSpPr/>
          <p:nvPr/>
        </p:nvSpPr>
        <p:spPr>
          <a:xfrm>
            <a:off x="3042261" y="4137285"/>
            <a:ext cx="6626266" cy="2576048"/>
          </a:xfrm>
          <a:prstGeom prst="trapezoid">
            <a:avLst>
              <a:gd name="adj" fmla="val 12900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08270" y="184077"/>
            <a:ext cx="6236227" cy="58210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perspectiveRelaxedModerately">
              <a:rot lat="17090627" lon="0" rev="0"/>
            </a:camera>
            <a:lightRig rig="chilly" dir="t">
              <a:rot lat="0" lon="0" rev="3000000"/>
            </a:lightRig>
          </a:scene3d>
          <a:sp3d extrusionH="127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2">
            <a:extLst>
              <a:ext uri="{FF2B5EF4-FFF2-40B4-BE49-F238E27FC236}">
                <a16:creationId xmlns:a16="http://schemas.microsoft.com/office/drawing/2014/main" id="{AF53C286-42DA-46B9-922A-A8ECFBEEBA1A}"/>
              </a:ext>
            </a:extLst>
          </p:cNvPr>
          <p:cNvSpPr/>
          <p:nvPr/>
        </p:nvSpPr>
        <p:spPr>
          <a:xfrm rot="5400000">
            <a:off x="-2167866" y="2479870"/>
            <a:ext cx="6499277" cy="1852249"/>
          </a:xfrm>
          <a:custGeom>
            <a:avLst/>
            <a:gdLst>
              <a:gd name="connsiteX0" fmla="*/ 0 w 6043613"/>
              <a:gd name="connsiteY0" fmla="*/ 4358640 h 4358640"/>
              <a:gd name="connsiteX1" fmla="*/ 1914375 w 6043613"/>
              <a:gd name="connsiteY1" fmla="*/ 0 h 4358640"/>
              <a:gd name="connsiteX2" fmla="*/ 6043613 w 6043613"/>
              <a:gd name="connsiteY2" fmla="*/ 4358640 h 4358640"/>
              <a:gd name="connsiteX3" fmla="*/ 0 w 6043613"/>
              <a:gd name="connsiteY3" fmla="*/ 4358640 h 4358640"/>
              <a:gd name="connsiteX0" fmla="*/ 0 w 8512493"/>
              <a:gd name="connsiteY0" fmla="*/ 4450080 h 4450080"/>
              <a:gd name="connsiteX1" fmla="*/ 4383255 w 8512493"/>
              <a:gd name="connsiteY1" fmla="*/ 0 h 4450080"/>
              <a:gd name="connsiteX2" fmla="*/ 8512493 w 8512493"/>
              <a:gd name="connsiteY2" fmla="*/ 4358640 h 4450080"/>
              <a:gd name="connsiteX3" fmla="*/ 0 w 8512493"/>
              <a:gd name="connsiteY3" fmla="*/ 4450080 h 4450080"/>
              <a:gd name="connsiteX0" fmla="*/ 0 w 8512493"/>
              <a:gd name="connsiteY0" fmla="*/ 4495803 h 4495803"/>
              <a:gd name="connsiteX1" fmla="*/ 4322298 w 8512493"/>
              <a:gd name="connsiteY1" fmla="*/ 0 h 4495803"/>
              <a:gd name="connsiteX2" fmla="*/ 8512493 w 8512493"/>
              <a:gd name="connsiteY2" fmla="*/ 4404363 h 4495803"/>
              <a:gd name="connsiteX3" fmla="*/ 0 w 8512493"/>
              <a:gd name="connsiteY3" fmla="*/ 4495803 h 4495803"/>
              <a:gd name="connsiteX0" fmla="*/ 0 w 8451533"/>
              <a:gd name="connsiteY0" fmla="*/ 4556763 h 4556763"/>
              <a:gd name="connsiteX1" fmla="*/ 4261338 w 8451533"/>
              <a:gd name="connsiteY1" fmla="*/ 0 h 4556763"/>
              <a:gd name="connsiteX2" fmla="*/ 8451533 w 8451533"/>
              <a:gd name="connsiteY2" fmla="*/ 4404363 h 4556763"/>
              <a:gd name="connsiteX3" fmla="*/ 0 w 8451533"/>
              <a:gd name="connsiteY3" fmla="*/ 4556763 h 4556763"/>
              <a:gd name="connsiteX0" fmla="*/ 0 w 8421053"/>
              <a:gd name="connsiteY0" fmla="*/ 4648203 h 4648203"/>
              <a:gd name="connsiteX1" fmla="*/ 4230858 w 8421053"/>
              <a:gd name="connsiteY1" fmla="*/ 0 h 4648203"/>
              <a:gd name="connsiteX2" fmla="*/ 8421053 w 8421053"/>
              <a:gd name="connsiteY2" fmla="*/ 4404363 h 4648203"/>
              <a:gd name="connsiteX3" fmla="*/ 0 w 8421053"/>
              <a:gd name="connsiteY3" fmla="*/ 4648203 h 4648203"/>
              <a:gd name="connsiteX0" fmla="*/ 0 w 8344856"/>
              <a:gd name="connsiteY0" fmla="*/ 4648203 h 4648203"/>
              <a:gd name="connsiteX1" fmla="*/ 4230858 w 8344856"/>
              <a:gd name="connsiteY1" fmla="*/ 0 h 4648203"/>
              <a:gd name="connsiteX2" fmla="*/ 8344856 w 8344856"/>
              <a:gd name="connsiteY2" fmla="*/ 4527903 h 4648203"/>
              <a:gd name="connsiteX3" fmla="*/ 0 w 8344856"/>
              <a:gd name="connsiteY3" fmla="*/ 4648203 h 4648203"/>
              <a:gd name="connsiteX0" fmla="*/ 0 w 8344856"/>
              <a:gd name="connsiteY0" fmla="*/ 4648203 h 4648203"/>
              <a:gd name="connsiteX1" fmla="*/ 4230858 w 8344856"/>
              <a:gd name="connsiteY1" fmla="*/ 0 h 4648203"/>
              <a:gd name="connsiteX2" fmla="*/ 8344856 w 8344856"/>
              <a:gd name="connsiteY2" fmla="*/ 4527903 h 4648203"/>
              <a:gd name="connsiteX3" fmla="*/ 0 w 8344856"/>
              <a:gd name="connsiteY3" fmla="*/ 4648203 h 4648203"/>
              <a:gd name="connsiteX0" fmla="*/ 0 w 8116256"/>
              <a:gd name="connsiteY0" fmla="*/ 4802628 h 4802628"/>
              <a:gd name="connsiteX1" fmla="*/ 4002258 w 8116256"/>
              <a:gd name="connsiteY1" fmla="*/ 0 h 4802628"/>
              <a:gd name="connsiteX2" fmla="*/ 8116256 w 8116256"/>
              <a:gd name="connsiteY2" fmla="*/ 4527903 h 4802628"/>
              <a:gd name="connsiteX3" fmla="*/ 0 w 8116256"/>
              <a:gd name="connsiteY3" fmla="*/ 4802628 h 4802628"/>
              <a:gd name="connsiteX0" fmla="*/ 0 w 8116256"/>
              <a:gd name="connsiteY0" fmla="*/ 4725415 h 4725415"/>
              <a:gd name="connsiteX1" fmla="*/ 4063218 w 8116256"/>
              <a:gd name="connsiteY1" fmla="*/ 0 h 4725415"/>
              <a:gd name="connsiteX2" fmla="*/ 8116256 w 8116256"/>
              <a:gd name="connsiteY2" fmla="*/ 4450690 h 4725415"/>
              <a:gd name="connsiteX3" fmla="*/ 0 w 8116256"/>
              <a:gd name="connsiteY3" fmla="*/ 4725415 h 4725415"/>
              <a:gd name="connsiteX0" fmla="*/ 0 w 8116256"/>
              <a:gd name="connsiteY0" fmla="*/ 4725415 h 4725415"/>
              <a:gd name="connsiteX1" fmla="*/ 4108938 w 8116256"/>
              <a:gd name="connsiteY1" fmla="*/ 0 h 4725415"/>
              <a:gd name="connsiteX2" fmla="*/ 8116256 w 8116256"/>
              <a:gd name="connsiteY2" fmla="*/ 4450690 h 4725415"/>
              <a:gd name="connsiteX3" fmla="*/ 0 w 8116256"/>
              <a:gd name="connsiteY3" fmla="*/ 4725415 h 4725415"/>
              <a:gd name="connsiteX0" fmla="*/ 0 w 8395656"/>
              <a:gd name="connsiteY0" fmla="*/ 4725415 h 4746672"/>
              <a:gd name="connsiteX1" fmla="*/ 4108938 w 8395656"/>
              <a:gd name="connsiteY1" fmla="*/ 0 h 4746672"/>
              <a:gd name="connsiteX2" fmla="*/ 8395656 w 8395656"/>
              <a:gd name="connsiteY2" fmla="*/ 4746672 h 4746672"/>
              <a:gd name="connsiteX3" fmla="*/ 0 w 8395656"/>
              <a:gd name="connsiteY3" fmla="*/ 4725415 h 4746672"/>
              <a:gd name="connsiteX0" fmla="*/ 0 w 8421056"/>
              <a:gd name="connsiteY0" fmla="*/ 4725415 h 4798147"/>
              <a:gd name="connsiteX1" fmla="*/ 4108938 w 8421056"/>
              <a:gd name="connsiteY1" fmla="*/ 0 h 4798147"/>
              <a:gd name="connsiteX2" fmla="*/ 8421056 w 8421056"/>
              <a:gd name="connsiteY2" fmla="*/ 4798147 h 4798147"/>
              <a:gd name="connsiteX3" fmla="*/ 0 w 8421056"/>
              <a:gd name="connsiteY3" fmla="*/ 4725415 h 4798147"/>
              <a:gd name="connsiteX0" fmla="*/ 0 w 8440106"/>
              <a:gd name="connsiteY0" fmla="*/ 4725415 h 4817450"/>
              <a:gd name="connsiteX1" fmla="*/ 4108938 w 8440106"/>
              <a:gd name="connsiteY1" fmla="*/ 0 h 4817450"/>
              <a:gd name="connsiteX2" fmla="*/ 8440106 w 8440106"/>
              <a:gd name="connsiteY2" fmla="*/ 4817450 h 4817450"/>
              <a:gd name="connsiteX3" fmla="*/ 0 w 8440106"/>
              <a:gd name="connsiteY3" fmla="*/ 4725415 h 481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106" h="4817450">
                <a:moveTo>
                  <a:pt x="0" y="4725415"/>
                </a:moveTo>
                <a:lnTo>
                  <a:pt x="4108938" y="0"/>
                </a:lnTo>
                <a:lnTo>
                  <a:pt x="8440106" y="4817450"/>
                </a:lnTo>
                <a:lnTo>
                  <a:pt x="0" y="4725415"/>
                </a:lnTo>
                <a:close/>
              </a:path>
            </a:pathLst>
          </a:cu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Isosceles Triangle 2">
            <a:extLst>
              <a:ext uri="{FF2B5EF4-FFF2-40B4-BE49-F238E27FC236}">
                <a16:creationId xmlns:a16="http://schemas.microsoft.com/office/drawing/2014/main" id="{AF53C286-42DA-46B9-922A-A8ECFBEEBA1A}"/>
              </a:ext>
            </a:extLst>
          </p:cNvPr>
          <p:cNvSpPr/>
          <p:nvPr/>
        </p:nvSpPr>
        <p:spPr>
          <a:xfrm rot="5400000">
            <a:off x="-2468455" y="2750479"/>
            <a:ext cx="6632995" cy="1444751"/>
          </a:xfrm>
          <a:custGeom>
            <a:avLst/>
            <a:gdLst>
              <a:gd name="connsiteX0" fmla="*/ 0 w 6043613"/>
              <a:gd name="connsiteY0" fmla="*/ 4358640 h 4358640"/>
              <a:gd name="connsiteX1" fmla="*/ 1914375 w 6043613"/>
              <a:gd name="connsiteY1" fmla="*/ 0 h 4358640"/>
              <a:gd name="connsiteX2" fmla="*/ 6043613 w 6043613"/>
              <a:gd name="connsiteY2" fmla="*/ 4358640 h 4358640"/>
              <a:gd name="connsiteX3" fmla="*/ 0 w 6043613"/>
              <a:gd name="connsiteY3" fmla="*/ 4358640 h 4358640"/>
              <a:gd name="connsiteX0" fmla="*/ 0 w 8512493"/>
              <a:gd name="connsiteY0" fmla="*/ 4450080 h 4450080"/>
              <a:gd name="connsiteX1" fmla="*/ 4383255 w 8512493"/>
              <a:gd name="connsiteY1" fmla="*/ 0 h 4450080"/>
              <a:gd name="connsiteX2" fmla="*/ 8512493 w 8512493"/>
              <a:gd name="connsiteY2" fmla="*/ 4358640 h 4450080"/>
              <a:gd name="connsiteX3" fmla="*/ 0 w 8512493"/>
              <a:gd name="connsiteY3" fmla="*/ 4450080 h 4450080"/>
              <a:gd name="connsiteX0" fmla="*/ 0 w 8512493"/>
              <a:gd name="connsiteY0" fmla="*/ 4495803 h 4495803"/>
              <a:gd name="connsiteX1" fmla="*/ 4322298 w 8512493"/>
              <a:gd name="connsiteY1" fmla="*/ 0 h 4495803"/>
              <a:gd name="connsiteX2" fmla="*/ 8512493 w 8512493"/>
              <a:gd name="connsiteY2" fmla="*/ 4404363 h 4495803"/>
              <a:gd name="connsiteX3" fmla="*/ 0 w 8512493"/>
              <a:gd name="connsiteY3" fmla="*/ 4495803 h 4495803"/>
              <a:gd name="connsiteX0" fmla="*/ 0 w 8451533"/>
              <a:gd name="connsiteY0" fmla="*/ 4556763 h 4556763"/>
              <a:gd name="connsiteX1" fmla="*/ 4261338 w 8451533"/>
              <a:gd name="connsiteY1" fmla="*/ 0 h 4556763"/>
              <a:gd name="connsiteX2" fmla="*/ 8451533 w 8451533"/>
              <a:gd name="connsiteY2" fmla="*/ 4404363 h 4556763"/>
              <a:gd name="connsiteX3" fmla="*/ 0 w 8451533"/>
              <a:gd name="connsiteY3" fmla="*/ 4556763 h 4556763"/>
              <a:gd name="connsiteX0" fmla="*/ 0 w 8421053"/>
              <a:gd name="connsiteY0" fmla="*/ 4648203 h 4648203"/>
              <a:gd name="connsiteX1" fmla="*/ 4230858 w 8421053"/>
              <a:gd name="connsiteY1" fmla="*/ 0 h 4648203"/>
              <a:gd name="connsiteX2" fmla="*/ 8421053 w 8421053"/>
              <a:gd name="connsiteY2" fmla="*/ 4404363 h 4648203"/>
              <a:gd name="connsiteX3" fmla="*/ 0 w 8421053"/>
              <a:gd name="connsiteY3" fmla="*/ 4648203 h 4648203"/>
              <a:gd name="connsiteX0" fmla="*/ 0 w 8344856"/>
              <a:gd name="connsiteY0" fmla="*/ 4648203 h 4648203"/>
              <a:gd name="connsiteX1" fmla="*/ 4230858 w 8344856"/>
              <a:gd name="connsiteY1" fmla="*/ 0 h 4648203"/>
              <a:gd name="connsiteX2" fmla="*/ 8344856 w 8344856"/>
              <a:gd name="connsiteY2" fmla="*/ 4527903 h 4648203"/>
              <a:gd name="connsiteX3" fmla="*/ 0 w 8344856"/>
              <a:gd name="connsiteY3" fmla="*/ 4648203 h 4648203"/>
              <a:gd name="connsiteX0" fmla="*/ 0 w 8344856"/>
              <a:gd name="connsiteY0" fmla="*/ 4648203 h 4648203"/>
              <a:gd name="connsiteX1" fmla="*/ 4230858 w 8344856"/>
              <a:gd name="connsiteY1" fmla="*/ 0 h 4648203"/>
              <a:gd name="connsiteX2" fmla="*/ 8344856 w 8344856"/>
              <a:gd name="connsiteY2" fmla="*/ 4527903 h 4648203"/>
              <a:gd name="connsiteX3" fmla="*/ 0 w 8344856"/>
              <a:gd name="connsiteY3" fmla="*/ 4648203 h 4648203"/>
              <a:gd name="connsiteX0" fmla="*/ 0 w 8116256"/>
              <a:gd name="connsiteY0" fmla="*/ 4802628 h 4802628"/>
              <a:gd name="connsiteX1" fmla="*/ 4002258 w 8116256"/>
              <a:gd name="connsiteY1" fmla="*/ 0 h 4802628"/>
              <a:gd name="connsiteX2" fmla="*/ 8116256 w 8116256"/>
              <a:gd name="connsiteY2" fmla="*/ 4527903 h 4802628"/>
              <a:gd name="connsiteX3" fmla="*/ 0 w 8116256"/>
              <a:gd name="connsiteY3" fmla="*/ 4802628 h 4802628"/>
              <a:gd name="connsiteX0" fmla="*/ 0 w 8116256"/>
              <a:gd name="connsiteY0" fmla="*/ 4725415 h 4725415"/>
              <a:gd name="connsiteX1" fmla="*/ 4063218 w 8116256"/>
              <a:gd name="connsiteY1" fmla="*/ 0 h 4725415"/>
              <a:gd name="connsiteX2" fmla="*/ 8116256 w 8116256"/>
              <a:gd name="connsiteY2" fmla="*/ 4450690 h 4725415"/>
              <a:gd name="connsiteX3" fmla="*/ 0 w 8116256"/>
              <a:gd name="connsiteY3" fmla="*/ 4725415 h 4725415"/>
              <a:gd name="connsiteX0" fmla="*/ 0 w 8116256"/>
              <a:gd name="connsiteY0" fmla="*/ 4725415 h 4725415"/>
              <a:gd name="connsiteX1" fmla="*/ 4108938 w 8116256"/>
              <a:gd name="connsiteY1" fmla="*/ 0 h 4725415"/>
              <a:gd name="connsiteX2" fmla="*/ 8116256 w 8116256"/>
              <a:gd name="connsiteY2" fmla="*/ 4450690 h 4725415"/>
              <a:gd name="connsiteX3" fmla="*/ 0 w 8116256"/>
              <a:gd name="connsiteY3" fmla="*/ 4725415 h 4725415"/>
              <a:gd name="connsiteX0" fmla="*/ 0 w 8395656"/>
              <a:gd name="connsiteY0" fmla="*/ 4725415 h 4746672"/>
              <a:gd name="connsiteX1" fmla="*/ 4108938 w 8395656"/>
              <a:gd name="connsiteY1" fmla="*/ 0 h 4746672"/>
              <a:gd name="connsiteX2" fmla="*/ 8395656 w 8395656"/>
              <a:gd name="connsiteY2" fmla="*/ 4746672 h 4746672"/>
              <a:gd name="connsiteX3" fmla="*/ 0 w 8395656"/>
              <a:gd name="connsiteY3" fmla="*/ 4725415 h 4746672"/>
              <a:gd name="connsiteX0" fmla="*/ 0 w 8421056"/>
              <a:gd name="connsiteY0" fmla="*/ 4725415 h 4798147"/>
              <a:gd name="connsiteX1" fmla="*/ 4108938 w 8421056"/>
              <a:gd name="connsiteY1" fmla="*/ 0 h 4798147"/>
              <a:gd name="connsiteX2" fmla="*/ 8421056 w 8421056"/>
              <a:gd name="connsiteY2" fmla="*/ 4798147 h 4798147"/>
              <a:gd name="connsiteX3" fmla="*/ 0 w 8421056"/>
              <a:gd name="connsiteY3" fmla="*/ 4725415 h 4798147"/>
              <a:gd name="connsiteX0" fmla="*/ 0 w 8440106"/>
              <a:gd name="connsiteY0" fmla="*/ 4725415 h 4817450"/>
              <a:gd name="connsiteX1" fmla="*/ 4108938 w 8440106"/>
              <a:gd name="connsiteY1" fmla="*/ 0 h 4817450"/>
              <a:gd name="connsiteX2" fmla="*/ 8440106 w 8440106"/>
              <a:gd name="connsiteY2" fmla="*/ 4817450 h 4817450"/>
              <a:gd name="connsiteX3" fmla="*/ 0 w 8440106"/>
              <a:gd name="connsiteY3" fmla="*/ 4725415 h 481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106" h="4817450">
                <a:moveTo>
                  <a:pt x="0" y="4725415"/>
                </a:moveTo>
                <a:lnTo>
                  <a:pt x="4108938" y="0"/>
                </a:lnTo>
                <a:lnTo>
                  <a:pt x="8440106" y="4817450"/>
                </a:lnTo>
                <a:lnTo>
                  <a:pt x="0" y="472541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4BE68-607C-46BE-8C11-C78E52713BA8}"/>
              </a:ext>
            </a:extLst>
          </p:cNvPr>
          <p:cNvSpPr txBox="1"/>
          <p:nvPr/>
        </p:nvSpPr>
        <p:spPr>
          <a:xfrm>
            <a:off x="662673" y="2673760"/>
            <a:ext cx="5414277" cy="1323439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7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26315 0.013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5621" y="1524000"/>
            <a:ext cx="3186384" cy="2778975"/>
            <a:chOff x="3803904" y="1875859"/>
            <a:chExt cx="4470523" cy="26615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2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951" y="2339101"/>
              <a:ext cx="3728702" cy="1747056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3803904" y="1875859"/>
              <a:ext cx="4470523" cy="266158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583" y="1524000"/>
            <a:ext cx="3186384" cy="277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9" b="10030"/>
          <a:stretch/>
        </p:blipFill>
        <p:spPr>
          <a:xfrm>
            <a:off x="269416" y="1651000"/>
            <a:ext cx="3460060" cy="25146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Frog Life Cycle - Let&amp;#39;s Learn!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3" r="18097" b="75387"/>
          <a:stretch/>
        </p:blipFill>
        <p:spPr bwMode="auto">
          <a:xfrm rot="19674383">
            <a:off x="3617427" y="2524474"/>
            <a:ext cx="1036320" cy="8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og Life Cycle - Let&amp;#39;s Learn!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3" r="18097" b="75387"/>
          <a:stretch/>
        </p:blipFill>
        <p:spPr bwMode="auto">
          <a:xfrm rot="19674383">
            <a:off x="7728421" y="2648966"/>
            <a:ext cx="1036320" cy="8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06449" y="4384621"/>
            <a:ext cx="808235" cy="6463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6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27634" y="4384621"/>
            <a:ext cx="1271502" cy="6463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ব্যাঙাচি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18740" y="4384621"/>
            <a:ext cx="1888918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 ব্যাঙ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112" y="254770"/>
            <a:ext cx="10488546" cy="7622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3543" y="5725195"/>
            <a:ext cx="6604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 একটি </a:t>
            </a:r>
            <a:r>
              <a:rPr lang="bn-BD" sz="36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bn-BD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মেরুদন্ডী প্রাণী।</a:t>
            </a:r>
            <a:r>
              <a:rPr lang="en-US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357587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4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7993" y="2222516"/>
            <a:ext cx="5958407" cy="3488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21" l="755" r="97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220" y="1924050"/>
            <a:ext cx="4508915" cy="3467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456722" y="5251025"/>
            <a:ext cx="1402011" cy="102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694992" y="1036320"/>
            <a:ext cx="0" cy="5242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736707" y="1156847"/>
            <a:ext cx="4120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u="sng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ব্যাঙের বৈশিষ্ট্য</a:t>
            </a:r>
            <a:endParaRPr lang="en-US" sz="5400" u="sng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5261" y="271749"/>
            <a:ext cx="6483373" cy="5635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2477" y="1060704"/>
            <a:ext cx="1353255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019" y="502863"/>
            <a:ext cx="9497962" cy="4357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</a:t>
            </a:r>
            <a:r>
              <a:rPr lang="en-US" sz="40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3064" y="4541375"/>
            <a:ext cx="1281750" cy="53377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কাছিম</a:t>
            </a:r>
            <a:endParaRPr lang="en-US" sz="40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74995" y="4619317"/>
            <a:ext cx="1740824" cy="42120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endParaRPr lang="en-US" sz="40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05258" y="4599219"/>
            <a:ext cx="1136761" cy="343265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001"/>
              </a:avLst>
            </a:prstTxWarp>
            <a:spAutoFit/>
          </a:bodyPr>
          <a:lstStyle/>
          <a:p>
            <a:r>
              <a:rPr lang="bn-BD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lang="en-US" sz="40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938590"/>
            <a:ext cx="18542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40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1663" y="5618683"/>
            <a:ext cx="5655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কাছিম,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সাপ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সরীসৃপ প্রাণী।</a:t>
            </a:r>
            <a:r>
              <a:rPr lang="bn-IN" sz="36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687" y="1903484"/>
            <a:ext cx="3575432" cy="2370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350" y="1903483"/>
            <a:ext cx="3572579" cy="2370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2" b="93684" l="6038" r="913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0" t="8757" r="5088" b="9915"/>
          <a:stretch/>
        </p:blipFill>
        <p:spPr>
          <a:xfrm>
            <a:off x="609599" y="1903483"/>
            <a:ext cx="3251201" cy="2370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 flipV="1">
            <a:off x="190500" y="5498592"/>
            <a:ext cx="11849100" cy="220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8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H="1">
            <a:off x="2558717" y="2807138"/>
            <a:ext cx="2714622" cy="1660925"/>
            <a:chOff x="1062869" y="4385345"/>
            <a:chExt cx="4210050" cy="2344639"/>
          </a:xfrm>
        </p:grpSpPr>
        <p:pic>
          <p:nvPicPr>
            <p:cNvPr id="6" name="Picture 12" descr="Heilung ist der Feind. - Tumblr Blog Gallery"/>
            <p:cNvPicPr>
              <a:picLocks noChangeAspect="1" noChangeArrowheads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69" y="4902501"/>
              <a:ext cx="4210050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062869" y="4385345"/>
              <a:ext cx="4210049" cy="23446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0266" y="4715951"/>
            <a:ext cx="1950306" cy="1674296"/>
            <a:chOff x="582910" y="4715951"/>
            <a:chExt cx="1937662" cy="1674296"/>
          </a:xfrm>
        </p:grpSpPr>
        <p:sp>
          <p:nvSpPr>
            <p:cNvPr id="9" name="Pentagon 8"/>
            <p:cNvSpPr/>
            <p:nvPr/>
          </p:nvSpPr>
          <p:spPr>
            <a:xfrm>
              <a:off x="582910" y="4715951"/>
              <a:ext cx="1937662" cy="1674296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1974" y="5073436"/>
              <a:ext cx="1345868" cy="533883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r>
                <a:rPr lang="en-US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কুমির</a:t>
              </a:r>
              <a:endParaRPr lang="en-US" sz="36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0266" y="888630"/>
            <a:ext cx="1988451" cy="1670620"/>
            <a:chOff x="582910" y="786528"/>
            <a:chExt cx="1975807" cy="1670620"/>
          </a:xfrm>
        </p:grpSpPr>
        <p:sp>
          <p:nvSpPr>
            <p:cNvPr id="12" name="Pentagon 11"/>
            <p:cNvSpPr/>
            <p:nvPr/>
          </p:nvSpPr>
          <p:spPr>
            <a:xfrm>
              <a:off x="582910" y="786528"/>
              <a:ext cx="1975807" cy="1670620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4944" y="1541429"/>
              <a:ext cx="1682186" cy="485008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টিকটিকি</a:t>
              </a:r>
              <a:endParaRPr lang="en-US" sz="36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0266" y="2807139"/>
            <a:ext cx="1962950" cy="1660924"/>
            <a:chOff x="570266" y="2807139"/>
            <a:chExt cx="1962950" cy="1637649"/>
          </a:xfrm>
        </p:grpSpPr>
        <p:sp>
          <p:nvSpPr>
            <p:cNvPr id="15" name="Pentagon 14"/>
            <p:cNvSpPr/>
            <p:nvPr/>
          </p:nvSpPr>
          <p:spPr>
            <a:xfrm>
              <a:off x="570266" y="2807139"/>
              <a:ext cx="1962950" cy="1637649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1557" y="3457852"/>
              <a:ext cx="930204" cy="425725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সাপ</a:t>
              </a:r>
              <a:endParaRPr lang="en-US" sz="36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673709" y="902339"/>
            <a:ext cx="5548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u="sng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সরীসৃপ প্রাণীর বৈশিষ্ট্য</a:t>
            </a:r>
            <a:endParaRPr lang="en-US" sz="3600" u="sng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25027" y="1643531"/>
            <a:ext cx="6324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0" indent="-600075"/>
            <a:r>
              <a:rPr lang="bn-BD" sz="36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 বা স্থলে বাস করে, ডিম পাড়ে,</a:t>
            </a:r>
            <a:r>
              <a:rPr lang="bn-BD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শুষ্ক এবং আঁইশযুক্ত।</a:t>
            </a:r>
            <a:endParaRPr lang="bn-BD" sz="3600" b="1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13998" y="26817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 lvl="0" indent="-628650"/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কেউ কেউ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করে,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 টিকটিকি।</a:t>
            </a:r>
            <a:endParaRPr lang="en-US" sz="3600" b="1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36478" y="3798457"/>
            <a:ext cx="6505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/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সাপ মাটিতে বুকে ভর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চলে।</a:t>
            </a:r>
            <a:endParaRPr lang="bn-BD" sz="3600" b="1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73709" y="44069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/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কুমির জীবনের অনেকটা সময় পানিতে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কাটায়।</a:t>
            </a:r>
            <a:endParaRPr lang="en-US" sz="3600" b="1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45" y="4680717"/>
            <a:ext cx="2701501" cy="170953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019163" y="299067"/>
            <a:ext cx="6123002" cy="3091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</a:t>
            </a:r>
            <a:r>
              <a:rPr lang="en-US" sz="36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83193" y="131674"/>
            <a:ext cx="3508325" cy="2564516"/>
            <a:chOff x="621792" y="1058483"/>
            <a:chExt cx="5272700" cy="3817974"/>
          </a:xfrm>
        </p:grpSpPr>
        <p:pic>
          <p:nvPicPr>
            <p:cNvPr id="28" name="Picture 8" descr="Name these L words | Baamboozle"/>
            <p:cNvPicPr>
              <a:picLocks noChangeAspect="1" noChangeArrowheads="1" noCrop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47522">
              <a:off x="1723001" y="704966"/>
              <a:ext cx="3817974" cy="4525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621792" y="2185416"/>
              <a:ext cx="4035552" cy="2487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6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ute Cartoon Garden Week Background, Environment, Background, Spring  Background Image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" y="174945"/>
            <a:ext cx="11842229" cy="64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Callout 2"/>
          <p:cNvSpPr/>
          <p:nvPr/>
        </p:nvSpPr>
        <p:spPr>
          <a:xfrm>
            <a:off x="2545687" y="219915"/>
            <a:ext cx="6768981" cy="1084421"/>
          </a:xfrm>
          <a:prstGeom prst="downArrowCallout">
            <a:avLst>
              <a:gd name="adj1" fmla="val 38174"/>
              <a:gd name="adj2" fmla="val 258281"/>
              <a:gd name="adj3" fmla="val 25000"/>
              <a:gd name="adj4" fmla="val 64977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lvl="0" algn="ctr"/>
            <a:r>
              <a:rPr lang="bn-BD" sz="4000" dirty="0" smtClean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উভচর প্রাণীতে ক্লিক করি।</a:t>
            </a:r>
            <a:endParaRPr lang="en-US" sz="4000" dirty="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950337" y="1341528"/>
            <a:ext cx="10393937" cy="470834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1130" y="3657600"/>
            <a:ext cx="1747713" cy="1191816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99479" y="3734776"/>
            <a:ext cx="1747713" cy="1191816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7621" y="1684193"/>
            <a:ext cx="3845112" cy="769441"/>
          </a:xfrm>
          <a:prstGeom prst="flowChartProcess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400" dirty="0" smtClean="0">
                <a:ln w="28575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 পারি কিনা</a:t>
            </a:r>
            <a:endParaRPr lang="en-US" sz="4400" dirty="0">
              <a:ln w="2857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6" descr="জীববিজ্ঞান দ্বিতীয় পত্র | 547034 | কালের কণ্ঠ | kalerkantho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E7E9FE"/>
              </a:clrFrom>
              <a:clrTo>
                <a:srgbClr val="E7E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7666" y="3071812"/>
            <a:ext cx="2995404" cy="239020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9232" y="3071812"/>
            <a:ext cx="2974848" cy="23902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70499" y="6343688"/>
            <a:ext cx="15503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Trigger added</a:t>
            </a:r>
            <a:endParaRPr lang="en-US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5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3188" y="259239"/>
            <a:ext cx="7628082" cy="475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</a:t>
            </a:r>
            <a:r>
              <a:rPr lang="en-US" sz="40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40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5738" y="824845"/>
            <a:ext cx="1935256" cy="2404108"/>
            <a:chOff x="185738" y="824845"/>
            <a:chExt cx="1935256" cy="2404108"/>
          </a:xfrm>
        </p:grpSpPr>
        <p:sp>
          <p:nvSpPr>
            <p:cNvPr id="4" name="Rectangle 3"/>
            <p:cNvSpPr/>
            <p:nvPr/>
          </p:nvSpPr>
          <p:spPr>
            <a:xfrm>
              <a:off x="204115" y="1641592"/>
              <a:ext cx="1570086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হাঁস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Pentagon 4"/>
            <p:cNvSpPr/>
            <p:nvPr/>
          </p:nvSpPr>
          <p:spPr>
            <a:xfrm>
              <a:off x="185738" y="824845"/>
              <a:ext cx="1935256" cy="2404108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7576" y="3495823"/>
            <a:ext cx="2013418" cy="2399672"/>
            <a:chOff x="107576" y="3495823"/>
            <a:chExt cx="2013418" cy="2399672"/>
          </a:xfrm>
        </p:grpSpPr>
        <p:sp>
          <p:nvSpPr>
            <p:cNvPr id="7" name="Oval 6"/>
            <p:cNvSpPr/>
            <p:nvPr/>
          </p:nvSpPr>
          <p:spPr>
            <a:xfrm>
              <a:off x="107576" y="4238418"/>
              <a:ext cx="1916364" cy="995422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bn-IN" sz="4000" b="1" dirty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মুরগি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>
              <a:off x="183331" y="3495823"/>
              <a:ext cx="1937663" cy="2399672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149708" y="824845"/>
            <a:ext cx="2061934" cy="2404110"/>
            <a:chOff x="10149708" y="824845"/>
            <a:chExt cx="2061934" cy="2404110"/>
          </a:xfrm>
        </p:grpSpPr>
        <p:sp>
          <p:nvSpPr>
            <p:cNvPr id="10" name="Oval 9"/>
            <p:cNvSpPr/>
            <p:nvPr/>
          </p:nvSpPr>
          <p:spPr>
            <a:xfrm>
              <a:off x="10471818" y="1148226"/>
              <a:ext cx="1739824" cy="995422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bn-IN" sz="4000" b="1" dirty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চড়ুই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 flipH="1">
              <a:off x="10149708" y="824845"/>
              <a:ext cx="1857176" cy="2404110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173439" y="3495821"/>
            <a:ext cx="1856636" cy="2399674"/>
            <a:chOff x="10173439" y="3495821"/>
            <a:chExt cx="1856636" cy="2399674"/>
          </a:xfrm>
        </p:grpSpPr>
        <p:sp>
          <p:nvSpPr>
            <p:cNvPr id="13" name="Rectangle 12"/>
            <p:cNvSpPr/>
            <p:nvPr/>
          </p:nvSpPr>
          <p:spPr>
            <a:xfrm>
              <a:off x="10584009" y="4407188"/>
              <a:ext cx="96051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b="1" dirty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ঈগল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 flipH="1">
              <a:off x="10173439" y="3495821"/>
              <a:ext cx="1856636" cy="2399674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371" y="816390"/>
            <a:ext cx="3798137" cy="24081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274" y="3434320"/>
            <a:ext cx="3804234" cy="24142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650" y="809932"/>
            <a:ext cx="3787681" cy="241458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802" y="3434319"/>
            <a:ext cx="3804234" cy="24142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3034803" y="6053908"/>
            <a:ext cx="5642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মুরগি, চড়ুই, ঈগল এরা </a:t>
            </a:r>
            <a:r>
              <a:rPr lang="bn-IN" sz="40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7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49074" y="3742346"/>
            <a:ext cx="3521609" cy="2575149"/>
            <a:chOff x="448961" y="471487"/>
            <a:chExt cx="4780263" cy="4186169"/>
          </a:xfrm>
        </p:grpSpPr>
        <p:grpSp>
          <p:nvGrpSpPr>
            <p:cNvPr id="3" name="Group 2"/>
            <p:cNvGrpSpPr/>
            <p:nvPr/>
          </p:nvGrpSpPr>
          <p:grpSpPr>
            <a:xfrm>
              <a:off x="1139936" y="742949"/>
              <a:ext cx="2629704" cy="3501711"/>
              <a:chOff x="1792880" y="589677"/>
              <a:chExt cx="2629704" cy="37108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792880" y="589677"/>
                <a:ext cx="2629704" cy="3710804"/>
                <a:chOff x="206363" y="898230"/>
                <a:chExt cx="2629704" cy="3710804"/>
              </a:xfrm>
            </p:grpSpPr>
            <p:pic>
              <p:nvPicPr>
                <p:cNvPr id="8" name="Picture 2" descr="Related image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7200"/>
                          </a14:imgEffect>
                          <a14:imgEffect>
                            <a14:saturation sat="200000"/>
                          </a14:imgEffect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06363" y="898230"/>
                  <a:ext cx="2629704" cy="37108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2" descr="Egg, Song Thrush, Bird, Egg Hunt, Nest, Sphere, Sky, Circle, Song Thrush,  Egg, Thrush png | PNGWi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 rot="17110828">
                  <a:off x="1517838" y="3216087"/>
                  <a:ext cx="464265" cy="5679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Egg, Song Thrush, Bird, Egg Hunt, Nest, Sphere, Sky, Circle, Song Thrush,  Egg, Thrush png | PNGWi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email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 rot="17110828">
                  <a:off x="698001" y="3322801"/>
                  <a:ext cx="475037" cy="5811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2" descr="Egg, Song Thrush, Bird, Egg Hunt, Nest, Sphere, Sky, Circle, Song Thrush,  Egg, Thrush png | PNGWi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email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 rot="17110828">
                  <a:off x="1060007" y="3158054"/>
                  <a:ext cx="531097" cy="6497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" name="Picture 2" descr="Egg, Song Thrush, Bird, Egg Hunt, Nest, Sphere, Sky, Circle, Song Thrush,  Egg, Thrush png | PNGWing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7110828">
                <a:off x="2808383" y="3129340"/>
                <a:ext cx="489910" cy="599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Egg, Song Thrush, Bird, Egg Hunt, Nest, Sphere, Sky, Circle, Song Thrush,  Egg, Thrush png | PNGWing"/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7110828">
                <a:off x="2436834" y="3175621"/>
                <a:ext cx="463025" cy="516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448961" y="471487"/>
              <a:ext cx="4780263" cy="41861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8" descr="14 Pigeon ideas | pigeon, dove tattoo, pet birds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629" y="988790"/>
            <a:ext cx="3521608" cy="2594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76761" y="325179"/>
            <a:ext cx="6193639" cy="3262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1909" y="1982932"/>
            <a:ext cx="4696824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514350" indent="-514350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পালকে ঢাকা থাক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দুটি ডানা ও দুটি পাখা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আছে।</a:t>
            </a:r>
            <a:endParaRPr lang="bn-BD" sz="3200" b="1" dirty="0" smtClean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 ডিম পাড়ে।</a:t>
            </a:r>
            <a:endParaRPr lang="bn-BD" sz="32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93750" indent="-793750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বেশিরভাগ পাখি ডানা মেলে উড়তে পারে।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3797" y="988789"/>
            <a:ext cx="2221549" cy="2594584"/>
            <a:chOff x="32942" y="1156446"/>
            <a:chExt cx="2003192" cy="2205319"/>
          </a:xfrm>
        </p:grpSpPr>
        <p:sp>
          <p:nvSpPr>
            <p:cNvPr id="16" name="Pentagon 15"/>
            <p:cNvSpPr/>
            <p:nvPr/>
          </p:nvSpPr>
          <p:spPr>
            <a:xfrm>
              <a:off x="100878" y="1156446"/>
              <a:ext cx="1935256" cy="2205319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942" y="1409726"/>
              <a:ext cx="1770785" cy="91560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পাখি উড়তে পারে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9437" y="3731445"/>
            <a:ext cx="2266190" cy="2474283"/>
            <a:chOff x="49832" y="4085632"/>
            <a:chExt cx="1980218" cy="2602348"/>
          </a:xfrm>
        </p:grpSpPr>
        <p:sp>
          <p:nvSpPr>
            <p:cNvPr id="19" name="Pentagon 18"/>
            <p:cNvSpPr/>
            <p:nvPr/>
          </p:nvSpPr>
          <p:spPr>
            <a:xfrm>
              <a:off x="94794" y="4085632"/>
              <a:ext cx="1935256" cy="2602348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832" y="4727713"/>
              <a:ext cx="1770785" cy="11329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পাখি ডিম পাড়ে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447781" y="1074349"/>
            <a:ext cx="108561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5224" y="925613"/>
            <a:ext cx="97956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 flipV="1">
            <a:off x="4574335" y="1364109"/>
            <a:ext cx="665124" cy="18656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02632" y="928969"/>
            <a:ext cx="3451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u="sng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বৈশিষ্ট্য</a:t>
            </a:r>
            <a:endParaRPr lang="en-US" sz="3200" u="sng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 flipV="1">
            <a:off x="2683318" y="1931762"/>
            <a:ext cx="714993" cy="2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328" y="275800"/>
            <a:ext cx="2124299" cy="646331"/>
          </a:xfrm>
          <a:prstGeom prst="rect">
            <a:avLst/>
          </a:prstGeom>
        </p:spPr>
        <p:txBody>
          <a:bodyPr wrap="none">
            <a:spAutoFit/>
            <a:scene3d>
              <a:camera prst="perspectiveFront"/>
              <a:lightRig rig="threePt" dir="t"/>
            </a:scene3d>
          </a:bodyPr>
          <a:lstStyle/>
          <a:p>
            <a:pPr lvl="0" algn="ctr"/>
            <a:r>
              <a:rPr lang="bn-BD" sz="3600" dirty="0" smtClean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কাজ:</a:t>
            </a:r>
            <a:endParaRPr lang="en-US" sz="3600" dirty="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6492" y="1074943"/>
            <a:ext cx="9025971" cy="1077218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lvl="0" algn="ctr"/>
            <a:r>
              <a:rPr lang="bn-BD" sz="3200" dirty="0" smtClean="0">
                <a:ln w="285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উভচর, সরীসৃপ ও পাখির দুইটি করে বৈশিষ্ট্য জোড়ায় আলোচনা করে নিচের ছকের সাহায্যে লিখ।</a:t>
            </a:r>
            <a:endParaRPr lang="en-US" sz="3200" dirty="0">
              <a:ln w="285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8288" y="2275272"/>
            <a:ext cx="9896475" cy="4200406"/>
            <a:chOff x="1300162" y="2299335"/>
            <a:chExt cx="9896475" cy="4200406"/>
          </a:xfrm>
          <a:noFill/>
        </p:grpSpPr>
        <p:grpSp>
          <p:nvGrpSpPr>
            <p:cNvPr id="5" name="Group 4"/>
            <p:cNvGrpSpPr/>
            <p:nvPr/>
          </p:nvGrpSpPr>
          <p:grpSpPr>
            <a:xfrm>
              <a:off x="1300162" y="2299335"/>
              <a:ext cx="9896475" cy="4200406"/>
              <a:chOff x="781050" y="2435526"/>
              <a:chExt cx="10515600" cy="3287734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781050" y="2435526"/>
                <a:ext cx="10515600" cy="848797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81050" y="3264991"/>
                <a:ext cx="10515600" cy="848797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81050" y="4025666"/>
                <a:ext cx="10515600" cy="848797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81050" y="4874463"/>
                <a:ext cx="10515600" cy="848797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3943350" y="2435526"/>
                <a:ext cx="0" cy="328773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/>
            <p:cNvSpPr/>
            <p:nvPr/>
          </p:nvSpPr>
          <p:spPr>
            <a:xfrm>
              <a:off x="2036972" y="3589194"/>
              <a:ext cx="1061509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bn-BD" sz="3600" b="1" dirty="0">
                  <a:ln w="0"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উভচর</a:t>
              </a:r>
              <a:endParaRPr lang="en-US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47390" y="4536332"/>
              <a:ext cx="1178529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 algn="ctr"/>
              <a:r>
                <a:rPr lang="bn-IN" sz="3600" b="1" dirty="0" smtClean="0">
                  <a:ln w="0"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BD" sz="3600" b="1" dirty="0" smtClean="0">
                  <a:ln w="0"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রী</a:t>
              </a:r>
              <a:r>
                <a:rPr lang="bn-IN" sz="3600" b="1" dirty="0" smtClean="0">
                  <a:ln w="0"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সৃপ</a:t>
              </a:r>
              <a:endParaRPr lang="en-US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78837" y="5716126"/>
              <a:ext cx="854721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bn-IN" sz="3600" b="1" dirty="0">
                  <a:ln w="0"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পাখি</a:t>
              </a:r>
              <a:endParaRPr lang="en-US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57046" y="2651863"/>
              <a:ext cx="729687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bn-BD" sz="3600" b="1" dirty="0" smtClean="0">
                  <a:ln w="0"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05180" y="2531769"/>
              <a:ext cx="1191352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bn-BD" sz="3600" b="1" dirty="0" smtClean="0">
                  <a:ln w="0"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6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636" t="23455" r="43875" b="47415"/>
          <a:stretch/>
        </p:blipFill>
        <p:spPr>
          <a:xfrm>
            <a:off x="6292506" y="3480301"/>
            <a:ext cx="3604225" cy="228570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6235041" y="859255"/>
            <a:ext cx="3668908" cy="2257437"/>
            <a:chOff x="7043738" y="215793"/>
            <a:chExt cx="4471986" cy="2870307"/>
          </a:xfrm>
        </p:grpSpPr>
        <p:pic>
          <p:nvPicPr>
            <p:cNvPr id="4" name="Picture 6" descr="Tiger PNG Images HD | PNG 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878" y="417274"/>
              <a:ext cx="3395706" cy="245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043738" y="215793"/>
              <a:ext cx="4471986" cy="28703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74545" y="3505200"/>
            <a:ext cx="3677567" cy="2284858"/>
            <a:chOff x="1236017" y="3467100"/>
            <a:chExt cx="4471986" cy="2870307"/>
          </a:xfrm>
        </p:grpSpPr>
        <p:pic>
          <p:nvPicPr>
            <p:cNvPr id="7" name="Picture 24" descr="163,119 Man Standing Straight Stock Photos, Pictures &amp;amp; Royalty-Free Images  - iStock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43360" y="3537946"/>
              <a:ext cx="1257300" cy="272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236017" y="3467100"/>
              <a:ext cx="4471986" cy="28703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8833" y="859257"/>
            <a:ext cx="3663279" cy="2257437"/>
            <a:chOff x="1471613" y="215793"/>
            <a:chExt cx="4471986" cy="2870307"/>
          </a:xfrm>
        </p:grpSpPr>
        <p:pic>
          <p:nvPicPr>
            <p:cNvPr id="10" name="Picture 8" descr="Red cow png images | PNGEg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92670" y="417274"/>
              <a:ext cx="3473053" cy="246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471613" y="215793"/>
              <a:ext cx="4471986" cy="28703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94979" y="267967"/>
            <a:ext cx="8799488" cy="4880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</a:t>
            </a:r>
            <a:r>
              <a:rPr lang="en-US" sz="40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8697" y="5972409"/>
            <a:ext cx="9340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গরু,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বাঘ, ডলফিন ইত্যাদি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 প্রাণী।</a:t>
            </a:r>
            <a:r>
              <a:rPr lang="bn-IN" sz="4000" b="1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1451" y="859255"/>
            <a:ext cx="2117382" cy="2257437"/>
            <a:chOff x="171451" y="859255"/>
            <a:chExt cx="2117382" cy="2257437"/>
          </a:xfrm>
        </p:grpSpPr>
        <p:sp>
          <p:nvSpPr>
            <p:cNvPr id="15" name="TextBox 14"/>
            <p:cNvSpPr txBox="1"/>
            <p:nvPr/>
          </p:nvSpPr>
          <p:spPr>
            <a:xfrm>
              <a:off x="574069" y="1693352"/>
              <a:ext cx="12379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গরু</a:t>
              </a:r>
              <a:endPara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lowchart: Off-page Connector 4"/>
            <p:cNvSpPr/>
            <p:nvPr/>
          </p:nvSpPr>
          <p:spPr>
            <a:xfrm rot="16200000">
              <a:off x="101423" y="929283"/>
              <a:ext cx="2257437" cy="21173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115 w 10115"/>
                <a:gd name="connsiteY0" fmla="*/ 0 h 10000"/>
                <a:gd name="connsiteX1" fmla="*/ 10115 w 10115"/>
                <a:gd name="connsiteY1" fmla="*/ 0 h 10000"/>
                <a:gd name="connsiteX2" fmla="*/ 10115 w 10115"/>
                <a:gd name="connsiteY2" fmla="*/ 8000 h 10000"/>
                <a:gd name="connsiteX3" fmla="*/ 5115 w 10115"/>
                <a:gd name="connsiteY3" fmla="*/ 10000 h 10000"/>
                <a:gd name="connsiteX4" fmla="*/ 0 w 10115"/>
                <a:gd name="connsiteY4" fmla="*/ 8000 h 10000"/>
                <a:gd name="connsiteX5" fmla="*/ 115 w 10115"/>
                <a:gd name="connsiteY5" fmla="*/ 0 h 10000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5" h="10306">
                  <a:moveTo>
                    <a:pt x="115" y="306"/>
                  </a:moveTo>
                  <a:cubicBezTo>
                    <a:pt x="3448" y="204"/>
                    <a:pt x="4606" y="5102"/>
                    <a:pt x="10115" y="0"/>
                  </a:cubicBezTo>
                  <a:lnTo>
                    <a:pt x="10115" y="8306"/>
                  </a:lnTo>
                  <a:lnTo>
                    <a:pt x="5115" y="10306"/>
                  </a:lnTo>
                  <a:lnTo>
                    <a:pt x="0" y="8306"/>
                  </a:lnTo>
                  <a:cubicBezTo>
                    <a:pt x="38" y="5639"/>
                    <a:pt x="77" y="2973"/>
                    <a:pt x="115" y="3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2874" y="3480299"/>
            <a:ext cx="2117383" cy="2285706"/>
            <a:chOff x="142874" y="3480299"/>
            <a:chExt cx="2117383" cy="2285706"/>
          </a:xfrm>
        </p:grpSpPr>
        <p:sp>
          <p:nvSpPr>
            <p:cNvPr id="18" name="TextBox 17"/>
            <p:cNvSpPr txBox="1"/>
            <p:nvPr/>
          </p:nvSpPr>
          <p:spPr>
            <a:xfrm>
              <a:off x="557024" y="4338173"/>
              <a:ext cx="12379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মানুষ</a:t>
              </a:r>
              <a:endPara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Flowchart: Off-page Connector 4"/>
            <p:cNvSpPr/>
            <p:nvPr/>
          </p:nvSpPr>
          <p:spPr>
            <a:xfrm rot="16200000">
              <a:off x="58713" y="3564460"/>
              <a:ext cx="2285706" cy="211738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115 w 10115"/>
                <a:gd name="connsiteY0" fmla="*/ 0 h 10000"/>
                <a:gd name="connsiteX1" fmla="*/ 10115 w 10115"/>
                <a:gd name="connsiteY1" fmla="*/ 0 h 10000"/>
                <a:gd name="connsiteX2" fmla="*/ 10115 w 10115"/>
                <a:gd name="connsiteY2" fmla="*/ 8000 h 10000"/>
                <a:gd name="connsiteX3" fmla="*/ 5115 w 10115"/>
                <a:gd name="connsiteY3" fmla="*/ 10000 h 10000"/>
                <a:gd name="connsiteX4" fmla="*/ 0 w 10115"/>
                <a:gd name="connsiteY4" fmla="*/ 8000 h 10000"/>
                <a:gd name="connsiteX5" fmla="*/ 115 w 10115"/>
                <a:gd name="connsiteY5" fmla="*/ 0 h 10000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5" h="10306">
                  <a:moveTo>
                    <a:pt x="115" y="306"/>
                  </a:moveTo>
                  <a:cubicBezTo>
                    <a:pt x="3448" y="204"/>
                    <a:pt x="4606" y="5102"/>
                    <a:pt x="10115" y="0"/>
                  </a:cubicBezTo>
                  <a:lnTo>
                    <a:pt x="10115" y="8306"/>
                  </a:lnTo>
                  <a:lnTo>
                    <a:pt x="5115" y="10306"/>
                  </a:lnTo>
                  <a:lnTo>
                    <a:pt x="0" y="8306"/>
                  </a:lnTo>
                  <a:cubicBezTo>
                    <a:pt x="38" y="5639"/>
                    <a:pt x="77" y="2973"/>
                    <a:pt x="115" y="3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908924" y="859254"/>
            <a:ext cx="2187026" cy="2257437"/>
            <a:chOff x="9896732" y="859254"/>
            <a:chExt cx="2187026" cy="2257437"/>
          </a:xfrm>
        </p:grpSpPr>
        <p:sp>
          <p:nvSpPr>
            <p:cNvPr id="21" name="TextBox 20"/>
            <p:cNvSpPr txBox="1"/>
            <p:nvPr/>
          </p:nvSpPr>
          <p:spPr>
            <a:xfrm>
              <a:off x="10338232" y="1848487"/>
              <a:ext cx="12379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বাঘ</a:t>
              </a:r>
              <a:endPara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Flowchart: Off-page Connector 4"/>
            <p:cNvSpPr/>
            <p:nvPr/>
          </p:nvSpPr>
          <p:spPr>
            <a:xfrm rot="16200000" flipV="1">
              <a:off x="9861526" y="894460"/>
              <a:ext cx="2257437" cy="218702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115 w 10115"/>
                <a:gd name="connsiteY0" fmla="*/ 0 h 10000"/>
                <a:gd name="connsiteX1" fmla="*/ 10115 w 10115"/>
                <a:gd name="connsiteY1" fmla="*/ 0 h 10000"/>
                <a:gd name="connsiteX2" fmla="*/ 10115 w 10115"/>
                <a:gd name="connsiteY2" fmla="*/ 8000 h 10000"/>
                <a:gd name="connsiteX3" fmla="*/ 5115 w 10115"/>
                <a:gd name="connsiteY3" fmla="*/ 10000 h 10000"/>
                <a:gd name="connsiteX4" fmla="*/ 0 w 10115"/>
                <a:gd name="connsiteY4" fmla="*/ 8000 h 10000"/>
                <a:gd name="connsiteX5" fmla="*/ 115 w 10115"/>
                <a:gd name="connsiteY5" fmla="*/ 0 h 10000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5" h="10306">
                  <a:moveTo>
                    <a:pt x="115" y="306"/>
                  </a:moveTo>
                  <a:cubicBezTo>
                    <a:pt x="3448" y="204"/>
                    <a:pt x="4606" y="5102"/>
                    <a:pt x="10115" y="0"/>
                  </a:cubicBezTo>
                  <a:lnTo>
                    <a:pt x="10115" y="8306"/>
                  </a:lnTo>
                  <a:lnTo>
                    <a:pt x="5115" y="10306"/>
                  </a:lnTo>
                  <a:lnTo>
                    <a:pt x="0" y="8306"/>
                  </a:lnTo>
                  <a:cubicBezTo>
                    <a:pt x="38" y="5639"/>
                    <a:pt x="77" y="2973"/>
                    <a:pt x="115" y="3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906206" y="3480297"/>
            <a:ext cx="2187026" cy="2285707"/>
            <a:chOff x="9906206" y="3480297"/>
            <a:chExt cx="2187026" cy="2285707"/>
          </a:xfrm>
        </p:grpSpPr>
        <p:sp>
          <p:nvSpPr>
            <p:cNvPr id="24" name="TextBox 23"/>
            <p:cNvSpPr txBox="1"/>
            <p:nvPr/>
          </p:nvSpPr>
          <p:spPr>
            <a:xfrm>
              <a:off x="10196462" y="4364914"/>
              <a:ext cx="1521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ডলফিন</a:t>
              </a:r>
              <a:endPara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Flowchart: Off-page Connector 4"/>
            <p:cNvSpPr/>
            <p:nvPr/>
          </p:nvSpPr>
          <p:spPr>
            <a:xfrm rot="16200000" flipV="1">
              <a:off x="9856865" y="3529638"/>
              <a:ext cx="2285707" cy="218702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115 w 10115"/>
                <a:gd name="connsiteY0" fmla="*/ 0 h 10000"/>
                <a:gd name="connsiteX1" fmla="*/ 10115 w 10115"/>
                <a:gd name="connsiteY1" fmla="*/ 0 h 10000"/>
                <a:gd name="connsiteX2" fmla="*/ 10115 w 10115"/>
                <a:gd name="connsiteY2" fmla="*/ 8000 h 10000"/>
                <a:gd name="connsiteX3" fmla="*/ 5115 w 10115"/>
                <a:gd name="connsiteY3" fmla="*/ 10000 h 10000"/>
                <a:gd name="connsiteX4" fmla="*/ 0 w 10115"/>
                <a:gd name="connsiteY4" fmla="*/ 8000 h 10000"/>
                <a:gd name="connsiteX5" fmla="*/ 115 w 10115"/>
                <a:gd name="connsiteY5" fmla="*/ 0 h 10000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5" h="10306">
                  <a:moveTo>
                    <a:pt x="115" y="306"/>
                  </a:moveTo>
                  <a:cubicBezTo>
                    <a:pt x="3448" y="204"/>
                    <a:pt x="4606" y="5102"/>
                    <a:pt x="10115" y="0"/>
                  </a:cubicBezTo>
                  <a:lnTo>
                    <a:pt x="10115" y="8306"/>
                  </a:lnTo>
                  <a:lnTo>
                    <a:pt x="5115" y="10306"/>
                  </a:lnTo>
                  <a:lnTo>
                    <a:pt x="0" y="8306"/>
                  </a:lnTo>
                  <a:cubicBezTo>
                    <a:pt x="38" y="5639"/>
                    <a:pt x="77" y="2973"/>
                    <a:pt x="115" y="3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86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3200" y="2138675"/>
            <a:ext cx="52927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দেহ পশম বা লোম দিয়ে ঢাকা থাকে।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3200" y="3272770"/>
            <a:ext cx="4864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বাচ্চারা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 দুধ পান করে বড়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68491" y="4320397"/>
            <a:ext cx="541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পায়ের সাহায্যে চলাচল করে।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063200" y="4965608"/>
            <a:ext cx="5877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0" indent="-971550"/>
            <a:r>
              <a:rPr lang="bn-BD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 প্রাণী উড়তে </a:t>
            </a:r>
            <a:r>
              <a:rPr lang="bn-IN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পারে,</a:t>
            </a:r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বাদুড়।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885" t="22999" r="69663" b="46007"/>
          <a:stretch/>
        </p:blipFill>
        <p:spPr>
          <a:xfrm>
            <a:off x="2360032" y="890017"/>
            <a:ext cx="3193421" cy="18189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417753" y="1169813"/>
            <a:ext cx="4155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u="sng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 প্রাণীর বৈশিষ্ট্য</a:t>
            </a:r>
            <a:endParaRPr lang="en-US" sz="3600" u="sng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6990" y="314895"/>
            <a:ext cx="6123002" cy="3624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</a:t>
            </a:r>
            <a:r>
              <a:rPr lang="en-US" sz="36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9467" y="940274"/>
            <a:ext cx="1539224" cy="1744694"/>
            <a:chOff x="114307" y="940274"/>
            <a:chExt cx="1400174" cy="1744694"/>
          </a:xfrm>
        </p:grpSpPr>
        <p:sp>
          <p:nvSpPr>
            <p:cNvPr id="10" name="Flowchart: Off-page Connector 4"/>
            <p:cNvSpPr/>
            <p:nvPr/>
          </p:nvSpPr>
          <p:spPr>
            <a:xfrm rot="16200000">
              <a:off x="-57953" y="1112534"/>
              <a:ext cx="1744694" cy="14001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115 w 10115"/>
                <a:gd name="connsiteY0" fmla="*/ 0 h 10000"/>
                <a:gd name="connsiteX1" fmla="*/ 10115 w 10115"/>
                <a:gd name="connsiteY1" fmla="*/ 0 h 10000"/>
                <a:gd name="connsiteX2" fmla="*/ 10115 w 10115"/>
                <a:gd name="connsiteY2" fmla="*/ 8000 h 10000"/>
                <a:gd name="connsiteX3" fmla="*/ 5115 w 10115"/>
                <a:gd name="connsiteY3" fmla="*/ 10000 h 10000"/>
                <a:gd name="connsiteX4" fmla="*/ 0 w 10115"/>
                <a:gd name="connsiteY4" fmla="*/ 8000 h 10000"/>
                <a:gd name="connsiteX5" fmla="*/ 115 w 10115"/>
                <a:gd name="connsiteY5" fmla="*/ 0 h 10000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5" h="10306">
                  <a:moveTo>
                    <a:pt x="115" y="306"/>
                  </a:moveTo>
                  <a:cubicBezTo>
                    <a:pt x="3448" y="204"/>
                    <a:pt x="4606" y="5102"/>
                    <a:pt x="10115" y="0"/>
                  </a:cubicBezTo>
                  <a:lnTo>
                    <a:pt x="10115" y="8306"/>
                  </a:lnTo>
                  <a:lnTo>
                    <a:pt x="5115" y="10306"/>
                  </a:lnTo>
                  <a:lnTo>
                    <a:pt x="0" y="8306"/>
                  </a:lnTo>
                  <a:cubicBezTo>
                    <a:pt x="38" y="5639"/>
                    <a:pt x="77" y="2973"/>
                    <a:pt x="115" y="3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3731" y="1732155"/>
              <a:ext cx="973978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গরু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9468" y="2804137"/>
            <a:ext cx="1510644" cy="1815003"/>
            <a:chOff x="110883" y="2804137"/>
            <a:chExt cx="1375019" cy="1815003"/>
          </a:xfrm>
        </p:grpSpPr>
        <p:sp>
          <p:nvSpPr>
            <p:cNvPr id="13" name="Flowchart: Off-page Connector 4"/>
            <p:cNvSpPr/>
            <p:nvPr/>
          </p:nvSpPr>
          <p:spPr>
            <a:xfrm rot="16200000">
              <a:off x="-109109" y="3024129"/>
              <a:ext cx="1815003" cy="137501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115 w 10115"/>
                <a:gd name="connsiteY0" fmla="*/ 0 h 10000"/>
                <a:gd name="connsiteX1" fmla="*/ 10115 w 10115"/>
                <a:gd name="connsiteY1" fmla="*/ 0 h 10000"/>
                <a:gd name="connsiteX2" fmla="*/ 10115 w 10115"/>
                <a:gd name="connsiteY2" fmla="*/ 8000 h 10000"/>
                <a:gd name="connsiteX3" fmla="*/ 5115 w 10115"/>
                <a:gd name="connsiteY3" fmla="*/ 10000 h 10000"/>
                <a:gd name="connsiteX4" fmla="*/ 0 w 10115"/>
                <a:gd name="connsiteY4" fmla="*/ 8000 h 10000"/>
                <a:gd name="connsiteX5" fmla="*/ 115 w 10115"/>
                <a:gd name="connsiteY5" fmla="*/ 0 h 10000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5" h="10306">
                  <a:moveTo>
                    <a:pt x="115" y="306"/>
                  </a:moveTo>
                  <a:cubicBezTo>
                    <a:pt x="3448" y="204"/>
                    <a:pt x="4606" y="5102"/>
                    <a:pt x="10115" y="0"/>
                  </a:cubicBezTo>
                  <a:lnTo>
                    <a:pt x="10115" y="8306"/>
                  </a:lnTo>
                  <a:lnTo>
                    <a:pt x="5115" y="10306"/>
                  </a:lnTo>
                  <a:lnTo>
                    <a:pt x="0" y="8306"/>
                  </a:lnTo>
                  <a:cubicBezTo>
                    <a:pt x="38" y="5639"/>
                    <a:pt x="77" y="2973"/>
                    <a:pt x="115" y="306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3731" y="3571248"/>
              <a:ext cx="1094156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বাঘ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7276" y="4795463"/>
            <a:ext cx="1573146" cy="1744692"/>
            <a:chOff x="114302" y="4795463"/>
            <a:chExt cx="1421910" cy="1744692"/>
          </a:xfrm>
        </p:grpSpPr>
        <p:sp>
          <p:nvSpPr>
            <p:cNvPr id="16" name="Flowchart: Off-page Connector 4"/>
            <p:cNvSpPr/>
            <p:nvPr/>
          </p:nvSpPr>
          <p:spPr>
            <a:xfrm rot="16200000">
              <a:off x="-66811" y="4976576"/>
              <a:ext cx="1744692" cy="138246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115 w 10115"/>
                <a:gd name="connsiteY0" fmla="*/ 0 h 10000"/>
                <a:gd name="connsiteX1" fmla="*/ 10115 w 10115"/>
                <a:gd name="connsiteY1" fmla="*/ 0 h 10000"/>
                <a:gd name="connsiteX2" fmla="*/ 10115 w 10115"/>
                <a:gd name="connsiteY2" fmla="*/ 8000 h 10000"/>
                <a:gd name="connsiteX3" fmla="*/ 5115 w 10115"/>
                <a:gd name="connsiteY3" fmla="*/ 10000 h 10000"/>
                <a:gd name="connsiteX4" fmla="*/ 0 w 10115"/>
                <a:gd name="connsiteY4" fmla="*/ 8000 h 10000"/>
                <a:gd name="connsiteX5" fmla="*/ 115 w 10115"/>
                <a:gd name="connsiteY5" fmla="*/ 0 h 10000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5" h="10306">
                  <a:moveTo>
                    <a:pt x="115" y="306"/>
                  </a:moveTo>
                  <a:cubicBezTo>
                    <a:pt x="3448" y="204"/>
                    <a:pt x="4606" y="5102"/>
                    <a:pt x="10115" y="0"/>
                  </a:cubicBezTo>
                  <a:lnTo>
                    <a:pt x="10115" y="8306"/>
                  </a:lnTo>
                  <a:lnTo>
                    <a:pt x="5115" y="10306"/>
                  </a:lnTo>
                  <a:lnTo>
                    <a:pt x="0" y="8306"/>
                  </a:lnTo>
                  <a:cubicBezTo>
                    <a:pt x="38" y="5639"/>
                    <a:pt x="77" y="2973"/>
                    <a:pt x="115" y="3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6726" y="5518404"/>
              <a:ext cx="1159486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বাদুড়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2" descr="Tiger Walking Gif GIFs | Tenor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324" y="2815330"/>
            <a:ext cx="3216129" cy="18038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419" y="4737309"/>
            <a:ext cx="3404442" cy="18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746" y="1162825"/>
            <a:ext cx="3031236" cy="3095577"/>
          </a:xfrm>
          <a:prstGeom prst="rect">
            <a:avLst/>
          </a:prstGeom>
          <a:ln w="57150" cap="sq">
            <a:solidFill>
              <a:srgbClr val="FFFF00"/>
            </a:solidFill>
            <a:prstDash val="dashDot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56" y="1162824"/>
            <a:ext cx="2886848" cy="3095578"/>
          </a:xfrm>
          <a:prstGeom prst="rect">
            <a:avLst/>
          </a:prstGeom>
          <a:ln w="57150" cap="sq">
            <a:solidFill>
              <a:srgbClr val="FFFF00"/>
            </a:solidFill>
            <a:prstDash val="dashDot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6889" l="400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167644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6889" l="400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7204">
            <a:off x="9946780" y="72115"/>
            <a:ext cx="2143125" cy="2143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10931" y="374236"/>
            <a:ext cx="16754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780" y="4487793"/>
            <a:ext cx="400516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রাজিয়া</a:t>
            </a:r>
            <a:endParaRPr lang="en-US" sz="2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বীরগঞ্জ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বীরগঞ্জ,দিনাজপুর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sultanarazia11185@gmail.com</a:t>
            </a:r>
            <a:endParaRPr lang="en-US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0266" y="4487793"/>
            <a:ext cx="34008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8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 - ১২ - ২০২২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25" t="7157" r="989" b="4190"/>
          <a:stretch/>
        </p:blipFill>
        <p:spPr>
          <a:xfrm>
            <a:off x="5597969" y="1143677"/>
            <a:ext cx="1951125" cy="560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58" y="2814119"/>
            <a:ext cx="4316919" cy="1768703"/>
          </a:xfrm>
          <a:prstGeom prst="wedgeRectCallout">
            <a:avLst>
              <a:gd name="adj1" fmla="val 70365"/>
              <a:gd name="adj2" fmla="val -11653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bn-BD" sz="36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</a:t>
            </a:r>
            <a:r>
              <a:rPr lang="bn-BD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BD" sz="36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 ও ১৩ নং </a:t>
            </a:r>
            <a:r>
              <a:rPr lang="en-US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পৃষ্ঠায়</a:t>
            </a:r>
            <a:r>
              <a:rPr lang="bn-BD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en-US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kern="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1140" y="494675"/>
            <a:ext cx="6611061" cy="5187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540" y="1124262"/>
            <a:ext cx="4956281" cy="517160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9723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441" y="3197950"/>
            <a:ext cx="1993197" cy="646331"/>
          </a:xfrm>
          <a:prstGeom prst="flowChart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 নাম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1206" y="3193223"/>
            <a:ext cx="2687554" cy="646331"/>
          </a:xfrm>
          <a:prstGeom prst="flowChart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বাস করে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5374" y="3161654"/>
            <a:ext cx="3737658" cy="646331"/>
          </a:xfrm>
          <a:prstGeom prst="flowChart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 কী দিয়ে ঢাকা থাকে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5664" y="3161654"/>
            <a:ext cx="3230555" cy="646331"/>
          </a:xfrm>
          <a:prstGeom prst="flowChart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চলাচল করে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753" y="4034225"/>
            <a:ext cx="1558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6862" y="4820824"/>
            <a:ext cx="117852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সৃপ</a:t>
            </a:r>
            <a:endParaRPr lang="en-US" sz="3600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9411" y="5405599"/>
            <a:ext cx="854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600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441" y="6053697"/>
            <a:ext cx="1630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170" y="1019543"/>
            <a:ext cx="12145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নীচের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 ছকের মতো একটি ছক নিজ নিজ দলে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মাছ, উভচর, সরিসৃপ, পাখি এবং স্তন্যপায়ী প্রাণীরা কোথায় বাস করে, দেহ কী দিয়ে ঢাকা ও কীভাবে চলাচল করে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 একটি তালিকা কর।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8440" y="285048"/>
            <a:ext cx="3140457" cy="4164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27852"/>
              </p:ext>
            </p:extLst>
          </p:nvPr>
        </p:nvGraphicFramePr>
        <p:xfrm>
          <a:off x="359763" y="3231036"/>
          <a:ext cx="11647358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7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4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46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92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38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92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92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692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167044" y="2266921"/>
            <a:ext cx="9830922" cy="707886"/>
            <a:chOff x="875222" y="2291750"/>
            <a:chExt cx="9830922" cy="889221"/>
          </a:xfrm>
        </p:grpSpPr>
        <p:sp>
          <p:nvSpPr>
            <p:cNvPr id="14" name="TextBox 13"/>
            <p:cNvSpPr txBox="1"/>
            <p:nvPr/>
          </p:nvSpPr>
          <p:spPr>
            <a:xfrm>
              <a:off x="875222" y="2291751"/>
              <a:ext cx="1415485" cy="883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 w="0">
                    <a:solidFill>
                      <a:srgbClr val="FF00FF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দল-১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8760" y="2291750"/>
              <a:ext cx="1506288" cy="883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n w="0">
                    <a:solidFill>
                      <a:srgbClr val="FF00FF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দল-২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45612" y="2291750"/>
              <a:ext cx="1360532" cy="889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n w="0">
                    <a:solidFill>
                      <a:srgbClr val="FF00FF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দল-৩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94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95454" y="416081"/>
            <a:ext cx="36614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b="1" dirty="0">
              <a:ln w="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7886" y="3462997"/>
            <a:ext cx="7106294" cy="1754326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lvl="0"/>
            <a:r>
              <a:rPr lang="bn-BD" sz="3600" dirty="0" smtClean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ব্যাঙকে উভচর প্রাণী বলা হয় কেন?</a:t>
            </a:r>
          </a:p>
          <a:p>
            <a:pPr lvl="0"/>
            <a:r>
              <a:rPr lang="bn-BD" sz="3600" dirty="0" smtClean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স্তন্যপায়ী কাকে বলে?</a:t>
            </a:r>
          </a:p>
          <a:p>
            <a:pPr lvl="0"/>
            <a:r>
              <a:rPr lang="bn-BD" sz="3600" dirty="0" smtClean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মাছ প্রাণীর দুইটি বৈশিষ্ট্য লেখ।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47" y="301187"/>
            <a:ext cx="4344842" cy="2606905"/>
          </a:xfrm>
          <a:prstGeom prst="roundRect">
            <a:avLst>
              <a:gd name="adj" fmla="val 408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279331" y="2521560"/>
            <a:ext cx="5717703" cy="707886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উওর দাও-</a:t>
            </a:r>
            <a:endParaRPr lang="en-US" sz="40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9550" y="4205433"/>
            <a:ext cx="11801474" cy="2455427"/>
            <a:chOff x="130088" y="4402573"/>
            <a:chExt cx="12061912" cy="24554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88" y="4402573"/>
              <a:ext cx="6311655" cy="24554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173" y="4402573"/>
              <a:ext cx="5999827" cy="2455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" y="4064150"/>
            <a:ext cx="10850435" cy="1191816"/>
          </a:xfrm>
          <a:prstGeom prst="flowChartAlternateProcess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 ও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 সচরাচর যে সব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মেরুদন্ডী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দেখা যায় সেগুলি ভালোভাবে পর্যবেক্ষণ করে মেরুদন্ডী প্রাণীর একটি তালিকা তৈরি করে আনবে।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3672" y="2085741"/>
            <a:ext cx="276123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40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bn-BD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b="1" dirty="0">
              <a:ln w="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23" y="380249"/>
            <a:ext cx="4337677" cy="31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328" y="552554"/>
            <a:ext cx="5894453" cy="5311983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00458" y="2211658"/>
            <a:ext cx="6480571" cy="2646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16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9550" y="4205433"/>
            <a:ext cx="11801474" cy="2455427"/>
            <a:chOff x="130088" y="4402573"/>
            <a:chExt cx="12061912" cy="24554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88" y="4402573"/>
              <a:ext cx="6311655" cy="24554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173" y="4402573"/>
              <a:ext cx="5999827" cy="2455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818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83" y="646176"/>
            <a:ext cx="3284626" cy="2124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952" y="650450"/>
            <a:ext cx="3284626" cy="2120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11" b="96930" l="2326" r="95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382" y="646176"/>
            <a:ext cx="3284626" cy="2124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83" y="3256171"/>
            <a:ext cx="3284626" cy="2112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953" y="3261215"/>
            <a:ext cx="3284625" cy="2106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382" y="3261215"/>
            <a:ext cx="3284627" cy="2106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6722" y="73572"/>
            <a:ext cx="818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1946" y="2705864"/>
            <a:ext cx="8913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1869" y="2746531"/>
            <a:ext cx="23501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2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 পাখি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0055" y="5368196"/>
            <a:ext cx="117509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95989" y="5385604"/>
            <a:ext cx="1258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endParaRPr lang="en-US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0248" y="5295296"/>
            <a:ext cx="123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33390" y="2770915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044" y="6028909"/>
            <a:ext cx="8892211" cy="584775"/>
          </a:xfrm>
          <a:prstGeom prst="homePlate">
            <a:avLst>
              <a:gd name="adj" fmla="val 101280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প্রাণীগুলো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ধরনের প্রাণী বলে থাকি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7255" y="6055529"/>
            <a:ext cx="2676936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</a:t>
            </a:r>
            <a:r>
              <a:rPr lang="en-US" sz="3200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bn-BD" sz="3200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>
                <a:noFill/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8" y="309564"/>
            <a:ext cx="11665051" cy="6300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3045" y="1313183"/>
            <a:ext cx="66189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000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7297" y="2328846"/>
            <a:ext cx="48704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প্রাণীর শ্রেণিবিন্যাস</a:t>
            </a:r>
            <a:endParaRPr lang="en-US" sz="44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3956" y="3332465"/>
            <a:ext cx="4788903" cy="6469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তৃতীয়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অধ্যায়- ২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7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25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1043" y="848922"/>
            <a:ext cx="3318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3810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3810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7820" y="2543027"/>
            <a:ext cx="571694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indent="53975"/>
            <a:r>
              <a:rPr lang="bn-BD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BD" sz="3600" b="1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7499" y="3510715"/>
            <a:ext cx="65931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বিভিন্ন প্রাণীর নাম উল্লেখ করতে পারবে।</a:t>
            </a:r>
            <a:endParaRPr lang="en-US" sz="3200" b="1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1664" y="3385964"/>
            <a:ext cx="2030199" cy="699808"/>
            <a:chOff x="1255153" y="3887032"/>
            <a:chExt cx="1587338" cy="623692"/>
          </a:xfrm>
        </p:grpSpPr>
        <p:sp>
          <p:nvSpPr>
            <p:cNvPr id="7" name="TextBox 6"/>
            <p:cNvSpPr txBox="1"/>
            <p:nvPr/>
          </p:nvSpPr>
          <p:spPr>
            <a:xfrm>
              <a:off x="1255153" y="3887032"/>
              <a:ext cx="1587338" cy="584775"/>
            </a:xfrm>
            <a:custGeom>
              <a:avLst/>
              <a:gdLst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523192 w 1558763"/>
                <a:gd name="connsiteY5" fmla="*/ 323166 h 646331"/>
                <a:gd name="connsiteX6" fmla="*/ 0 w 1558763"/>
                <a:gd name="connsiteY6" fmla="*/ 0 h 646331"/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337455 w 1558763"/>
                <a:gd name="connsiteY5" fmla="*/ 308879 h 646331"/>
                <a:gd name="connsiteX6" fmla="*/ 0 w 1558763"/>
                <a:gd name="connsiteY6" fmla="*/ 0 h 646331"/>
                <a:gd name="connsiteX0" fmla="*/ 200025 w 1758788"/>
                <a:gd name="connsiteY0" fmla="*/ 0 h 660619"/>
                <a:gd name="connsiteX1" fmla="*/ 1235596 w 1758788"/>
                <a:gd name="connsiteY1" fmla="*/ 0 h 660619"/>
                <a:gd name="connsiteX2" fmla="*/ 1758788 w 1758788"/>
                <a:gd name="connsiteY2" fmla="*/ 323166 h 660619"/>
                <a:gd name="connsiteX3" fmla="*/ 1235596 w 1758788"/>
                <a:gd name="connsiteY3" fmla="*/ 646331 h 660619"/>
                <a:gd name="connsiteX4" fmla="*/ 0 w 1758788"/>
                <a:gd name="connsiteY4" fmla="*/ 660619 h 660619"/>
                <a:gd name="connsiteX5" fmla="*/ 537480 w 1758788"/>
                <a:gd name="connsiteY5" fmla="*/ 308879 h 660619"/>
                <a:gd name="connsiteX6" fmla="*/ 200025 w 1758788"/>
                <a:gd name="connsiteY6" fmla="*/ 0 h 660619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537480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437467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192734 w 1758788"/>
                <a:gd name="connsiteY1" fmla="*/ 57150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587338"/>
                <a:gd name="connsiteY0" fmla="*/ 0 h 703482"/>
                <a:gd name="connsiteX1" fmla="*/ 1192734 w 1587338"/>
                <a:gd name="connsiteY1" fmla="*/ 57150 h 703482"/>
                <a:gd name="connsiteX2" fmla="*/ 1587338 w 1587338"/>
                <a:gd name="connsiteY2" fmla="*/ 351742 h 703482"/>
                <a:gd name="connsiteX3" fmla="*/ 1235596 w 1587338"/>
                <a:gd name="connsiteY3" fmla="*/ 689194 h 703482"/>
                <a:gd name="connsiteX4" fmla="*/ 0 w 1587338"/>
                <a:gd name="connsiteY4" fmla="*/ 703482 h 703482"/>
                <a:gd name="connsiteX5" fmla="*/ 280305 w 1587338"/>
                <a:gd name="connsiteY5" fmla="*/ 351742 h 703482"/>
                <a:gd name="connsiteX6" fmla="*/ 14288 w 1587338"/>
                <a:gd name="connsiteY6" fmla="*/ 0 h 7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338" h="703482">
                  <a:moveTo>
                    <a:pt x="14288" y="0"/>
                  </a:moveTo>
                  <a:lnTo>
                    <a:pt x="1192734" y="57150"/>
                  </a:lnTo>
                  <a:lnTo>
                    <a:pt x="1587338" y="351742"/>
                  </a:lnTo>
                  <a:lnTo>
                    <a:pt x="1235596" y="689194"/>
                  </a:lnTo>
                  <a:lnTo>
                    <a:pt x="0" y="703482"/>
                  </a:lnTo>
                  <a:lnTo>
                    <a:pt x="280305" y="351742"/>
                  </a:lnTo>
                  <a:lnTo>
                    <a:pt x="14288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98049" y="3925949"/>
              <a:ext cx="9767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২.২.</a:t>
              </a:r>
              <a:r>
                <a:rPr lang="en-US" sz="3200" b="1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3200" b="1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871863" y="4381980"/>
            <a:ext cx="8955301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প্রাণীদের বৈশিষ্ট্য উল্লেখ করতে </a:t>
            </a:r>
            <a:r>
              <a:rPr lang="en-US" sz="3200" b="1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50900" y="4356007"/>
            <a:ext cx="2030199" cy="688204"/>
            <a:chOff x="1255153" y="5522096"/>
            <a:chExt cx="1587338" cy="613350"/>
          </a:xfrm>
        </p:grpSpPr>
        <p:sp>
          <p:nvSpPr>
            <p:cNvPr id="14" name="TextBox 13"/>
            <p:cNvSpPr txBox="1"/>
            <p:nvPr/>
          </p:nvSpPr>
          <p:spPr>
            <a:xfrm>
              <a:off x="1255153" y="5522096"/>
              <a:ext cx="1587338" cy="584775"/>
            </a:xfrm>
            <a:custGeom>
              <a:avLst/>
              <a:gdLst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523192 w 1558763"/>
                <a:gd name="connsiteY5" fmla="*/ 323166 h 646331"/>
                <a:gd name="connsiteX6" fmla="*/ 0 w 1558763"/>
                <a:gd name="connsiteY6" fmla="*/ 0 h 646331"/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337455 w 1558763"/>
                <a:gd name="connsiteY5" fmla="*/ 308879 h 646331"/>
                <a:gd name="connsiteX6" fmla="*/ 0 w 1558763"/>
                <a:gd name="connsiteY6" fmla="*/ 0 h 646331"/>
                <a:gd name="connsiteX0" fmla="*/ 200025 w 1758788"/>
                <a:gd name="connsiteY0" fmla="*/ 0 h 660619"/>
                <a:gd name="connsiteX1" fmla="*/ 1235596 w 1758788"/>
                <a:gd name="connsiteY1" fmla="*/ 0 h 660619"/>
                <a:gd name="connsiteX2" fmla="*/ 1758788 w 1758788"/>
                <a:gd name="connsiteY2" fmla="*/ 323166 h 660619"/>
                <a:gd name="connsiteX3" fmla="*/ 1235596 w 1758788"/>
                <a:gd name="connsiteY3" fmla="*/ 646331 h 660619"/>
                <a:gd name="connsiteX4" fmla="*/ 0 w 1758788"/>
                <a:gd name="connsiteY4" fmla="*/ 660619 h 660619"/>
                <a:gd name="connsiteX5" fmla="*/ 537480 w 1758788"/>
                <a:gd name="connsiteY5" fmla="*/ 308879 h 660619"/>
                <a:gd name="connsiteX6" fmla="*/ 200025 w 1758788"/>
                <a:gd name="connsiteY6" fmla="*/ 0 h 660619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537480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437467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192734 w 1758788"/>
                <a:gd name="connsiteY1" fmla="*/ 57150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587338"/>
                <a:gd name="connsiteY0" fmla="*/ 0 h 703482"/>
                <a:gd name="connsiteX1" fmla="*/ 1192734 w 1587338"/>
                <a:gd name="connsiteY1" fmla="*/ 57150 h 703482"/>
                <a:gd name="connsiteX2" fmla="*/ 1587338 w 1587338"/>
                <a:gd name="connsiteY2" fmla="*/ 351742 h 703482"/>
                <a:gd name="connsiteX3" fmla="*/ 1235596 w 1587338"/>
                <a:gd name="connsiteY3" fmla="*/ 689194 h 703482"/>
                <a:gd name="connsiteX4" fmla="*/ 0 w 1587338"/>
                <a:gd name="connsiteY4" fmla="*/ 703482 h 703482"/>
                <a:gd name="connsiteX5" fmla="*/ 280305 w 1587338"/>
                <a:gd name="connsiteY5" fmla="*/ 351742 h 703482"/>
                <a:gd name="connsiteX6" fmla="*/ 14288 w 1587338"/>
                <a:gd name="connsiteY6" fmla="*/ 0 h 7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338" h="703482">
                  <a:moveTo>
                    <a:pt x="14288" y="0"/>
                  </a:moveTo>
                  <a:lnTo>
                    <a:pt x="1192734" y="57150"/>
                  </a:lnTo>
                  <a:lnTo>
                    <a:pt x="1587338" y="351742"/>
                  </a:lnTo>
                  <a:lnTo>
                    <a:pt x="1235596" y="689194"/>
                  </a:lnTo>
                  <a:lnTo>
                    <a:pt x="0" y="703482"/>
                  </a:lnTo>
                  <a:lnTo>
                    <a:pt x="280305" y="351742"/>
                  </a:lnTo>
                  <a:lnTo>
                    <a:pt x="14288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4895" y="5550671"/>
              <a:ext cx="9167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২.২.৩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3040" y="4190987"/>
            <a:ext cx="11801474" cy="2455427"/>
            <a:chOff x="130088" y="4402573"/>
            <a:chExt cx="12061912" cy="245542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88" y="4402573"/>
              <a:ext cx="6311655" cy="245542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173" y="4402573"/>
              <a:ext cx="5999827" cy="2455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83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29224" y="4206240"/>
            <a:ext cx="2199075" cy="1134039"/>
            <a:chOff x="529224" y="4206240"/>
            <a:chExt cx="2199075" cy="1134039"/>
          </a:xfrm>
        </p:grpSpPr>
        <p:sp>
          <p:nvSpPr>
            <p:cNvPr id="17" name="Rounded Rectangle 16"/>
            <p:cNvSpPr/>
            <p:nvPr/>
          </p:nvSpPr>
          <p:spPr>
            <a:xfrm>
              <a:off x="529224" y="4206240"/>
              <a:ext cx="2199075" cy="1134039"/>
            </a:xfrm>
            <a:prstGeom prst="roundRect">
              <a:avLst/>
            </a:prstGeom>
            <a:gradFill flip="none" rotWithShape="1">
              <a:gsLst>
                <a:gs pos="91000">
                  <a:srgbClr val="FFFF00">
                    <a:shade val="100000"/>
                    <a:satMod val="115000"/>
                    <a:alpha val="12000"/>
                    <a:lumMod val="80000"/>
                  </a:srgbClr>
                </a:gs>
                <a:gs pos="15000">
                  <a:srgbClr val="FFFF00">
                    <a:shade val="30000"/>
                    <a:satMod val="115000"/>
                    <a:lumMod val="0"/>
                    <a:lumOff val="100000"/>
                  </a:srgbClr>
                </a:gs>
                <a:gs pos="66000">
                  <a:srgbClr val="FF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57150">
              <a:solidFill>
                <a:srgbClr val="C00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781" y="4260730"/>
              <a:ext cx="1297135" cy="107278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9" name="Group 18"/>
          <p:cNvGrpSpPr/>
          <p:nvPr/>
        </p:nvGrpSpPr>
        <p:grpSpPr>
          <a:xfrm>
            <a:off x="2829770" y="4207622"/>
            <a:ext cx="2136682" cy="1207582"/>
            <a:chOff x="2829770" y="4207622"/>
            <a:chExt cx="2136682" cy="1207582"/>
          </a:xfrm>
        </p:grpSpPr>
        <p:sp>
          <p:nvSpPr>
            <p:cNvPr id="20" name="Rounded Rectangle 19"/>
            <p:cNvSpPr/>
            <p:nvPr/>
          </p:nvSpPr>
          <p:spPr>
            <a:xfrm>
              <a:off x="2829770" y="4207622"/>
              <a:ext cx="2136682" cy="1207582"/>
            </a:xfrm>
            <a:prstGeom prst="roundRect">
              <a:avLst/>
            </a:prstGeom>
            <a:gradFill flip="none" rotWithShape="1">
              <a:gsLst>
                <a:gs pos="91000">
                  <a:srgbClr val="FFFF00">
                    <a:shade val="100000"/>
                    <a:satMod val="115000"/>
                    <a:alpha val="12000"/>
                    <a:lumMod val="80000"/>
                  </a:srgbClr>
                </a:gs>
                <a:gs pos="15000">
                  <a:srgbClr val="FFFF00">
                    <a:shade val="30000"/>
                    <a:satMod val="115000"/>
                    <a:lumMod val="0"/>
                    <a:lumOff val="100000"/>
                  </a:srgbClr>
                </a:gs>
                <a:gs pos="66000">
                  <a:srgbClr val="FF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57150">
              <a:solidFill>
                <a:srgbClr val="C00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0170" y="4233250"/>
              <a:ext cx="1544200" cy="114604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2" name="Group 21"/>
          <p:cNvGrpSpPr/>
          <p:nvPr/>
        </p:nvGrpSpPr>
        <p:grpSpPr>
          <a:xfrm flipH="1">
            <a:off x="5074873" y="4243346"/>
            <a:ext cx="2304451" cy="1159666"/>
            <a:chOff x="5067924" y="4243346"/>
            <a:chExt cx="2214317" cy="1159666"/>
          </a:xfrm>
        </p:grpSpPr>
        <p:sp>
          <p:nvSpPr>
            <p:cNvPr id="23" name="Rounded Rectangle 22"/>
            <p:cNvSpPr/>
            <p:nvPr/>
          </p:nvSpPr>
          <p:spPr>
            <a:xfrm>
              <a:off x="5067924" y="4243346"/>
              <a:ext cx="2214317" cy="1159666"/>
            </a:xfrm>
            <a:prstGeom prst="roundRect">
              <a:avLst/>
            </a:prstGeom>
            <a:gradFill flip="none" rotWithShape="1">
              <a:gsLst>
                <a:gs pos="91000">
                  <a:srgbClr val="FFFF00">
                    <a:shade val="100000"/>
                    <a:satMod val="115000"/>
                    <a:alpha val="12000"/>
                    <a:lumMod val="80000"/>
                  </a:srgbClr>
                </a:gs>
                <a:gs pos="15000">
                  <a:srgbClr val="FFFF00">
                    <a:shade val="30000"/>
                    <a:satMod val="115000"/>
                    <a:lumMod val="0"/>
                    <a:lumOff val="100000"/>
                  </a:srgbClr>
                </a:gs>
                <a:gs pos="66000">
                  <a:srgbClr val="FF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57150">
              <a:solidFill>
                <a:srgbClr val="C00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7074" y="4324730"/>
              <a:ext cx="1328928" cy="10178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5" name="Group 24"/>
          <p:cNvGrpSpPr/>
          <p:nvPr/>
        </p:nvGrpSpPr>
        <p:grpSpPr>
          <a:xfrm flipH="1">
            <a:off x="9627945" y="4267200"/>
            <a:ext cx="2076421" cy="1148004"/>
            <a:chOff x="9551318" y="4242816"/>
            <a:chExt cx="2183691" cy="1148004"/>
          </a:xfrm>
        </p:grpSpPr>
        <p:sp>
          <p:nvSpPr>
            <p:cNvPr id="26" name="Rounded Rectangle 25"/>
            <p:cNvSpPr/>
            <p:nvPr/>
          </p:nvSpPr>
          <p:spPr>
            <a:xfrm>
              <a:off x="9551318" y="4242816"/>
              <a:ext cx="2183691" cy="1148004"/>
            </a:xfrm>
            <a:prstGeom prst="roundRect">
              <a:avLst/>
            </a:prstGeom>
            <a:gradFill flip="none" rotWithShape="1">
              <a:gsLst>
                <a:gs pos="91000">
                  <a:srgbClr val="FFFF00">
                    <a:shade val="100000"/>
                    <a:satMod val="115000"/>
                    <a:alpha val="12000"/>
                    <a:lumMod val="80000"/>
                  </a:srgbClr>
                </a:gs>
                <a:gs pos="15000">
                  <a:srgbClr val="FFFF00">
                    <a:shade val="30000"/>
                    <a:satMod val="115000"/>
                    <a:lumMod val="0"/>
                    <a:lumOff val="100000"/>
                  </a:srgbClr>
                </a:gs>
                <a:gs pos="66000">
                  <a:srgbClr val="FF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57150">
              <a:solidFill>
                <a:srgbClr val="C00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7" name="Picture 10" descr="Royal Bengal tiger: অপরাধে রাশ টেনেই বাঘ বৃদ্ধির আশায় বাংলাদেশ - reduce  the crime bangladesh hopes to increase tiger | Eisama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1607" y="4309472"/>
              <a:ext cx="1318450" cy="102403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542754" y="2545798"/>
            <a:ext cx="2199073" cy="665507"/>
            <a:chOff x="529224" y="2671939"/>
            <a:chExt cx="2199073" cy="665507"/>
          </a:xfrm>
          <a:solidFill>
            <a:schemeClr val="bg1">
              <a:lumMod val="95000"/>
            </a:schemeClr>
          </a:solidFill>
        </p:grpSpPr>
        <p:sp>
          <p:nvSpPr>
            <p:cNvPr id="29" name="Rounded Rectangle 28"/>
            <p:cNvSpPr/>
            <p:nvPr/>
          </p:nvSpPr>
          <p:spPr>
            <a:xfrm>
              <a:off x="529224" y="2671939"/>
              <a:ext cx="2199073" cy="6655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7590" y="2681799"/>
              <a:ext cx="131187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মাছ</a:t>
              </a:r>
              <a:endPara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29770" y="2578451"/>
            <a:ext cx="2136682" cy="673258"/>
            <a:chOff x="2829770" y="2667351"/>
            <a:chExt cx="2136682" cy="673258"/>
          </a:xfrm>
          <a:solidFill>
            <a:schemeClr val="bg1">
              <a:lumMod val="95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2829770" y="2667351"/>
              <a:ext cx="2136682" cy="67325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19547" y="2681754"/>
              <a:ext cx="137470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উভচর</a:t>
              </a:r>
              <a:endParaRPr lang="en-US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67924" y="2576687"/>
            <a:ext cx="2196378" cy="688103"/>
            <a:chOff x="5067924" y="2678287"/>
            <a:chExt cx="2196378" cy="688103"/>
          </a:xfrm>
          <a:solidFill>
            <a:schemeClr val="bg1">
              <a:lumMod val="95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5067924" y="2678287"/>
              <a:ext cx="2196378" cy="68810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71407" y="2718264"/>
              <a:ext cx="137470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b="1" dirty="0" err="1" smtClean="0">
                  <a:ln w="0">
                    <a:solidFill>
                      <a:schemeClr val="tx1"/>
                    </a:solidFill>
                  </a:ln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রী</a:t>
              </a:r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সৃপ</a:t>
              </a:r>
              <a:endParaRPr lang="en-US" sz="3600" b="1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74270" y="2581626"/>
            <a:ext cx="2142281" cy="657098"/>
            <a:chOff x="7336670" y="2683510"/>
            <a:chExt cx="2142281" cy="657098"/>
          </a:xfrm>
          <a:solidFill>
            <a:schemeClr val="bg1">
              <a:lumMod val="95000"/>
            </a:schemeClr>
          </a:solidFill>
        </p:grpSpPr>
        <p:sp>
          <p:nvSpPr>
            <p:cNvPr id="38" name="Rounded Rectangle 37"/>
            <p:cNvSpPr/>
            <p:nvPr/>
          </p:nvSpPr>
          <p:spPr>
            <a:xfrm>
              <a:off x="7336670" y="2683510"/>
              <a:ext cx="2142281" cy="65709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866913" y="2692259"/>
              <a:ext cx="114857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পাখি</a:t>
              </a:r>
              <a:endParaRPr lang="en-US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551318" y="2545798"/>
            <a:ext cx="2082766" cy="683190"/>
            <a:chOff x="9551318" y="2678287"/>
            <a:chExt cx="2068972" cy="679112"/>
          </a:xfrm>
          <a:solidFill>
            <a:schemeClr val="bg1">
              <a:lumMod val="95000"/>
            </a:schemeClr>
          </a:solidFill>
        </p:grpSpPr>
        <p:sp>
          <p:nvSpPr>
            <p:cNvPr id="41" name="Rounded Rectangle 40"/>
            <p:cNvSpPr/>
            <p:nvPr/>
          </p:nvSpPr>
          <p:spPr>
            <a:xfrm>
              <a:off x="9551318" y="2678287"/>
              <a:ext cx="2068972" cy="67911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815873" y="2694678"/>
              <a:ext cx="164011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স্তন্যপায়ী</a:t>
              </a:r>
              <a:endPara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17620" y="606828"/>
            <a:ext cx="4688686" cy="721340"/>
          </a:xfrm>
          <a:prstGeom prst="plaque">
            <a:avLst>
              <a:gd name="adj" fmla="val 7770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প্রাণীর শ্রেণিবিন্যাস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92607" y="487681"/>
            <a:ext cx="11667745" cy="582741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77961" y="1477523"/>
            <a:ext cx="7776304" cy="990124"/>
          </a:xfrm>
          <a:prstGeom prst="downArrowCallout">
            <a:avLst>
              <a:gd name="adj1" fmla="val 42458"/>
              <a:gd name="adj2" fmla="val 122852"/>
              <a:gd name="adj3" fmla="val 22537"/>
              <a:gd name="adj4" fmla="val 64977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দলে ভাগ করা যায়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ight Arrow 45"/>
          <p:cNvSpPr/>
          <p:nvPr/>
        </p:nvSpPr>
        <p:spPr>
          <a:xfrm rot="5400000">
            <a:off x="1175516" y="3489802"/>
            <a:ext cx="883789" cy="374507"/>
          </a:xfrm>
          <a:prstGeom prst="rightArrow">
            <a:avLst>
              <a:gd name="adj1" fmla="val 35843"/>
              <a:gd name="adj2" fmla="val 1088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ight Arrow 46"/>
          <p:cNvSpPr/>
          <p:nvPr/>
        </p:nvSpPr>
        <p:spPr>
          <a:xfrm rot="5400000">
            <a:off x="5690414" y="3506712"/>
            <a:ext cx="917605" cy="374507"/>
          </a:xfrm>
          <a:prstGeom prst="rightArrow">
            <a:avLst>
              <a:gd name="adj1" fmla="val 35843"/>
              <a:gd name="adj2" fmla="val 1088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ight Arrow 47"/>
          <p:cNvSpPr/>
          <p:nvPr/>
        </p:nvSpPr>
        <p:spPr>
          <a:xfrm rot="5400000">
            <a:off x="7883061" y="3487252"/>
            <a:ext cx="920779" cy="374507"/>
          </a:xfrm>
          <a:prstGeom prst="rightArrow">
            <a:avLst>
              <a:gd name="adj1" fmla="val 35843"/>
              <a:gd name="adj2" fmla="val 1088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10160924" y="3471352"/>
            <a:ext cx="895980" cy="374507"/>
          </a:xfrm>
          <a:prstGeom prst="rightArrow">
            <a:avLst>
              <a:gd name="adj1" fmla="val 35843"/>
              <a:gd name="adj2" fmla="val 1088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ight Arrow 49"/>
          <p:cNvSpPr/>
          <p:nvPr/>
        </p:nvSpPr>
        <p:spPr>
          <a:xfrm rot="5400000">
            <a:off x="3427366" y="3495441"/>
            <a:ext cx="912772" cy="374507"/>
          </a:xfrm>
          <a:prstGeom prst="rightArrow">
            <a:avLst>
              <a:gd name="adj1" fmla="val 35843"/>
              <a:gd name="adj2" fmla="val 1088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 flipH="1">
            <a:off x="7471349" y="4267200"/>
            <a:ext cx="2053432" cy="1148004"/>
            <a:chOff x="7341054" y="4207010"/>
            <a:chExt cx="2137897" cy="1183810"/>
          </a:xfrm>
        </p:grpSpPr>
        <p:sp>
          <p:nvSpPr>
            <p:cNvPr id="52" name="Rounded Rectangle 51"/>
            <p:cNvSpPr/>
            <p:nvPr/>
          </p:nvSpPr>
          <p:spPr>
            <a:xfrm>
              <a:off x="7341054" y="4207010"/>
              <a:ext cx="2137897" cy="1183810"/>
            </a:xfrm>
            <a:prstGeom prst="roundRect">
              <a:avLst/>
            </a:prstGeom>
            <a:gradFill flip="none" rotWithShape="1">
              <a:gsLst>
                <a:gs pos="91000">
                  <a:srgbClr val="FFFF00">
                    <a:shade val="100000"/>
                    <a:satMod val="115000"/>
                    <a:alpha val="12000"/>
                    <a:lumMod val="80000"/>
                  </a:srgbClr>
                </a:gs>
                <a:gs pos="15000">
                  <a:srgbClr val="FFFF00">
                    <a:shade val="30000"/>
                    <a:satMod val="115000"/>
                    <a:lumMod val="0"/>
                    <a:lumOff val="100000"/>
                  </a:srgbClr>
                </a:gs>
                <a:gs pos="66000">
                  <a:srgbClr val="FF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57150">
              <a:solidFill>
                <a:srgbClr val="C00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960" y="4340803"/>
              <a:ext cx="1468603" cy="9162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2278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2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7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25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7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4378" y="332509"/>
            <a:ext cx="9437118" cy="6327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003233" y="1890540"/>
            <a:ext cx="6223769" cy="1323439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571500" lvl="0" indent="-571500" algn="ctr">
              <a:buFont typeface="Wingdings" panose="05000000000000000000" pitchFamily="2" charset="2"/>
              <a:buChar char="§"/>
            </a:pPr>
            <a:r>
              <a:rPr lang="en-US" sz="40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প্রাণীদের</a:t>
            </a:r>
            <a:r>
              <a:rPr lang="bn-BD" sz="40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কয়টি দলে ভাগ করা যায় ও কী কী?</a:t>
            </a:r>
            <a:r>
              <a:rPr lang="en-US" sz="40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605" y="286256"/>
            <a:ext cx="1972613" cy="646331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lvl="0" algn="ctr"/>
            <a:r>
              <a:rPr lang="en-US" sz="3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BD" sz="3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Teacher PNG">
            <a:extLst>
              <a:ext uri="{FF2B5EF4-FFF2-40B4-BE49-F238E27FC236}">
                <a16:creationId xmlns:a16="http://schemas.microsoft.com/office/drawing/2014/main" id="{576849C2-0AB1-49F3-9B05-8CDE7890F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67997" y="2045709"/>
            <a:ext cx="2953259" cy="47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3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698" y="247725"/>
            <a:ext cx="7038454" cy="4849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মনোযোগ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3189" y="899304"/>
            <a:ext cx="9902451" cy="5689755"/>
            <a:chOff x="1164034" y="835538"/>
            <a:chExt cx="9902451" cy="5644124"/>
          </a:xfrm>
        </p:grpSpPr>
        <p:sp>
          <p:nvSpPr>
            <p:cNvPr id="4" name="Rounded Rectangle 3"/>
            <p:cNvSpPr/>
            <p:nvPr/>
          </p:nvSpPr>
          <p:spPr>
            <a:xfrm>
              <a:off x="1164034" y="835538"/>
              <a:ext cx="9902451" cy="56441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65094" y="1513528"/>
              <a:ext cx="8193024" cy="3977658"/>
              <a:chOff x="2206752" y="1495170"/>
              <a:chExt cx="8193024" cy="397765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912" b="30021"/>
              <a:stretch/>
            </p:blipFill>
            <p:spPr>
              <a:xfrm>
                <a:off x="2545484" y="1805252"/>
                <a:ext cx="7481171" cy="331304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2206752" y="1495170"/>
                <a:ext cx="8193024" cy="3977658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3848830" y="1759557"/>
            <a:ext cx="154249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22227">
            <a:off x="2960891" y="2609615"/>
            <a:ext cx="1080743" cy="177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979">
            <a:off x="5258487" y="2192889"/>
            <a:ext cx="1080740" cy="177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73979">
            <a:off x="4175757" y="4116195"/>
            <a:ext cx="1080740" cy="1774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7297" y="4526014"/>
            <a:ext cx="13688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আঁইশ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4019" y="5684437"/>
            <a:ext cx="2208762" cy="6105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ইলিশ মাছ</a:t>
            </a:r>
            <a:endParaRPr lang="en-US" sz="3600" b="1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6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12296" y="3777289"/>
            <a:ext cx="3269313" cy="2320467"/>
            <a:chOff x="1121493" y="1571270"/>
            <a:chExt cx="5352460" cy="3354298"/>
          </a:xfrm>
        </p:grpSpPr>
        <p:pic>
          <p:nvPicPr>
            <p:cNvPr id="3" name="Picture 14" descr="Die besten Wackelbilder des Internets gibt&amp;#39;s bei Senor Gif - Freiburg -  fudder.de"/>
            <p:cNvPicPr>
              <a:picLocks noChangeAspect="1" noChangeArrowheads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493" y="1571270"/>
              <a:ext cx="5352458" cy="33542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21493" y="1571270"/>
              <a:ext cx="5352460" cy="33542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78943" y="201637"/>
            <a:ext cx="6599297" cy="5329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1376" y="882042"/>
            <a:ext cx="11582400" cy="5652870"/>
          </a:xfrm>
          <a:prstGeom prst="roundRect">
            <a:avLst>
              <a:gd name="adj" fmla="val 394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6147" y="1065817"/>
            <a:ext cx="4184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u="sng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 বৈশিষ্ট্য</a:t>
            </a:r>
            <a:endParaRPr lang="en-US" sz="3200" u="sng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0271" y="1242096"/>
            <a:ext cx="2443538" cy="2144188"/>
            <a:chOff x="240271" y="1242096"/>
            <a:chExt cx="2443538" cy="2144188"/>
          </a:xfrm>
        </p:grpSpPr>
        <p:sp>
          <p:nvSpPr>
            <p:cNvPr id="9" name="Pentagon 8"/>
            <p:cNvSpPr/>
            <p:nvPr/>
          </p:nvSpPr>
          <p:spPr>
            <a:xfrm>
              <a:off x="353075" y="1242096"/>
              <a:ext cx="2330734" cy="2144188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0271" y="1648825"/>
              <a:ext cx="21859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মাছের দেহ আঁইশে ঢাকা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0332" y="3793013"/>
            <a:ext cx="2432319" cy="2144188"/>
            <a:chOff x="250332" y="3793013"/>
            <a:chExt cx="2432319" cy="2144188"/>
          </a:xfrm>
        </p:grpSpPr>
        <p:sp>
          <p:nvSpPr>
            <p:cNvPr id="12" name="TextBox 11"/>
            <p:cNvSpPr txBox="1"/>
            <p:nvPr/>
          </p:nvSpPr>
          <p:spPr>
            <a:xfrm>
              <a:off x="250332" y="4259047"/>
              <a:ext cx="218599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মাছ পাখনা নেড়ে পানিতে চলাচল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351917" y="3793013"/>
              <a:ext cx="2330734" cy="2144188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63" y="2155615"/>
            <a:ext cx="5143618" cy="373581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693873" y="1065817"/>
            <a:ext cx="3287737" cy="2320467"/>
            <a:chOff x="2703071" y="3686420"/>
            <a:chExt cx="3210049" cy="232046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076" y="4065233"/>
              <a:ext cx="3042029" cy="156145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703071" y="3686420"/>
              <a:ext cx="3210049" cy="232046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23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593</Words>
  <Application>Microsoft Office PowerPoint</Application>
  <PresentationFormat>Widescreen</PresentationFormat>
  <Paragraphs>136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 "SULTANA"</cp:lastModifiedBy>
  <cp:revision>76</cp:revision>
  <dcterms:created xsi:type="dcterms:W3CDTF">2022-12-01T06:29:35Z</dcterms:created>
  <dcterms:modified xsi:type="dcterms:W3CDTF">2022-12-24T18:50:04Z</dcterms:modified>
</cp:coreProperties>
</file>