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90" r:id="rId2"/>
    <p:sldId id="258" r:id="rId3"/>
    <p:sldId id="259" r:id="rId4"/>
    <p:sldId id="264" r:id="rId5"/>
    <p:sldId id="277" r:id="rId6"/>
    <p:sldId id="267" r:id="rId7"/>
    <p:sldId id="288" r:id="rId8"/>
    <p:sldId id="289" r:id="rId9"/>
    <p:sldId id="278" r:id="rId10"/>
    <p:sldId id="270" r:id="rId11"/>
    <p:sldId id="281" r:id="rId12"/>
    <p:sldId id="271" r:id="rId13"/>
    <p:sldId id="287" r:id="rId14"/>
    <p:sldId id="272" r:id="rId15"/>
    <p:sldId id="273" r:id="rId16"/>
    <p:sldId id="274" r:id="rId17"/>
    <p:sldId id="283" r:id="rId18"/>
    <p:sldId id="29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74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195D-5E40-4907-9AE8-3D75DFC8C277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5FFFA6-F22F-487D-8ADD-609446267B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195D-5E40-4907-9AE8-3D75DFC8C277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FA6-F22F-487D-8ADD-609446267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0F5FFFA6-F22F-487D-8ADD-609446267B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195D-5E40-4907-9AE8-3D75DFC8C277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195D-5E40-4907-9AE8-3D75DFC8C277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0F5FFFA6-F22F-487D-8ADD-609446267B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195D-5E40-4907-9AE8-3D75DFC8C277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5FFFA6-F22F-487D-8ADD-609446267B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F508195D-5E40-4907-9AE8-3D75DFC8C277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FFFA6-F22F-487D-8ADD-609446267B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195D-5E40-4907-9AE8-3D75DFC8C277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0F5FFFA6-F22F-487D-8ADD-609446267B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195D-5E40-4907-9AE8-3D75DFC8C277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0F5FFFA6-F22F-487D-8ADD-609446267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195D-5E40-4907-9AE8-3D75DFC8C277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5FFFA6-F22F-487D-8ADD-609446267B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5FFFA6-F22F-487D-8ADD-609446267B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195D-5E40-4907-9AE8-3D75DFC8C277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0F5FFFA6-F22F-487D-8ADD-609446267B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F508195D-5E40-4907-9AE8-3D75DFC8C277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508195D-5E40-4907-9AE8-3D75DFC8C277}" type="datetimeFigureOut">
              <a:rPr lang="en-US" smtClean="0"/>
              <a:pPr/>
              <a:t>12/28/2022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5FFFA6-F22F-487D-8ADD-609446267B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1047750"/>
            <a:ext cx="10468864" cy="2590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8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3" name="Picture 3" descr="Open-Book-Light-P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399"/>
            <a:ext cx="10160000" cy="503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5" descr="rose-308371_960_72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1" y="1673225"/>
            <a:ext cx="11557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rose-308371_960_72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52000" y="1463675"/>
            <a:ext cx="1016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65800"/>
            <a:ext cx="1219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770358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982" y="233796"/>
            <a:ext cx="4589317" cy="3374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3" y="233796"/>
            <a:ext cx="5241495" cy="3374068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2527588" y="3730336"/>
            <a:ext cx="7473662" cy="2441864"/>
          </a:xfrm>
          <a:prstGeom prst="horizontalScrol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মাঝারি শিল্প </a:t>
            </a:r>
            <a:endParaRPr lang="en-US" sz="4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(১০০-২৫০)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6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82719"/>
            <a:ext cx="5715000" cy="3819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03" y="282718"/>
            <a:ext cx="5043580" cy="3819525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3468831" y="4022147"/>
            <a:ext cx="6483927" cy="2389909"/>
          </a:xfrm>
          <a:prstGeom prst="horizontalScrol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 শিল্প</a:t>
            </a:r>
            <a:endParaRPr lang="en-US" sz="4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smtClean="0">
                <a:solidFill>
                  <a:schemeClr val="bg1"/>
                </a:solidFill>
              </a:rPr>
              <a:t>≯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9" y="316922"/>
            <a:ext cx="5353247" cy="3901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06" y="316922"/>
            <a:ext cx="4678994" cy="390178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3810866" y="4218709"/>
            <a:ext cx="5465618" cy="1974273"/>
          </a:xfrm>
          <a:prstGeom prst="horizontalScroll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 ক্ষুদ্র শিল্প </a:t>
            </a:r>
            <a:endParaRPr lang="en-US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১০-২৪)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4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18" y="316923"/>
            <a:ext cx="4017818" cy="3013364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3855027" y="3969325"/>
            <a:ext cx="5226627" cy="187036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</a:t>
            </a:r>
            <a:r>
              <a:rPr lang="bn-BD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≯</a:t>
            </a:r>
            <a:r>
              <a:rPr lang="bn-BD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১০)  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" y="316923"/>
            <a:ext cx="4325403" cy="301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9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" y="302203"/>
            <a:ext cx="5172075" cy="3448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302203"/>
            <a:ext cx="4597400" cy="344805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4218707" y="4208318"/>
            <a:ext cx="4426529" cy="17352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ভোগ্য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 উৎপাদনকারী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6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" y="841664"/>
            <a:ext cx="4294909" cy="2901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115" y="841664"/>
            <a:ext cx="4900585" cy="2901662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3616035" y="4166754"/>
            <a:ext cx="4914902" cy="1849583"/>
          </a:xfrm>
          <a:prstGeom prst="horizontalScrol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 উৎপাদনকারী শিল্প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6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57" y="431799"/>
            <a:ext cx="5060662" cy="3106883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4125191" y="4177144"/>
            <a:ext cx="4551218" cy="1995055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মূলধনী দ্রব্য উৎপাদনকারী শিল্প    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7" y="431799"/>
            <a:ext cx="4614256" cy="310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3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42064" y="644235"/>
            <a:ext cx="3543300" cy="13508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3054926" y="3023754"/>
            <a:ext cx="6213763" cy="2421082"/>
          </a:xfrm>
          <a:prstGeom prst="snip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কাকে বলে 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কাঠামোগতভাবে শিল্পের শ্রেণী বিভাগ লিখ।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শিল্পের শ্রেণী বিন্যাস দেখাও</a:t>
            </a:r>
            <a:r>
              <a:rPr lang="bn-BD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9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375127" y="6195705"/>
            <a:ext cx="911939" cy="365125"/>
          </a:xfrm>
        </p:spPr>
        <p:txBody>
          <a:bodyPr/>
          <a:lstStyle/>
          <a:p>
            <a:fld id="{61B1EC26-30DF-4DC1-A9F4-70635409479B}" type="datetime3">
              <a:rPr lang="en-US" sz="1100" b="1" smtClean="0">
                <a:solidFill>
                  <a:srgbClr val="FF0000"/>
                </a:solidFill>
              </a:rPr>
              <a:t>28 December 2022</a:t>
            </a:fld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13107" y="6216367"/>
            <a:ext cx="6297612" cy="365125"/>
          </a:xfrm>
        </p:spPr>
        <p:txBody>
          <a:bodyPr/>
          <a:lstStyle/>
          <a:p>
            <a:r>
              <a:rPr lang="bn-BD" sz="1050" b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মুহাঃ আব্দুল্যাহিল কামাল, টি,টি, কলেজ, রাজশাহী,   মোবাইলঃ ০১৭১২১১৫১৪৮, </a:t>
            </a:r>
            <a:r>
              <a:rPr lang="en-US" sz="1050" b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kamalttcraj1971@yahoo.com</a:t>
            </a:r>
            <a:endParaRPr lang="en-US" sz="10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52401"/>
            <a:ext cx="11582400" cy="655917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22400" y="533400"/>
            <a:ext cx="8940800" cy="2057400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-651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13800" b="1" u="sng" spc="50" dirty="0" smtClean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740400" y="157656"/>
            <a:ext cx="5463628" cy="217564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6031" y="3439373"/>
            <a:ext cx="4832724" cy="31107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  অর্থনীতি 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শ্রেণীঃ-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পাঠঃ-</a:t>
            </a:r>
            <a:r>
              <a:rPr lang="bn-BD" sz="2800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 ৪৫ মিনিট 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তারিখঃ- 07/05/2020 খ্রিঃ</a:t>
            </a:r>
            <a:endPara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716" y="3587405"/>
            <a:ext cx="5896305" cy="26161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মোঃশফিকুল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প্রভাষক,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 </a:t>
            </a:r>
            <a:b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শহীদ নজমুল হক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কলেজ,</a:t>
            </a:r>
            <a:b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নলডাঙ্গা, নাটোর </a:t>
            </a:r>
            <a:endParaRPr lang="bn-BD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/>
              <a:t>  </a:t>
            </a:r>
            <a:endParaRPr lang="en-US" sz="2800" b="1" dirty="0"/>
          </a:p>
        </p:txBody>
      </p:sp>
      <p:pic>
        <p:nvPicPr>
          <p:cNvPr id="8" name="Picture 7" descr="IMG_3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716" y="157657"/>
            <a:ext cx="4504853" cy="3014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070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410075" y="104775"/>
            <a:ext cx="4924425" cy="723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bn-BD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" y="950260"/>
            <a:ext cx="5265301" cy="2716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87" y="950259"/>
            <a:ext cx="4740090" cy="2716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8" y="3829050"/>
            <a:ext cx="5265301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287" y="3829050"/>
            <a:ext cx="486251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5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40429" y="325211"/>
            <a:ext cx="7803696" cy="1436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আজকের পাঠ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1971675" y="2419350"/>
            <a:ext cx="8458200" cy="2524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27962" y="3173580"/>
            <a:ext cx="60885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  (</a:t>
            </a:r>
            <a:r>
              <a:rPr lang="en-US" sz="6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Industries) 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7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40828" y="304801"/>
            <a:ext cx="3917372" cy="13265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1914525"/>
            <a:ext cx="10363200" cy="40671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>
              <a:buFont typeface="Wingdings" pitchFamily="2" charset="2"/>
              <a:buChar char="q"/>
            </a:pPr>
            <a:r>
              <a:rPr lang="bn-BD" sz="44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কি তা জানতে পারবে</a:t>
            </a:r>
          </a:p>
          <a:p>
            <a:pPr marL="457200" lvl="0" indent="-457200" algn="ctr">
              <a:buFont typeface="Wingdings" pitchFamily="2" charset="2"/>
              <a:buChar char="q"/>
            </a:pPr>
            <a:r>
              <a:rPr lang="bn-BD" sz="44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শিল্প কাঠামো বর্ণনা করতে পারবে </a:t>
            </a:r>
          </a:p>
          <a:p>
            <a:pPr marL="457200" lvl="0" indent="-457200" algn="ctr">
              <a:buFont typeface="Wingdings" pitchFamily="2" charset="2"/>
              <a:buChar char="q"/>
            </a:pPr>
            <a:r>
              <a:rPr lang="bn-BD" sz="44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শিল্পের শ্রেণী</a:t>
            </a:r>
            <a:r>
              <a:rPr lang="bn-IN" sz="44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 ব্যাখ্যা করতে পারবে</a:t>
            </a:r>
          </a:p>
          <a:p>
            <a:pPr marL="457200" lvl="0" indent="-457200" algn="ctr">
              <a:buFont typeface="Wingdings" pitchFamily="2" charset="2"/>
              <a:buChar char="q"/>
            </a:pPr>
            <a:r>
              <a:rPr lang="bn-BD" sz="4400" b="1" dirty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রপ্তানিমুখী শিল্পের তালিকা প্রস্তুত করতে পারবে </a:t>
            </a:r>
            <a:endParaRPr lang="en-US" sz="4400" b="1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9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1" y="790575"/>
            <a:ext cx="11687174" cy="48628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as-IN" sz="3200" b="1" dirty="0" smtClean="0"/>
              <a:t>শিল্প</a:t>
            </a:r>
            <a:r>
              <a:rPr lang="en-US" sz="3200" b="1" dirty="0" smtClean="0"/>
              <a:t>ঃ</a:t>
            </a:r>
            <a:endParaRPr lang="as-IN" sz="3200" b="1" dirty="0"/>
          </a:p>
          <a:p>
            <a:pPr algn="just"/>
            <a:r>
              <a:rPr lang="as-IN" sz="2000" dirty="0"/>
              <a:t>আধুনিক বিশ্ব বর্তমানে শিল্পনির্ভর। যেকোনো দেশের অর্থনীতিকে দ্রুত উন্নতির স্বর্ণশিখরে উঠাতে হলে শিল্প নির্ভরতার বিকল্প নেই। বর্তমানে প্রতিটি দেশেই তাই কৃষির উৎকর্ষতার মাধ্যমে শিল্পক্ষেত্রে উন্নীত হওয়ার প্রচেষ্টায় লিপ্ত। সাধারণত </a:t>
            </a:r>
            <a:r>
              <a:rPr lang="as-IN" sz="2000" b="1" dirty="0"/>
              <a:t>শিল্প বলতে মূলধন ব্যবহারের মাধ্যমে কাঁচামালজাত দ্রব্যকে কারখানাতে বিশেষায়িত করাকে বুঝায়।</a:t>
            </a:r>
            <a:r>
              <a:rPr lang="as-IN" sz="2000" dirty="0"/>
              <a:t> যেমন, বাঁশ থেকে কাগজ উৎপাদন। তাছাড়াও হতে পারে বস্তু, পাট, চা, ইস্পাত ইত্যাদি শিল্প।</a:t>
            </a:r>
          </a:p>
          <a:p>
            <a:pPr algn="just"/>
            <a:r>
              <a:rPr lang="as-IN" sz="2000" b="1" dirty="0"/>
              <a:t>শিল্প অধিক মূলধন ব্যবহারের মাধ্যমে কারখানার অভ্যন্তরে বিভিন্ন যন্ত্রপাতির সহায়তায় প্রাথমিক দ্রব্যকে, মাধ্যমিক দ্রব্যে এবং মাধ্যমিক দ্রব্যকে চূড়ান্ত পর্যায় উন্নীত করার প্রক্রিয়াই হলো শিল্প।</a:t>
            </a:r>
            <a:r>
              <a:rPr lang="as-IN" sz="2000" dirty="0"/>
              <a:t> এককথায় </a:t>
            </a:r>
            <a:r>
              <a:rPr lang="as-IN" sz="2000" b="1" dirty="0"/>
              <a:t>কাঁচামাল বা প্রাথমিক দ্রব্যকে কারখানাভিত্তিক প্রস্তুত প্রণালির মাধ্যমে মাধ্যমিক বা চূড়ান্ত দ্রব্যে রূপান্তরের প্রক্রিয়াকে শিল্প বলা হয়।</a:t>
            </a:r>
            <a:endParaRPr lang="as-IN" sz="2000" dirty="0"/>
          </a:p>
          <a:p>
            <a:pPr algn="just"/>
            <a:r>
              <a:rPr lang="as-IN" sz="2000" b="1" dirty="0"/>
              <a:t>শিল্পের সংজ্ঞা </a:t>
            </a:r>
          </a:p>
          <a:p>
            <a:pPr algn="just"/>
            <a:r>
              <a:rPr lang="en-US" sz="2000" dirty="0"/>
              <a:t>M. C. </a:t>
            </a:r>
            <a:r>
              <a:rPr lang="en-US" sz="2000" dirty="0" err="1"/>
              <a:t>Shukla</a:t>
            </a:r>
            <a:r>
              <a:rPr lang="en-US" sz="2000" dirty="0"/>
              <a:t> </a:t>
            </a:r>
            <a:r>
              <a:rPr lang="as-IN" sz="2000" dirty="0"/>
              <a:t>এর মতে, “দ্রব্যের আহরণ, উৎপাদন, রূপান্তর বা প্রক্রিয়াজাত করাই হলো শিল্প।” </a:t>
            </a:r>
          </a:p>
          <a:p>
            <a:pPr algn="just"/>
            <a:r>
              <a:rPr lang="en-US" sz="2000" dirty="0"/>
              <a:t>P. H. Colin </a:t>
            </a:r>
            <a:r>
              <a:rPr lang="as-IN" sz="2000" dirty="0"/>
              <a:t>বলেন, “শিল্প বলতে বুঝায় রাষ্ট্র উৎপাদনের সাথে সম্পৃক্ত সব কারখানা কোম্পানি বা প্রক্রিয়াকে।”</a:t>
            </a:r>
          </a:p>
          <a:p>
            <a:pPr algn="just"/>
            <a:r>
              <a:rPr lang="as-IN" sz="2000" dirty="0"/>
              <a:t>বি. বি. ঘোষের মতে, “সম্পদ ও মূল্য উৎপাদনই শিল্প।”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9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824" y="238125"/>
            <a:ext cx="11077575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বাংলাদেশের</a:t>
            </a:r>
            <a:r>
              <a:rPr lang="en-US" b="1" dirty="0" smtClean="0"/>
              <a:t> </a:t>
            </a:r>
            <a:r>
              <a:rPr lang="en-US" b="1" dirty="0" err="1" smtClean="0"/>
              <a:t>শিল্প</a:t>
            </a:r>
            <a:r>
              <a:rPr lang="en-US" b="1" dirty="0" smtClean="0"/>
              <a:t> </a:t>
            </a:r>
            <a:r>
              <a:rPr lang="en-US" b="1" dirty="0" err="1" smtClean="0"/>
              <a:t>কাঠামোঃ</a:t>
            </a:r>
            <a:endParaRPr lang="en-US" b="1" dirty="0" smtClean="0"/>
          </a:p>
          <a:p>
            <a:pPr algn="just"/>
            <a:r>
              <a:rPr lang="en-US" sz="1600" dirty="0" err="1" smtClean="0"/>
              <a:t>বাংলাদেশের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</a:t>
            </a:r>
            <a:r>
              <a:rPr lang="en-US" sz="1600" dirty="0" smtClean="0"/>
              <a:t> </a:t>
            </a:r>
            <a:r>
              <a:rPr lang="en-US" sz="1600" dirty="0" err="1" smtClean="0"/>
              <a:t>ক্ষেত্র</a:t>
            </a:r>
            <a:r>
              <a:rPr lang="en-US" sz="1600" dirty="0" smtClean="0"/>
              <a:t> </a:t>
            </a:r>
            <a:r>
              <a:rPr lang="en-US" sz="1600" dirty="0" err="1" smtClean="0"/>
              <a:t>উন্নত</a:t>
            </a:r>
            <a:r>
              <a:rPr lang="en-US" sz="1600" dirty="0" smtClean="0"/>
              <a:t> </a:t>
            </a:r>
            <a:r>
              <a:rPr lang="en-US" sz="1600" dirty="0" err="1" smtClean="0"/>
              <a:t>নয়</a:t>
            </a:r>
            <a:r>
              <a:rPr lang="en-US" sz="1600" dirty="0" smtClean="0"/>
              <a:t> </a:t>
            </a:r>
            <a:r>
              <a:rPr lang="en-US" sz="1600" dirty="0" err="1" smtClean="0"/>
              <a:t>তবে</a:t>
            </a:r>
            <a:r>
              <a:rPr lang="en-US" sz="1600" dirty="0" smtClean="0"/>
              <a:t> </a:t>
            </a:r>
            <a:r>
              <a:rPr lang="en-US" sz="1600" dirty="0" err="1" smtClean="0"/>
              <a:t>উন্নয়নের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গতিতে</a:t>
            </a:r>
            <a:r>
              <a:rPr lang="en-US" sz="1600" dirty="0" smtClean="0"/>
              <a:t> </a:t>
            </a:r>
            <a:r>
              <a:rPr lang="en-US" sz="1600" dirty="0" err="1" smtClean="0"/>
              <a:t>কিছুটা</a:t>
            </a:r>
            <a:r>
              <a:rPr lang="en-US" sz="1600" dirty="0" smtClean="0"/>
              <a:t> </a:t>
            </a:r>
            <a:r>
              <a:rPr lang="en-US" sz="1600" dirty="0" err="1" smtClean="0"/>
              <a:t>হলেও</a:t>
            </a:r>
            <a:r>
              <a:rPr lang="en-US" sz="1600" dirty="0" smtClean="0"/>
              <a:t> </a:t>
            </a:r>
            <a:r>
              <a:rPr lang="en-US" sz="1600" dirty="0" err="1" smtClean="0"/>
              <a:t>পরিবর্তন</a:t>
            </a:r>
            <a:r>
              <a:rPr lang="en-US" sz="1600" dirty="0" smtClean="0"/>
              <a:t> </a:t>
            </a:r>
            <a:r>
              <a:rPr lang="en-US" sz="1600" dirty="0" err="1" smtClean="0"/>
              <a:t>আনা</a:t>
            </a:r>
            <a:r>
              <a:rPr lang="en-US" sz="1600" dirty="0" smtClean="0"/>
              <a:t> </a:t>
            </a:r>
            <a:r>
              <a:rPr lang="en-US" sz="1600" dirty="0" err="1" smtClean="0"/>
              <a:t>সম্ভব</a:t>
            </a:r>
            <a:r>
              <a:rPr lang="en-US" sz="1600" dirty="0" smtClean="0"/>
              <a:t> </a:t>
            </a:r>
            <a:r>
              <a:rPr lang="en-US" sz="1600" dirty="0" err="1" smtClean="0"/>
              <a:t>হয়েছে</a:t>
            </a:r>
            <a:r>
              <a:rPr lang="en-US" sz="1600" dirty="0" smtClean="0"/>
              <a:t>। </a:t>
            </a:r>
            <a:r>
              <a:rPr lang="en-US" sz="1600" dirty="0" err="1" smtClean="0"/>
              <a:t>বর্তমান</a:t>
            </a:r>
            <a:r>
              <a:rPr lang="en-US" sz="1600" dirty="0" smtClean="0"/>
              <a:t> </a:t>
            </a:r>
            <a:r>
              <a:rPr lang="en-US" sz="1600" dirty="0" err="1" smtClean="0"/>
              <a:t>সময়ে</a:t>
            </a:r>
            <a:r>
              <a:rPr lang="en-US" sz="1600" dirty="0" smtClean="0"/>
              <a:t> </a:t>
            </a:r>
            <a:r>
              <a:rPr lang="en-US" sz="1600" dirty="0" err="1" smtClean="0"/>
              <a:t>সরকার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বিভিন্ন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শিল্পনীতি</a:t>
            </a:r>
            <a:r>
              <a:rPr lang="en-US" sz="1600" dirty="0" smtClean="0"/>
              <a:t> </a:t>
            </a:r>
            <a:r>
              <a:rPr lang="en-US" sz="1600" dirty="0" err="1" smtClean="0"/>
              <a:t>গ্রহণ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করে</a:t>
            </a:r>
            <a:r>
              <a:rPr lang="en-US" sz="1600" dirty="0" smtClean="0"/>
              <a:t> </a:t>
            </a:r>
            <a:r>
              <a:rPr lang="en-US" sz="1600" dirty="0" err="1" smtClean="0"/>
              <a:t>উন্নয়নের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গতিকে</a:t>
            </a:r>
            <a:r>
              <a:rPr lang="en-US" sz="1600" dirty="0" smtClean="0"/>
              <a:t> </a:t>
            </a:r>
            <a:r>
              <a:rPr lang="en-US" sz="1600" dirty="0" err="1" smtClean="0"/>
              <a:t>ত্বরান্বিত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করেছে</a:t>
            </a:r>
            <a:r>
              <a:rPr lang="en-US" sz="1600" dirty="0" smtClean="0"/>
              <a:t>।</a:t>
            </a:r>
          </a:p>
          <a:p>
            <a:pPr algn="just"/>
            <a:endParaRPr lang="en-US" sz="1100" dirty="0" smtClean="0"/>
          </a:p>
          <a:p>
            <a:pPr algn="just"/>
            <a:r>
              <a:rPr lang="en-US" sz="1600" b="1" dirty="0" smtClean="0"/>
              <a:t>ক. </a:t>
            </a:r>
            <a:r>
              <a:rPr lang="en-US" sz="1600" dirty="0" err="1" smtClean="0"/>
              <a:t>মূলধন</a:t>
            </a:r>
            <a:r>
              <a:rPr lang="en-US" sz="1600" dirty="0" smtClean="0"/>
              <a:t> ও </a:t>
            </a:r>
            <a:r>
              <a:rPr lang="en-US" sz="1600" dirty="0" err="1" smtClean="0"/>
              <a:t>শ্রমিক</a:t>
            </a:r>
            <a:r>
              <a:rPr lang="en-US" sz="1600" dirty="0" smtClean="0"/>
              <a:t> </a:t>
            </a:r>
            <a:r>
              <a:rPr lang="en-US" sz="1600" dirty="0" err="1" smtClean="0"/>
              <a:t>নিয়োগ,উৎপাদন</a:t>
            </a:r>
            <a:r>
              <a:rPr lang="en-US" sz="1600" dirty="0" smtClean="0"/>
              <a:t> </a:t>
            </a:r>
            <a:r>
              <a:rPr lang="en-US" sz="1600" dirty="0" err="1" smtClean="0"/>
              <a:t>কলাকৌশল</a:t>
            </a:r>
            <a:r>
              <a:rPr lang="en-US" sz="1600" dirty="0" smtClean="0"/>
              <a:t> ও </a:t>
            </a:r>
            <a:r>
              <a:rPr lang="en-US" sz="1600" dirty="0" err="1" smtClean="0"/>
              <a:t>মূল্য</a:t>
            </a:r>
            <a:r>
              <a:rPr lang="en-US" sz="1600" dirty="0" smtClean="0"/>
              <a:t> </a:t>
            </a:r>
            <a:r>
              <a:rPr lang="en-US" sz="1600" dirty="0" err="1" smtClean="0"/>
              <a:t>সংযোজন</a:t>
            </a:r>
            <a:r>
              <a:rPr lang="en-US" sz="1600" dirty="0" smtClean="0"/>
              <a:t> </a:t>
            </a:r>
            <a:r>
              <a:rPr lang="en-US" sz="1600" dirty="0" err="1" smtClean="0"/>
              <a:t>বিষয়ের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ভিত্তিতে</a:t>
            </a:r>
            <a:r>
              <a:rPr lang="en-US" sz="1600" dirty="0" smtClean="0"/>
              <a:t> </a:t>
            </a:r>
            <a:r>
              <a:rPr lang="en-US" sz="1600" dirty="0" err="1" smtClean="0"/>
              <a:t>বাংলাদেশের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শিল্পখাতকে</a:t>
            </a:r>
            <a:r>
              <a:rPr lang="en-US" sz="1600" dirty="0" smtClean="0"/>
              <a:t> </a:t>
            </a:r>
            <a:r>
              <a:rPr lang="en-US" sz="1600" dirty="0" err="1" smtClean="0"/>
              <a:t>তিনটি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উপখাতে</a:t>
            </a:r>
            <a:r>
              <a:rPr lang="en-US" sz="1600" dirty="0" smtClean="0"/>
              <a:t> </a:t>
            </a:r>
            <a:r>
              <a:rPr lang="en-US" sz="1600" dirty="0" err="1" smtClean="0"/>
              <a:t>ভাগ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করা</a:t>
            </a:r>
            <a:r>
              <a:rPr lang="en-US" sz="1600" dirty="0" smtClean="0"/>
              <a:t> </a:t>
            </a:r>
            <a:r>
              <a:rPr lang="en-US" sz="1600" dirty="0" err="1" smtClean="0"/>
              <a:t>হয়েছে</a:t>
            </a:r>
            <a:r>
              <a:rPr lang="en-US" sz="1600" dirty="0" smtClean="0"/>
              <a:t>। যথা-১.বৃহদায়তন </a:t>
            </a:r>
            <a:r>
              <a:rPr lang="en-US" sz="1600" dirty="0" err="1" smtClean="0"/>
              <a:t>শিল্প</a:t>
            </a:r>
            <a:r>
              <a:rPr lang="en-US" sz="1600" dirty="0" smtClean="0"/>
              <a:t>(</a:t>
            </a:r>
            <a:r>
              <a:rPr lang="en-US" sz="1600" dirty="0" err="1" smtClean="0"/>
              <a:t>মাঝারি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শিল্পসহ</a:t>
            </a:r>
            <a:r>
              <a:rPr lang="en-US" sz="1600" dirty="0" smtClean="0"/>
              <a:t>),২.ক্ষুদ্রায়তন </a:t>
            </a:r>
            <a:r>
              <a:rPr lang="en-US" sz="1600" dirty="0" err="1" smtClean="0"/>
              <a:t>শিল্প</a:t>
            </a:r>
            <a:r>
              <a:rPr lang="en-US" sz="1600" dirty="0" smtClean="0"/>
              <a:t> ও ৩. </a:t>
            </a:r>
            <a:r>
              <a:rPr lang="en-US" sz="1600" dirty="0" err="1" smtClean="0"/>
              <a:t>কুটির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</a:t>
            </a:r>
            <a:r>
              <a:rPr lang="en-US" sz="1600" dirty="0" smtClean="0"/>
              <a:t>। </a:t>
            </a:r>
            <a:r>
              <a:rPr lang="en-US" sz="1600" dirty="0" err="1" smtClean="0"/>
              <a:t>শিল্পখাতের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মোট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কর্মসংস্থানের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মধ্যে</a:t>
            </a:r>
            <a:r>
              <a:rPr lang="en-US" sz="1600" dirty="0" smtClean="0"/>
              <a:t> </a:t>
            </a:r>
            <a:r>
              <a:rPr lang="en-US" sz="1600" dirty="0" err="1" smtClean="0"/>
              <a:t>বৃহ</a:t>
            </a:r>
            <a:r>
              <a:rPr lang="en-US" sz="1600" dirty="0" smtClean="0"/>
              <a:t>ৎ </a:t>
            </a:r>
            <a:r>
              <a:rPr lang="en-US" sz="1600" dirty="0" err="1" smtClean="0"/>
              <a:t>শিল্পে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প্রায়</a:t>
            </a:r>
            <a:r>
              <a:rPr lang="en-US" sz="1600" dirty="0" smtClean="0"/>
              <a:t> ১৫%,ক্ষুদ্র </a:t>
            </a:r>
            <a:r>
              <a:rPr lang="en-US" sz="1600" dirty="0" err="1" smtClean="0"/>
              <a:t>শিল্পে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প্রায়</a:t>
            </a:r>
            <a:r>
              <a:rPr lang="en-US" sz="1600" dirty="0" smtClean="0"/>
              <a:t> ২৫% ও </a:t>
            </a:r>
            <a:r>
              <a:rPr lang="en-US" sz="1600" dirty="0" err="1" smtClean="0"/>
              <a:t>কুটির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শিল্পে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প্রায়</a:t>
            </a:r>
            <a:r>
              <a:rPr lang="en-US" sz="1600" dirty="0" smtClean="0"/>
              <a:t> ৬০% </a:t>
            </a:r>
            <a:r>
              <a:rPr lang="en-US" sz="1600" dirty="0" err="1" smtClean="0"/>
              <a:t>কর্মসংস্থানের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ব্যবস্থা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করে</a:t>
            </a:r>
            <a:r>
              <a:rPr lang="en-US" sz="1600" dirty="0" smtClean="0"/>
              <a:t> </a:t>
            </a:r>
            <a:r>
              <a:rPr lang="en-US" sz="1600" dirty="0" err="1" smtClean="0"/>
              <a:t>থাকে</a:t>
            </a:r>
            <a:r>
              <a:rPr lang="en-US" sz="1600" dirty="0" smtClean="0"/>
              <a:t>। </a:t>
            </a:r>
            <a:r>
              <a:rPr lang="en-US" sz="1600" dirty="0" err="1" smtClean="0"/>
              <a:t>শিল্প</a:t>
            </a:r>
            <a:r>
              <a:rPr lang="en-US" sz="1600" dirty="0" smtClean="0"/>
              <a:t> </a:t>
            </a:r>
            <a:r>
              <a:rPr lang="en-US" sz="1600" dirty="0" err="1" smtClean="0"/>
              <a:t>খাতের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মূল্য</a:t>
            </a:r>
            <a:r>
              <a:rPr lang="en-US" sz="1600" dirty="0" smtClean="0"/>
              <a:t> </a:t>
            </a:r>
            <a:r>
              <a:rPr lang="en-US" sz="1600" dirty="0" err="1" smtClean="0"/>
              <a:t>সংযোজনের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ক্ষেত্রে</a:t>
            </a:r>
            <a:r>
              <a:rPr lang="en-US" sz="1600" dirty="0" smtClean="0"/>
              <a:t> </a:t>
            </a:r>
            <a:r>
              <a:rPr lang="en-US" sz="1600" dirty="0" err="1" smtClean="0"/>
              <a:t>বৃহ</a:t>
            </a:r>
            <a:r>
              <a:rPr lang="en-US" sz="1600" dirty="0" smtClean="0"/>
              <a:t>ৎ </a:t>
            </a:r>
            <a:r>
              <a:rPr lang="en-US" sz="1600" dirty="0" err="1" smtClean="0"/>
              <a:t>শিল্প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প্রায়</a:t>
            </a:r>
            <a:r>
              <a:rPr lang="en-US" sz="1600" dirty="0" smtClean="0"/>
              <a:t> ৫০%,ক্ষুদ্র </a:t>
            </a:r>
            <a:r>
              <a:rPr lang="en-US" sz="1600" dirty="0" err="1" smtClean="0"/>
              <a:t>শিল্প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প্রায়</a:t>
            </a:r>
            <a:r>
              <a:rPr lang="en-US" sz="1600" dirty="0" smtClean="0"/>
              <a:t> ৩৬% ও </a:t>
            </a:r>
            <a:r>
              <a:rPr lang="en-US" sz="1600" dirty="0" err="1" smtClean="0"/>
              <a:t>কুটির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প্রায়</a:t>
            </a:r>
            <a:r>
              <a:rPr lang="en-US" sz="1600" dirty="0" smtClean="0"/>
              <a:t> ১৪% </a:t>
            </a:r>
            <a:r>
              <a:rPr lang="en-US" sz="1600" dirty="0" err="1" smtClean="0"/>
              <a:t>সৃষ্টি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করে</a:t>
            </a:r>
            <a:r>
              <a:rPr lang="en-US" sz="1600" dirty="0" smtClean="0"/>
              <a:t> </a:t>
            </a:r>
            <a:r>
              <a:rPr lang="en-US" sz="1600" dirty="0" err="1" smtClean="0"/>
              <a:t>থাকে।বাংলাদেশের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বৃহদায়তন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শিল্প,শিল্পজাত</a:t>
            </a:r>
            <a:r>
              <a:rPr lang="en-US" sz="1600" dirty="0" smtClean="0"/>
              <a:t> </a:t>
            </a:r>
            <a:r>
              <a:rPr lang="en-US" sz="1600" dirty="0" err="1" smtClean="0"/>
              <a:t>দ্রব্যের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প্রায়</a:t>
            </a:r>
            <a:r>
              <a:rPr lang="en-US" sz="1600" dirty="0" smtClean="0"/>
              <a:t> </a:t>
            </a:r>
            <a:r>
              <a:rPr lang="en-US" sz="1600" dirty="0" err="1" smtClean="0"/>
              <a:t>অর্ধেক</a:t>
            </a:r>
            <a:r>
              <a:rPr lang="en-US" sz="1600" dirty="0" smtClean="0"/>
              <a:t> </a:t>
            </a:r>
            <a:r>
              <a:rPr lang="en-US" sz="1600" dirty="0" err="1" smtClean="0"/>
              <a:t>উৎপাদন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করে।উৎপাদন</a:t>
            </a:r>
            <a:r>
              <a:rPr lang="en-US" sz="1600" dirty="0" smtClean="0"/>
              <a:t> </a:t>
            </a:r>
            <a:r>
              <a:rPr lang="en-US" sz="1600" dirty="0" err="1" smtClean="0"/>
              <a:t>ক্ষেত্রে</a:t>
            </a:r>
            <a:r>
              <a:rPr lang="en-US" sz="1600" dirty="0" smtClean="0"/>
              <a:t> </a:t>
            </a:r>
            <a:r>
              <a:rPr lang="en-US" sz="1600" dirty="0" err="1" smtClean="0"/>
              <a:t>বৃহ</a:t>
            </a:r>
            <a:r>
              <a:rPr lang="en-US" sz="1600" dirty="0" smtClean="0"/>
              <a:t>ৎ </a:t>
            </a:r>
            <a:r>
              <a:rPr lang="en-US" sz="1600" dirty="0" err="1" smtClean="0"/>
              <a:t>শিল্পের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প্রাধান্য</a:t>
            </a:r>
            <a:r>
              <a:rPr lang="en-US" sz="1600" dirty="0" smtClean="0"/>
              <a:t> </a:t>
            </a:r>
            <a:r>
              <a:rPr lang="en-US" sz="1600" dirty="0" err="1" smtClean="0"/>
              <a:t>থাকা</a:t>
            </a:r>
            <a:r>
              <a:rPr lang="en-US" sz="1600" dirty="0" smtClean="0"/>
              <a:t> </a:t>
            </a:r>
            <a:r>
              <a:rPr lang="en-US" sz="1600" dirty="0" err="1" smtClean="0"/>
              <a:t>সত্বেও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কর্মসংস্থানে</a:t>
            </a:r>
            <a:r>
              <a:rPr lang="en-US" sz="1600" dirty="0" smtClean="0"/>
              <a:t> </a:t>
            </a:r>
            <a:r>
              <a:rPr lang="en-US" sz="1600" dirty="0" err="1" smtClean="0"/>
              <a:t>সেই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প্রাধান্য</a:t>
            </a:r>
            <a:r>
              <a:rPr lang="en-US" sz="1600" dirty="0" smtClean="0"/>
              <a:t> </a:t>
            </a:r>
            <a:r>
              <a:rPr lang="en-US" sz="1600" dirty="0" err="1" smtClean="0"/>
              <a:t>নেই</a:t>
            </a:r>
            <a:r>
              <a:rPr lang="en-US" sz="1600" dirty="0" smtClean="0"/>
              <a:t>। </a:t>
            </a:r>
            <a:r>
              <a:rPr lang="en-US" sz="1600" dirty="0" err="1" smtClean="0"/>
              <a:t>কারণ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</a:t>
            </a:r>
            <a:r>
              <a:rPr lang="en-US" sz="1600" dirty="0" smtClean="0"/>
              <a:t> </a:t>
            </a:r>
            <a:r>
              <a:rPr lang="en-US" sz="1600" dirty="0" err="1" smtClean="0"/>
              <a:t>খাতের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মোট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কর্মসংস্থানের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মাত্র</a:t>
            </a:r>
            <a:r>
              <a:rPr lang="en-US" sz="1600" dirty="0" smtClean="0"/>
              <a:t> ১৫% </a:t>
            </a:r>
            <a:r>
              <a:rPr lang="en-US" sz="1600" dirty="0" err="1" smtClean="0"/>
              <a:t>বৃহ</a:t>
            </a:r>
            <a:r>
              <a:rPr lang="en-US" sz="1600" dirty="0" smtClean="0"/>
              <a:t>ৎ </a:t>
            </a:r>
            <a:r>
              <a:rPr lang="en-US" sz="1600" dirty="0" err="1" smtClean="0"/>
              <a:t>শিল্পে</a:t>
            </a:r>
            <a:r>
              <a:rPr lang="en-US" sz="1600" dirty="0" smtClean="0"/>
              <a:t> </a:t>
            </a:r>
            <a:r>
              <a:rPr lang="en-US" sz="1600" dirty="0" err="1" smtClean="0"/>
              <a:t>সৃষ্টি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হয়</a:t>
            </a:r>
            <a:r>
              <a:rPr lang="en-US" sz="1600" dirty="0" smtClean="0"/>
              <a:t>। </a:t>
            </a:r>
            <a:r>
              <a:rPr lang="en-US" sz="1600" dirty="0" err="1" smtClean="0"/>
              <a:t>পক্ষান্তরে,কুটির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শিল্পে</a:t>
            </a:r>
            <a:r>
              <a:rPr lang="en-US" sz="1600" dirty="0" smtClean="0"/>
              <a:t> </a:t>
            </a:r>
            <a:r>
              <a:rPr lang="en-US" sz="1600" dirty="0" err="1" smtClean="0"/>
              <a:t>মূল্য</a:t>
            </a:r>
            <a:r>
              <a:rPr lang="en-US" sz="1600" dirty="0" smtClean="0"/>
              <a:t> </a:t>
            </a:r>
            <a:r>
              <a:rPr lang="en-US" sz="1600" dirty="0" err="1" smtClean="0"/>
              <a:t>সংযোজন</a:t>
            </a:r>
            <a:r>
              <a:rPr lang="en-US" sz="1600" dirty="0" smtClean="0"/>
              <a:t> </a:t>
            </a:r>
            <a:r>
              <a:rPr lang="en-US" sz="1600" dirty="0" err="1" smtClean="0"/>
              <a:t>কম</a:t>
            </a:r>
            <a:r>
              <a:rPr lang="en-US" sz="1600" dirty="0" smtClean="0"/>
              <a:t> </a:t>
            </a:r>
            <a:r>
              <a:rPr lang="en-US" sz="1600" dirty="0" err="1" smtClean="0"/>
              <a:t>হলেও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কর্মসংস্থান</a:t>
            </a:r>
            <a:r>
              <a:rPr lang="en-US" sz="1600" dirty="0" smtClean="0"/>
              <a:t> </a:t>
            </a:r>
            <a:r>
              <a:rPr lang="en-US" sz="1600" dirty="0" err="1" smtClean="0"/>
              <a:t>বেশি</a:t>
            </a:r>
            <a:r>
              <a:rPr lang="en-US" sz="1600" dirty="0" smtClean="0"/>
              <a:t>। </a:t>
            </a:r>
            <a:endParaRPr lang="en-US" sz="1600" dirty="0" smtClean="0"/>
          </a:p>
          <a:p>
            <a:pPr algn="just"/>
            <a:endParaRPr lang="en-US" sz="1100" dirty="0" smtClean="0"/>
          </a:p>
          <a:p>
            <a:pPr algn="just"/>
            <a:r>
              <a:rPr lang="en-US" sz="1600" b="1" dirty="0" smtClean="0"/>
              <a:t>খ. </a:t>
            </a:r>
            <a:r>
              <a:rPr lang="en-US" sz="1600" dirty="0" err="1" smtClean="0"/>
              <a:t>উৎপন্ন</a:t>
            </a:r>
            <a:r>
              <a:rPr lang="en-US" sz="1600" dirty="0" smtClean="0"/>
              <a:t> </a:t>
            </a:r>
            <a:r>
              <a:rPr lang="en-US" sz="1600" dirty="0" err="1" smtClean="0"/>
              <a:t>দ্রব্যের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প্রকৃতি</a:t>
            </a:r>
            <a:r>
              <a:rPr lang="en-US" sz="1600" dirty="0" smtClean="0"/>
              <a:t> </a:t>
            </a:r>
            <a:r>
              <a:rPr lang="en-US" sz="1600" dirty="0" err="1" smtClean="0"/>
              <a:t>অনুযায়ী</a:t>
            </a:r>
            <a:r>
              <a:rPr lang="en-US" sz="1600" dirty="0" smtClean="0"/>
              <a:t> </a:t>
            </a:r>
            <a:r>
              <a:rPr lang="en-US" sz="1600" dirty="0" err="1" smtClean="0"/>
              <a:t>বাংলাদেশের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শিল্পখাত</a:t>
            </a:r>
            <a:r>
              <a:rPr lang="en-US" sz="1600" dirty="0" smtClean="0"/>
              <a:t> </a:t>
            </a:r>
            <a:r>
              <a:rPr lang="en-US" sz="1600" dirty="0" err="1" smtClean="0"/>
              <a:t>তিন</a:t>
            </a:r>
            <a:r>
              <a:rPr lang="en-US" sz="1600" dirty="0" smtClean="0"/>
              <a:t> </a:t>
            </a:r>
            <a:r>
              <a:rPr lang="en-US" sz="1600" dirty="0" err="1" smtClean="0"/>
              <a:t>ভাগে</a:t>
            </a:r>
            <a:r>
              <a:rPr lang="en-US" sz="1600" dirty="0" smtClean="0"/>
              <a:t> </a:t>
            </a:r>
            <a:r>
              <a:rPr lang="en-US" sz="1600" dirty="0" err="1" smtClean="0"/>
              <a:t>বিভক্ত</a:t>
            </a:r>
            <a:r>
              <a:rPr lang="en-US" sz="1600" dirty="0" smtClean="0"/>
              <a:t>। </a:t>
            </a:r>
            <a:r>
              <a:rPr lang="en-US" sz="1600" dirty="0" err="1" smtClean="0"/>
              <a:t>যথা</a:t>
            </a:r>
            <a:r>
              <a:rPr lang="en-US" sz="1600" dirty="0" smtClean="0"/>
              <a:t>: ১.ভোগ্যপণ্য </a:t>
            </a:r>
            <a:r>
              <a:rPr lang="en-US" sz="1600" dirty="0" err="1" smtClean="0"/>
              <a:t>শিল্প</a:t>
            </a:r>
            <a:r>
              <a:rPr lang="en-US" sz="1600" dirty="0" smtClean="0"/>
              <a:t> ২. </a:t>
            </a:r>
            <a:r>
              <a:rPr lang="en-US" sz="1600" dirty="0" err="1" smtClean="0"/>
              <a:t>মধ্যবর্তী</a:t>
            </a:r>
            <a:r>
              <a:rPr lang="en-US" sz="1600" dirty="0" smtClean="0"/>
              <a:t> </a:t>
            </a:r>
            <a:r>
              <a:rPr lang="en-US" sz="1600" dirty="0" err="1" smtClean="0"/>
              <a:t>পণ্য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</a:t>
            </a:r>
            <a:r>
              <a:rPr lang="en-US" sz="1600" dirty="0" smtClean="0"/>
              <a:t> ও ৩.মূলধনী </a:t>
            </a:r>
            <a:r>
              <a:rPr lang="en-US" sz="1600" dirty="0" err="1" smtClean="0"/>
              <a:t>দ্রব্য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</a:t>
            </a:r>
            <a:r>
              <a:rPr lang="en-US" sz="1600" dirty="0" smtClean="0"/>
              <a:t>। </a:t>
            </a:r>
            <a:r>
              <a:rPr lang="en-US" sz="1600" dirty="0" err="1" smtClean="0"/>
              <a:t>শিল্পখাতের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মোট</a:t>
            </a:r>
            <a:r>
              <a:rPr lang="en-US" sz="1600" dirty="0" smtClean="0"/>
              <a:t> </a:t>
            </a:r>
            <a:r>
              <a:rPr lang="en-US" sz="1600" dirty="0" err="1" smtClean="0"/>
              <a:t>মূল্য</a:t>
            </a:r>
            <a:r>
              <a:rPr lang="en-US" sz="1600" dirty="0" smtClean="0"/>
              <a:t> </a:t>
            </a:r>
            <a:r>
              <a:rPr lang="en-US" sz="1600" dirty="0" err="1" smtClean="0"/>
              <a:t>সংযোজনে</a:t>
            </a:r>
            <a:r>
              <a:rPr lang="en-US" sz="1600" dirty="0" smtClean="0"/>
              <a:t> </a:t>
            </a:r>
            <a:r>
              <a:rPr lang="en-US" sz="1600" dirty="0" err="1" smtClean="0"/>
              <a:t>এসব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অবদান</a:t>
            </a:r>
            <a:r>
              <a:rPr lang="en-US" sz="1600" dirty="0" smtClean="0"/>
              <a:t> </a:t>
            </a:r>
            <a:r>
              <a:rPr lang="en-US" sz="1600" dirty="0" err="1" smtClean="0"/>
              <a:t>হলো</a:t>
            </a:r>
            <a:r>
              <a:rPr lang="en-US" sz="1600" dirty="0" smtClean="0"/>
              <a:t> </a:t>
            </a:r>
            <a:r>
              <a:rPr lang="en-US" sz="1600" dirty="0" err="1" smtClean="0"/>
              <a:t>ভোগ্যপণ্য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প্রায়</a:t>
            </a:r>
            <a:r>
              <a:rPr lang="en-US" sz="1600" dirty="0" smtClean="0"/>
              <a:t> ৫৫%, </a:t>
            </a:r>
            <a:r>
              <a:rPr lang="en-US" sz="1600" dirty="0" err="1" smtClean="0"/>
              <a:t>মধ্যবর্তী</a:t>
            </a:r>
            <a:r>
              <a:rPr lang="en-US" sz="1600" dirty="0" smtClean="0"/>
              <a:t> </a:t>
            </a:r>
            <a:r>
              <a:rPr lang="en-US" sz="1600" dirty="0" err="1" smtClean="0"/>
              <a:t>পণ্য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প্রায়</a:t>
            </a:r>
            <a:r>
              <a:rPr lang="en-US" sz="1600" dirty="0" smtClean="0"/>
              <a:t> ৪২% </a:t>
            </a:r>
            <a:r>
              <a:rPr lang="en-US" sz="1600" dirty="0" err="1" smtClean="0"/>
              <a:t>এবং</a:t>
            </a:r>
            <a:r>
              <a:rPr lang="en-US" sz="1600" dirty="0" smtClean="0"/>
              <a:t> </a:t>
            </a:r>
            <a:r>
              <a:rPr lang="en-US" sz="1600" dirty="0" err="1" smtClean="0"/>
              <a:t>মূলধনী</a:t>
            </a:r>
            <a:r>
              <a:rPr lang="en-US" sz="1600" dirty="0" smtClean="0"/>
              <a:t> </a:t>
            </a:r>
            <a:r>
              <a:rPr lang="en-US" sz="1600" dirty="0" err="1" smtClean="0"/>
              <a:t>দ্রব্য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</a:t>
            </a:r>
            <a:r>
              <a:rPr lang="en-US" sz="1600" dirty="0" smtClean="0"/>
              <a:t> </a:t>
            </a:r>
            <a:r>
              <a:rPr lang="en-US" sz="1600" dirty="0" err="1" smtClean="0"/>
              <a:t>মাত্র</a:t>
            </a:r>
            <a:r>
              <a:rPr lang="en-US" sz="1600" dirty="0" smtClean="0"/>
              <a:t> ৩%। </a:t>
            </a:r>
            <a:r>
              <a:rPr lang="en-US" sz="1600" dirty="0" err="1" smtClean="0"/>
              <a:t>সুতরাং</a:t>
            </a:r>
            <a:r>
              <a:rPr lang="en-US" sz="1600" dirty="0" smtClean="0"/>
              <a:t> এ </a:t>
            </a:r>
            <a:r>
              <a:rPr lang="en-US" sz="1600" dirty="0" err="1" smtClean="0"/>
              <a:t>দেশের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শিল্পখাতে</a:t>
            </a:r>
            <a:r>
              <a:rPr lang="en-US" sz="1600" dirty="0" smtClean="0"/>
              <a:t> </a:t>
            </a:r>
            <a:r>
              <a:rPr lang="en-US" sz="1600" dirty="0" err="1" smtClean="0"/>
              <a:t>বেশি</a:t>
            </a:r>
            <a:r>
              <a:rPr lang="en-US" sz="1600" dirty="0" smtClean="0"/>
              <a:t> </a:t>
            </a:r>
            <a:r>
              <a:rPr lang="en-US" sz="1600" dirty="0" err="1" smtClean="0"/>
              <a:t>পরিমাণ</a:t>
            </a:r>
            <a:r>
              <a:rPr lang="en-US" sz="1600" dirty="0" smtClean="0"/>
              <a:t> </a:t>
            </a:r>
            <a:r>
              <a:rPr lang="en-US" sz="1600" dirty="0" err="1" smtClean="0"/>
              <a:t>ভোগ্যদ্রব্য</a:t>
            </a:r>
            <a:r>
              <a:rPr lang="en-US" sz="1600" dirty="0" smtClean="0"/>
              <a:t> </a:t>
            </a:r>
            <a:r>
              <a:rPr lang="en-US" sz="1600" dirty="0" err="1" smtClean="0"/>
              <a:t>উৎপাদিত</a:t>
            </a:r>
            <a:r>
              <a:rPr lang="en-US" sz="1600" dirty="0" smtClean="0"/>
              <a:t> </a:t>
            </a:r>
            <a:r>
              <a:rPr lang="en-US" sz="1600" dirty="0" err="1" smtClean="0"/>
              <a:t>হয়</a:t>
            </a:r>
            <a:r>
              <a:rPr lang="en-US" sz="1600" dirty="0" smtClean="0"/>
              <a:t>। </a:t>
            </a:r>
            <a:r>
              <a:rPr lang="en-US" sz="1600" dirty="0" err="1" smtClean="0"/>
              <a:t>অন্যদিকে</a:t>
            </a:r>
            <a:r>
              <a:rPr lang="en-US" sz="1600" dirty="0" smtClean="0"/>
              <a:t> </a:t>
            </a:r>
            <a:r>
              <a:rPr lang="en-US" sz="1600" dirty="0" err="1" smtClean="0"/>
              <a:t>পর্যাপ্ত</a:t>
            </a:r>
            <a:r>
              <a:rPr lang="en-US" sz="1600" dirty="0" smtClean="0"/>
              <a:t> </a:t>
            </a:r>
            <a:r>
              <a:rPr lang="en-US" sz="1600" dirty="0" err="1" smtClean="0"/>
              <a:t>মূলধন</a:t>
            </a:r>
            <a:r>
              <a:rPr lang="en-US" sz="1600" dirty="0" smtClean="0"/>
              <a:t> </a:t>
            </a:r>
            <a:r>
              <a:rPr lang="en-US" sz="1600" dirty="0" err="1" smtClean="0"/>
              <a:t>এবং</a:t>
            </a:r>
            <a:r>
              <a:rPr lang="en-US" sz="1600" dirty="0" smtClean="0"/>
              <a:t> </a:t>
            </a:r>
            <a:r>
              <a:rPr lang="en-US" sz="1600" dirty="0" err="1" smtClean="0"/>
              <a:t>উন্নত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প্রযুক্তির</a:t>
            </a:r>
            <a:r>
              <a:rPr lang="en-US" sz="1600" dirty="0" smtClean="0"/>
              <a:t> </a:t>
            </a:r>
            <a:r>
              <a:rPr lang="en-US" sz="1600" dirty="0" err="1" smtClean="0"/>
              <a:t>অভাবে</a:t>
            </a:r>
            <a:r>
              <a:rPr lang="en-US" sz="1600" dirty="0" smtClean="0"/>
              <a:t> </a:t>
            </a:r>
            <a:r>
              <a:rPr lang="en-US" sz="1600" dirty="0" err="1" smtClean="0"/>
              <a:t>এদেশে</a:t>
            </a:r>
            <a:r>
              <a:rPr lang="en-US" sz="1600" dirty="0" smtClean="0"/>
              <a:t> </a:t>
            </a:r>
            <a:r>
              <a:rPr lang="en-US" sz="1600" dirty="0" err="1" smtClean="0"/>
              <a:t>মধ্যবর্তী</a:t>
            </a:r>
            <a:r>
              <a:rPr lang="en-US" sz="1600" dirty="0" smtClean="0"/>
              <a:t> ও </a:t>
            </a:r>
            <a:r>
              <a:rPr lang="en-US" sz="1600" dirty="0" err="1" smtClean="0"/>
              <a:t>মূলধনী</a:t>
            </a:r>
            <a:r>
              <a:rPr lang="en-US" sz="1600" dirty="0" smtClean="0"/>
              <a:t> </a:t>
            </a:r>
            <a:r>
              <a:rPr lang="en-US" sz="1600" dirty="0" err="1" smtClean="0"/>
              <a:t>দ্রব্য</a:t>
            </a:r>
            <a:r>
              <a:rPr lang="en-US" sz="1600" dirty="0" smtClean="0"/>
              <a:t> </a:t>
            </a:r>
            <a:r>
              <a:rPr lang="en-US" sz="1600" dirty="0" err="1" smtClean="0"/>
              <a:t>কম</a:t>
            </a:r>
            <a:r>
              <a:rPr lang="en-US" sz="1600" dirty="0" smtClean="0"/>
              <a:t> </a:t>
            </a:r>
            <a:r>
              <a:rPr lang="en-US" sz="1600" dirty="0" err="1" smtClean="0"/>
              <a:t>উৎপাদিত</a:t>
            </a:r>
            <a:r>
              <a:rPr lang="en-US" sz="1600" dirty="0" smtClean="0"/>
              <a:t> </a:t>
            </a:r>
            <a:r>
              <a:rPr lang="en-US" sz="1600" dirty="0" err="1" smtClean="0"/>
              <a:t>হয়</a:t>
            </a:r>
            <a:r>
              <a:rPr lang="en-US" sz="1600" dirty="0" smtClean="0"/>
              <a:t>।</a:t>
            </a:r>
          </a:p>
          <a:p>
            <a:pPr algn="just"/>
            <a:endParaRPr lang="en-US" sz="900" dirty="0" smtClean="0"/>
          </a:p>
          <a:p>
            <a:pPr algn="just"/>
            <a:r>
              <a:rPr lang="en-US" sz="1600" b="1" dirty="0" err="1" smtClean="0"/>
              <a:t>গ.</a:t>
            </a:r>
            <a:r>
              <a:rPr lang="en-US" sz="1600" dirty="0" err="1" smtClean="0"/>
              <a:t>বাংলাদেশে</a:t>
            </a:r>
            <a:r>
              <a:rPr lang="en-US" sz="1600" dirty="0" smtClean="0"/>
              <a:t> </a:t>
            </a:r>
            <a:r>
              <a:rPr lang="en-US" sz="1600" dirty="0" err="1" smtClean="0"/>
              <a:t>সবচেয়ে</a:t>
            </a:r>
            <a:r>
              <a:rPr lang="en-US" sz="1600" dirty="0" smtClean="0"/>
              <a:t> </a:t>
            </a:r>
            <a:r>
              <a:rPr lang="en-US" sz="1600" dirty="0" err="1" smtClean="0"/>
              <a:t>গুরুত্বপূর্ণ</a:t>
            </a:r>
            <a:r>
              <a:rPr lang="en-US" sz="1600" dirty="0" smtClean="0"/>
              <a:t> </a:t>
            </a:r>
            <a:r>
              <a:rPr lang="en-US" sz="1600" dirty="0" err="1" smtClean="0"/>
              <a:t>বৃহ</a:t>
            </a:r>
            <a:r>
              <a:rPr lang="en-US" sz="1600" dirty="0" smtClean="0"/>
              <a:t>ৎ </a:t>
            </a:r>
            <a:r>
              <a:rPr lang="en-US" sz="1600" dirty="0" err="1" smtClean="0"/>
              <a:t>শিল্পগুলো</a:t>
            </a:r>
            <a:r>
              <a:rPr lang="en-US" sz="1600" dirty="0" smtClean="0"/>
              <a:t> </a:t>
            </a:r>
            <a:r>
              <a:rPr lang="en-US" sz="1600" dirty="0" err="1" smtClean="0"/>
              <a:t>হলো</a:t>
            </a:r>
            <a:r>
              <a:rPr lang="en-US" sz="1600" dirty="0" smtClean="0"/>
              <a:t> </a:t>
            </a:r>
            <a:r>
              <a:rPr lang="en-US" sz="1600" dirty="0" err="1" smtClean="0"/>
              <a:t>বস্ত্র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শিল্প,পোশাক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শিল্প,পাট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</a:t>
            </a:r>
            <a:r>
              <a:rPr lang="en-US" sz="1600" dirty="0" smtClean="0"/>
              <a:t> ও </a:t>
            </a:r>
            <a:r>
              <a:rPr lang="en-US" sz="1600" dirty="0" err="1" smtClean="0"/>
              <a:t>চামড়া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</a:t>
            </a:r>
            <a:r>
              <a:rPr lang="en-US" sz="1600" dirty="0" smtClean="0"/>
              <a:t>। এ </a:t>
            </a:r>
            <a:r>
              <a:rPr lang="en-US" sz="1600" dirty="0" err="1" smtClean="0"/>
              <a:t>কয়েকটি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</a:t>
            </a:r>
            <a:r>
              <a:rPr lang="en-US" sz="1600" dirty="0" smtClean="0"/>
              <a:t> </a:t>
            </a:r>
            <a:r>
              <a:rPr lang="en-US" sz="1600" dirty="0" err="1" smtClean="0"/>
              <a:t>বৃহ</a:t>
            </a:r>
            <a:r>
              <a:rPr lang="en-US" sz="1600" dirty="0" smtClean="0"/>
              <a:t>ৎ </a:t>
            </a:r>
            <a:r>
              <a:rPr lang="en-US" sz="1600" dirty="0" err="1" smtClean="0"/>
              <a:t>শিল্প</a:t>
            </a:r>
            <a:r>
              <a:rPr lang="en-US" sz="1600" dirty="0" smtClean="0"/>
              <a:t> </a:t>
            </a:r>
            <a:r>
              <a:rPr lang="en-US" sz="1600" dirty="0" err="1" smtClean="0"/>
              <a:t>উপখাতের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মধ্যে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প্রায়</a:t>
            </a:r>
            <a:r>
              <a:rPr lang="en-US" sz="1600" dirty="0" smtClean="0"/>
              <a:t> ৭০% </a:t>
            </a:r>
            <a:r>
              <a:rPr lang="en-US" sz="1600" dirty="0" err="1" smtClean="0"/>
              <a:t>কর্মসংস্থান</a:t>
            </a:r>
            <a:r>
              <a:rPr lang="en-US" sz="1600" dirty="0" smtClean="0"/>
              <a:t> </a:t>
            </a:r>
            <a:r>
              <a:rPr lang="en-US" sz="1600" dirty="0" err="1" smtClean="0"/>
              <a:t>এবং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প্রায়</a:t>
            </a:r>
            <a:r>
              <a:rPr lang="en-US" sz="1600" dirty="0" smtClean="0"/>
              <a:t> ৫০% </a:t>
            </a:r>
            <a:r>
              <a:rPr lang="en-US" sz="1600" dirty="0" err="1" smtClean="0"/>
              <a:t>মূল্য</a:t>
            </a:r>
            <a:r>
              <a:rPr lang="en-US" sz="1600" dirty="0" smtClean="0"/>
              <a:t> </a:t>
            </a:r>
            <a:r>
              <a:rPr lang="en-US" sz="1600" dirty="0" err="1" smtClean="0"/>
              <a:t>সংযোজন</a:t>
            </a:r>
            <a:r>
              <a:rPr lang="en-US" sz="1600" dirty="0" smtClean="0"/>
              <a:t> </a:t>
            </a:r>
            <a:r>
              <a:rPr lang="en-US" sz="1600" dirty="0" err="1" smtClean="0"/>
              <a:t>সৃষ্টি</a:t>
            </a:r>
            <a:r>
              <a:rPr lang="en-US" sz="1600" dirty="0" smtClean="0"/>
              <a:t> </a:t>
            </a:r>
            <a:r>
              <a:rPr lang="en-US" sz="1600" dirty="0" err="1" smtClean="0"/>
              <a:t>করে</a:t>
            </a:r>
            <a:r>
              <a:rPr lang="en-US" sz="1600" dirty="0" smtClean="0"/>
              <a:t>। </a:t>
            </a:r>
            <a:r>
              <a:rPr lang="en-US" sz="1600" dirty="0" err="1" smtClean="0"/>
              <a:t>বৃহ</a:t>
            </a:r>
            <a:r>
              <a:rPr lang="en-US" sz="1600" dirty="0" smtClean="0"/>
              <a:t>ৎ </a:t>
            </a:r>
            <a:r>
              <a:rPr lang="en-US" sz="1600" dirty="0" err="1" smtClean="0"/>
              <a:t>শিল্পের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মধ্যে</a:t>
            </a:r>
            <a:r>
              <a:rPr lang="en-US" sz="1600" dirty="0" smtClean="0"/>
              <a:t> </a:t>
            </a:r>
            <a:r>
              <a:rPr lang="en-US" sz="1600" dirty="0" err="1" smtClean="0"/>
              <a:t>অন্যান্য</a:t>
            </a:r>
            <a:r>
              <a:rPr lang="en-US" sz="1600" dirty="0" smtClean="0"/>
              <a:t> </a:t>
            </a:r>
            <a:r>
              <a:rPr lang="en-US" sz="1600" dirty="0" err="1" smtClean="0"/>
              <a:t>গুরুত্বপূর্ণ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</a:t>
            </a:r>
            <a:r>
              <a:rPr lang="en-US" sz="1600" dirty="0" smtClean="0"/>
              <a:t> </a:t>
            </a:r>
            <a:r>
              <a:rPr lang="en-US" sz="1600" dirty="0" err="1" smtClean="0"/>
              <a:t>হলো</a:t>
            </a:r>
            <a:r>
              <a:rPr lang="en-US" sz="1600" dirty="0" smtClean="0"/>
              <a:t> </a:t>
            </a:r>
            <a:r>
              <a:rPr lang="en-US" sz="1600" dirty="0" err="1" smtClean="0"/>
              <a:t>রাসায়নিক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শিল্প,সার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শিল্প,প্রেট্রোলিয়াম</a:t>
            </a:r>
            <a:r>
              <a:rPr lang="en-US" sz="1600" dirty="0" smtClean="0"/>
              <a:t> </a:t>
            </a:r>
            <a:r>
              <a:rPr lang="en-US" sz="1600" dirty="0" err="1" smtClean="0"/>
              <a:t>শোধন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</a:t>
            </a:r>
            <a:r>
              <a:rPr lang="en-US" sz="1600" dirty="0" smtClean="0"/>
              <a:t> ও </a:t>
            </a:r>
            <a:r>
              <a:rPr lang="en-US" sz="1600" dirty="0" err="1" smtClean="0"/>
              <a:t>রাবার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</a:t>
            </a:r>
            <a:r>
              <a:rPr lang="en-US" sz="1600" dirty="0" smtClean="0"/>
              <a:t>। </a:t>
            </a:r>
            <a:r>
              <a:rPr lang="en-US" sz="1600" dirty="0" err="1" smtClean="0"/>
              <a:t>বৃহ</a:t>
            </a:r>
            <a:r>
              <a:rPr lang="en-US" sz="1600" dirty="0" smtClean="0"/>
              <a:t>ৎ </a:t>
            </a:r>
            <a:r>
              <a:rPr lang="en-US" sz="1600" dirty="0" err="1" smtClean="0"/>
              <a:t>শিল্পের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মধ্যে</a:t>
            </a:r>
            <a:r>
              <a:rPr lang="en-US" sz="1600" dirty="0" smtClean="0"/>
              <a:t> </a:t>
            </a:r>
            <a:r>
              <a:rPr lang="en-US" sz="1600" dirty="0" err="1" smtClean="0"/>
              <a:t>আরওরেয়েছে</a:t>
            </a:r>
            <a:r>
              <a:rPr lang="en-US" sz="1600" dirty="0" smtClean="0"/>
              <a:t> </a:t>
            </a:r>
            <a:r>
              <a:rPr lang="en-US" sz="1600" dirty="0" err="1" smtClean="0"/>
              <a:t>চিনি,সিমেন্ট,লৌহ</a:t>
            </a:r>
            <a:r>
              <a:rPr lang="en-US" sz="1600" dirty="0" smtClean="0"/>
              <a:t> ও </a:t>
            </a:r>
            <a:r>
              <a:rPr lang="en-US" sz="1600" dirty="0" err="1" smtClean="0"/>
              <a:t>ইস্পাত,জাহাজ</a:t>
            </a:r>
            <a:r>
              <a:rPr lang="en-US" sz="1600" dirty="0" smtClean="0"/>
              <a:t> </a:t>
            </a:r>
            <a:r>
              <a:rPr lang="en-US" sz="1600" dirty="0" err="1" smtClean="0"/>
              <a:t>নির্মাণ,ঔষধ</a:t>
            </a:r>
            <a:r>
              <a:rPr lang="en-US" sz="1600" dirty="0" smtClean="0"/>
              <a:t> ও </a:t>
            </a:r>
            <a:r>
              <a:rPr lang="en-US" sz="1600" dirty="0" err="1" smtClean="0"/>
              <a:t>ভারী</a:t>
            </a:r>
            <a:r>
              <a:rPr lang="en-US" sz="1600" dirty="0" smtClean="0"/>
              <a:t> </a:t>
            </a:r>
            <a:r>
              <a:rPr lang="en-US" sz="1600" dirty="0" err="1" smtClean="0"/>
              <a:t>ইঞ্জিনিয়ারিং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</a:t>
            </a:r>
            <a:r>
              <a:rPr lang="en-US" sz="1600" dirty="0" smtClean="0"/>
              <a:t>। এ </a:t>
            </a:r>
            <a:r>
              <a:rPr lang="en-US" sz="1600" dirty="0" err="1" smtClean="0"/>
              <a:t>উপখাতে</a:t>
            </a:r>
            <a:r>
              <a:rPr lang="en-US" sz="1600" dirty="0" smtClean="0"/>
              <a:t> </a:t>
            </a:r>
            <a:r>
              <a:rPr lang="en-US" sz="1600" dirty="0" err="1" smtClean="0"/>
              <a:t>কতিপয়</a:t>
            </a:r>
            <a:r>
              <a:rPr lang="en-US" sz="1600" dirty="0" smtClean="0"/>
              <a:t> </a:t>
            </a:r>
            <a:r>
              <a:rPr lang="en-US" sz="1600" dirty="0" err="1" smtClean="0"/>
              <a:t>শিল্পের</a:t>
            </a:r>
            <a:r>
              <a:rPr lang="en-US" sz="1600" dirty="0" smtClean="0"/>
              <a:t> </a:t>
            </a:r>
            <a:r>
              <a:rPr lang="en-US" sz="1600" dirty="0" err="1" smtClean="0"/>
              <a:t>প্রাধান্য</a:t>
            </a:r>
            <a:r>
              <a:rPr lang="en-US" sz="1600" dirty="0" smtClean="0"/>
              <a:t> </a:t>
            </a:r>
            <a:r>
              <a:rPr lang="en-US" sz="1600" dirty="0" err="1" smtClean="0"/>
              <a:t>রয়েছে</a:t>
            </a:r>
            <a:r>
              <a:rPr lang="en-US" dirty="0" smtClean="0"/>
              <a:t>। </a:t>
            </a:r>
          </a:p>
          <a:p>
            <a:pPr algn="just"/>
            <a:r>
              <a:rPr lang="en-US" dirty="0" err="1" smtClean="0"/>
              <a:t>ক্ষুদ্র</a:t>
            </a:r>
            <a:r>
              <a:rPr lang="en-US" dirty="0" smtClean="0"/>
              <a:t> </a:t>
            </a:r>
            <a:r>
              <a:rPr lang="en-US" dirty="0" err="1" smtClean="0"/>
              <a:t>শিল্পখাতের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r>
              <a:rPr lang="en-US" dirty="0" smtClean="0"/>
              <a:t> </a:t>
            </a:r>
            <a:r>
              <a:rPr lang="en-US" dirty="0" err="1" smtClean="0"/>
              <a:t>গুরুত্বপূর্ণ</a:t>
            </a:r>
            <a:r>
              <a:rPr lang="en-US" dirty="0" smtClean="0"/>
              <a:t> </a:t>
            </a:r>
            <a:r>
              <a:rPr lang="en-US" dirty="0" err="1" smtClean="0"/>
              <a:t>হলো</a:t>
            </a:r>
            <a:r>
              <a:rPr lang="en-US" dirty="0" smtClean="0"/>
              <a:t> </a:t>
            </a:r>
            <a:r>
              <a:rPr lang="en-US" dirty="0" err="1" smtClean="0"/>
              <a:t>খাদ্য</a:t>
            </a:r>
            <a:r>
              <a:rPr lang="en-US" dirty="0" smtClean="0"/>
              <a:t> </a:t>
            </a:r>
            <a:r>
              <a:rPr lang="en-US" dirty="0" err="1" smtClean="0"/>
              <a:t>প্রক্রিয়াজাতকরণ</a:t>
            </a:r>
            <a:r>
              <a:rPr lang="en-US" dirty="0" smtClean="0"/>
              <a:t> </a:t>
            </a:r>
            <a:r>
              <a:rPr lang="en-US" dirty="0" err="1" smtClean="0"/>
              <a:t>শিল্প,যানবাহন</a:t>
            </a:r>
            <a:r>
              <a:rPr lang="en-US" dirty="0" smtClean="0"/>
              <a:t> </a:t>
            </a:r>
            <a:r>
              <a:rPr lang="en-US" dirty="0" err="1" smtClean="0"/>
              <a:t>সার্ভিসিং</a:t>
            </a:r>
            <a:r>
              <a:rPr lang="en-US" dirty="0" smtClean="0"/>
              <a:t> ও </a:t>
            </a:r>
            <a:r>
              <a:rPr lang="en-US" dirty="0" err="1" smtClean="0"/>
              <a:t>মেরামত</a:t>
            </a:r>
            <a:r>
              <a:rPr lang="en-US" dirty="0" smtClean="0"/>
              <a:t> </a:t>
            </a:r>
            <a:r>
              <a:rPr lang="en-US" dirty="0" err="1" smtClean="0"/>
              <a:t>শিল্প,হোসিয়ারি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, </a:t>
            </a:r>
            <a:r>
              <a:rPr lang="en-US" dirty="0" err="1" smtClean="0"/>
              <a:t>মেটাল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r>
              <a:rPr lang="en-US" dirty="0" smtClean="0"/>
              <a:t>। </a:t>
            </a:r>
            <a:r>
              <a:rPr lang="en-US" dirty="0" err="1" smtClean="0"/>
              <a:t>ক্ষুদ্র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উপখাতের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r>
              <a:rPr lang="en-US" dirty="0" smtClean="0"/>
              <a:t> </a:t>
            </a:r>
            <a:r>
              <a:rPr lang="en-US" dirty="0" err="1" smtClean="0"/>
              <a:t>প্রক্রিয়াজাতকরণ</a:t>
            </a:r>
            <a:r>
              <a:rPr lang="en-US" dirty="0" smtClean="0"/>
              <a:t> </a:t>
            </a:r>
            <a:r>
              <a:rPr lang="en-US" dirty="0" err="1" smtClean="0"/>
              <a:t>শিল্পে</a:t>
            </a:r>
            <a:r>
              <a:rPr lang="en-US" dirty="0" smtClean="0"/>
              <a:t> </a:t>
            </a:r>
            <a:r>
              <a:rPr lang="en-US" dirty="0" err="1" smtClean="0"/>
              <a:t>কর্মসংস্থানের</a:t>
            </a:r>
            <a:r>
              <a:rPr lang="en-US" dirty="0" smtClean="0"/>
              <a:t> </a:t>
            </a:r>
            <a:r>
              <a:rPr lang="en-US" dirty="0" err="1" smtClean="0"/>
              <a:t>পরিমাণ</a:t>
            </a:r>
            <a:r>
              <a:rPr lang="en-US" dirty="0" smtClean="0"/>
              <a:t> </a:t>
            </a:r>
            <a:r>
              <a:rPr lang="en-US" dirty="0" err="1" smtClean="0"/>
              <a:t>বেশি</a:t>
            </a:r>
            <a:r>
              <a:rPr lang="en-US" dirty="0" smtClean="0"/>
              <a:t> </a:t>
            </a:r>
            <a:r>
              <a:rPr lang="en-US" dirty="0" err="1" smtClean="0"/>
              <a:t>হলেও</a:t>
            </a:r>
            <a:r>
              <a:rPr lang="en-US" dirty="0" smtClean="0"/>
              <a:t> </a:t>
            </a:r>
            <a:r>
              <a:rPr lang="en-US" dirty="0" err="1" smtClean="0"/>
              <a:t>মূল্য</a:t>
            </a:r>
            <a:r>
              <a:rPr lang="en-US" dirty="0" smtClean="0"/>
              <a:t> </a:t>
            </a:r>
            <a:r>
              <a:rPr lang="en-US" dirty="0" err="1" smtClean="0"/>
              <a:t>সংযোজন</a:t>
            </a:r>
            <a:r>
              <a:rPr lang="en-US" dirty="0" smtClean="0"/>
              <a:t> </a:t>
            </a:r>
            <a:r>
              <a:rPr lang="en-US" dirty="0" err="1" smtClean="0"/>
              <a:t>কম</a:t>
            </a:r>
            <a:r>
              <a:rPr lang="en-US" dirty="0" smtClean="0"/>
              <a:t> (</a:t>
            </a:r>
            <a:r>
              <a:rPr lang="en-US" dirty="0" err="1" smtClean="0"/>
              <a:t>প্রায়</a:t>
            </a:r>
            <a:r>
              <a:rPr lang="en-US" dirty="0" smtClean="0"/>
              <a:t> ১৫% </a:t>
            </a:r>
            <a:r>
              <a:rPr lang="en-US" dirty="0" err="1" smtClean="0"/>
              <a:t>মাত্র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9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125" y="400050"/>
            <a:ext cx="10306049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b="1" dirty="0" err="1" smtClean="0"/>
              <a:t>বাংলাদেশের</a:t>
            </a:r>
            <a:r>
              <a:rPr lang="en-US" b="1" dirty="0" smtClean="0"/>
              <a:t> </a:t>
            </a:r>
            <a:r>
              <a:rPr lang="en-US" b="1" dirty="0" err="1" smtClean="0"/>
              <a:t>শিল্প</a:t>
            </a:r>
            <a:r>
              <a:rPr lang="en-US" b="1" dirty="0" smtClean="0"/>
              <a:t> </a:t>
            </a:r>
            <a:r>
              <a:rPr lang="en-US" b="1" dirty="0" err="1" smtClean="0"/>
              <a:t>কাঠামোর</a:t>
            </a:r>
            <a:r>
              <a:rPr lang="en-US" b="1" dirty="0" smtClean="0"/>
              <a:t> </a:t>
            </a:r>
            <a:r>
              <a:rPr lang="en-US" b="1" dirty="0" err="1" smtClean="0"/>
              <a:t>বৈশিষ্ট্যঃ</a:t>
            </a:r>
            <a:endParaRPr lang="en-US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দ্বৈত</a:t>
            </a:r>
            <a:r>
              <a:rPr lang="en-US" dirty="0" smtClean="0"/>
              <a:t> </a:t>
            </a:r>
            <a:r>
              <a:rPr lang="en-US" dirty="0" err="1" smtClean="0"/>
              <a:t>মালিকানা</a:t>
            </a:r>
            <a:endParaRPr lang="en-US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বৃহ</a:t>
            </a:r>
            <a:r>
              <a:rPr lang="en-US" dirty="0" smtClean="0"/>
              <a:t>ৎ </a:t>
            </a:r>
            <a:r>
              <a:rPr lang="en-US" dirty="0" err="1" smtClean="0"/>
              <a:t>শিল্পের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endParaRPr lang="en-US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মাঝারি</a:t>
            </a:r>
            <a:r>
              <a:rPr lang="en-US" dirty="0" smtClean="0"/>
              <a:t> </a:t>
            </a:r>
            <a:r>
              <a:rPr lang="en-US" dirty="0" err="1" smtClean="0"/>
              <a:t>শিল্পের</a:t>
            </a:r>
            <a:r>
              <a:rPr lang="en-US" dirty="0" smtClean="0"/>
              <a:t> </a:t>
            </a:r>
            <a:r>
              <a:rPr lang="en-US" dirty="0" err="1" smtClean="0"/>
              <a:t>প্রাধান্য</a:t>
            </a:r>
            <a:endParaRPr lang="en-US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বস্ত্র</a:t>
            </a:r>
            <a:r>
              <a:rPr lang="en-US" dirty="0" smtClean="0"/>
              <a:t> </a:t>
            </a:r>
            <a:r>
              <a:rPr lang="en-US" dirty="0" err="1" smtClean="0"/>
              <a:t>শিল্পের</a:t>
            </a:r>
            <a:r>
              <a:rPr lang="en-US" dirty="0" smtClean="0"/>
              <a:t> </a:t>
            </a:r>
            <a:r>
              <a:rPr lang="en-US" dirty="0" err="1" smtClean="0"/>
              <a:t>প্রাধান্য</a:t>
            </a:r>
            <a:endParaRPr lang="en-US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পোশাক</a:t>
            </a:r>
            <a:r>
              <a:rPr lang="en-US" dirty="0" smtClean="0"/>
              <a:t> </a:t>
            </a:r>
            <a:r>
              <a:rPr lang="en-US" dirty="0" err="1" smtClean="0"/>
              <a:t>শিল্পের</a:t>
            </a:r>
            <a:r>
              <a:rPr lang="en-US" dirty="0" smtClean="0"/>
              <a:t> </a:t>
            </a:r>
            <a:r>
              <a:rPr lang="en-US" dirty="0" err="1" smtClean="0"/>
              <a:t>দ্রুত</a:t>
            </a:r>
            <a:r>
              <a:rPr lang="en-US" dirty="0" smtClean="0"/>
              <a:t> </a:t>
            </a:r>
            <a:r>
              <a:rPr lang="en-US" dirty="0" err="1" smtClean="0"/>
              <a:t>প্রসার</a:t>
            </a:r>
            <a:endParaRPr lang="en-US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মূলধনের</a:t>
            </a:r>
            <a:r>
              <a:rPr lang="en-US" dirty="0" smtClean="0"/>
              <a:t> </a:t>
            </a:r>
            <a:r>
              <a:rPr lang="en-US" dirty="0" err="1" smtClean="0"/>
              <a:t>স্বল্পতা</a:t>
            </a:r>
            <a:endParaRPr lang="en-US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ভারি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গড়ে</a:t>
            </a:r>
            <a:r>
              <a:rPr lang="en-US" dirty="0" smtClean="0"/>
              <a:t> </a:t>
            </a:r>
            <a:r>
              <a:rPr lang="en-US" dirty="0" err="1" smtClean="0"/>
              <a:t>ওঠেনি</a:t>
            </a:r>
            <a:endParaRPr lang="en-US" dirty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খনিজ</a:t>
            </a:r>
            <a:r>
              <a:rPr lang="en-US" dirty="0" smtClean="0"/>
              <a:t> </a:t>
            </a:r>
            <a:r>
              <a:rPr lang="en-US" dirty="0" err="1" smtClean="0"/>
              <a:t>সম্পদের</a:t>
            </a:r>
            <a:r>
              <a:rPr lang="en-US" dirty="0" smtClean="0"/>
              <a:t> </a:t>
            </a:r>
            <a:r>
              <a:rPr lang="en-US" dirty="0" err="1" smtClean="0"/>
              <a:t>অভাব</a:t>
            </a:r>
            <a:endParaRPr lang="en-US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শক্তি</a:t>
            </a:r>
            <a:r>
              <a:rPr lang="en-US" dirty="0" smtClean="0"/>
              <a:t> </a:t>
            </a:r>
            <a:r>
              <a:rPr lang="en-US" dirty="0" err="1" smtClean="0"/>
              <a:t>সম্পদের</a:t>
            </a:r>
            <a:r>
              <a:rPr lang="en-US" dirty="0" smtClean="0"/>
              <a:t> </a:t>
            </a:r>
            <a:r>
              <a:rPr lang="en-US" dirty="0" err="1" smtClean="0"/>
              <a:t>অভাব</a:t>
            </a:r>
            <a:endParaRPr lang="en-US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ঔষধ</a:t>
            </a:r>
            <a:r>
              <a:rPr lang="en-US" dirty="0" smtClean="0"/>
              <a:t> </a:t>
            </a:r>
            <a:r>
              <a:rPr lang="en-US" dirty="0" err="1" smtClean="0"/>
              <a:t>শিল্পের</a:t>
            </a:r>
            <a:r>
              <a:rPr lang="en-US" dirty="0" smtClean="0"/>
              <a:t> </a:t>
            </a:r>
            <a:r>
              <a:rPr lang="en-US" dirty="0" err="1" smtClean="0"/>
              <a:t>ব্যাপক</a:t>
            </a:r>
            <a:r>
              <a:rPr lang="en-US" dirty="0" smtClean="0"/>
              <a:t> </a:t>
            </a:r>
            <a:r>
              <a:rPr lang="en-US" dirty="0" err="1" smtClean="0"/>
              <a:t>প্রসার</a:t>
            </a:r>
            <a:endParaRPr lang="en-US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ভোগ্যপণ্যের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endParaRPr lang="en-US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রাজনৈতিক</a:t>
            </a:r>
            <a:r>
              <a:rPr lang="en-US" dirty="0" smtClean="0"/>
              <a:t> </a:t>
            </a:r>
            <a:r>
              <a:rPr lang="en-US" dirty="0" err="1" smtClean="0"/>
              <a:t>স্থিতিশীলতার</a:t>
            </a:r>
            <a:r>
              <a:rPr lang="en-US" dirty="0" smtClean="0"/>
              <a:t> </a:t>
            </a:r>
            <a:r>
              <a:rPr lang="en-US" dirty="0" err="1" smtClean="0"/>
              <a:t>অভাব</a:t>
            </a:r>
            <a:endParaRPr lang="en-US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শ্রমনিবিড়</a:t>
            </a:r>
            <a:r>
              <a:rPr lang="en-US" dirty="0" smtClean="0"/>
              <a:t> </a:t>
            </a:r>
            <a:r>
              <a:rPr lang="en-US" dirty="0" err="1" smtClean="0"/>
              <a:t>শিল্পের</a:t>
            </a:r>
            <a:r>
              <a:rPr lang="en-US" dirty="0" smtClean="0"/>
              <a:t> </a:t>
            </a:r>
            <a:r>
              <a:rPr lang="en-US" dirty="0" err="1" smtClean="0"/>
              <a:t>প্রাধান্য</a:t>
            </a:r>
            <a:endParaRPr lang="en-US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dirty="0" err="1" smtClean="0"/>
              <a:t>শিল্প-কারখানার</a:t>
            </a:r>
            <a:r>
              <a:rPr lang="en-US" dirty="0" smtClean="0"/>
              <a:t> </a:t>
            </a:r>
            <a:r>
              <a:rPr lang="en-US" dirty="0" err="1" smtClean="0"/>
              <a:t>অনুন্নত</a:t>
            </a:r>
            <a:r>
              <a:rPr lang="en-US" dirty="0" smtClean="0"/>
              <a:t> </a:t>
            </a:r>
            <a:r>
              <a:rPr lang="en-US" dirty="0" err="1" smtClean="0"/>
              <a:t>পরিবেশ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599" y="3829050"/>
            <a:ext cx="11610975" cy="258532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b="1" dirty="0" err="1" smtClean="0"/>
              <a:t>বাংলাদেশের</a:t>
            </a:r>
            <a:r>
              <a:rPr lang="en-US" b="1" dirty="0" smtClean="0"/>
              <a:t> </a:t>
            </a:r>
            <a:r>
              <a:rPr lang="en-US" b="1" dirty="0" err="1" smtClean="0"/>
              <a:t>শিল্পের</a:t>
            </a:r>
            <a:r>
              <a:rPr lang="en-US" b="1" dirty="0" smtClean="0"/>
              <a:t> </a:t>
            </a:r>
            <a:r>
              <a:rPr lang="en-US" b="1" dirty="0" err="1" smtClean="0"/>
              <a:t>শ্রেণিবিন্যাসঃ</a:t>
            </a:r>
            <a:r>
              <a:rPr lang="en-US" dirty="0" smtClean="0"/>
              <a:t> ‘শিল্পনীতি-২০১০’-এর </a:t>
            </a:r>
            <a:r>
              <a:rPr lang="en-US" dirty="0" err="1" smtClean="0"/>
              <a:t>অনুসারে,বাংলাদেশের</a:t>
            </a:r>
            <a:r>
              <a:rPr lang="en-US" dirty="0" smtClean="0"/>
              <a:t> </a:t>
            </a:r>
            <a:r>
              <a:rPr lang="en-US" dirty="0" err="1" smtClean="0"/>
              <a:t>শিল্পগুলোকে</a:t>
            </a:r>
            <a:r>
              <a:rPr lang="en-US" dirty="0" smtClean="0"/>
              <a:t> ৯ </a:t>
            </a:r>
            <a:r>
              <a:rPr lang="en-US" dirty="0" err="1" smtClean="0"/>
              <a:t>টি</a:t>
            </a:r>
            <a:r>
              <a:rPr lang="en-US" dirty="0" smtClean="0"/>
              <a:t> </a:t>
            </a:r>
            <a:r>
              <a:rPr lang="en-US" dirty="0" err="1" smtClean="0"/>
              <a:t>শ্রেণিতে</a:t>
            </a:r>
            <a:r>
              <a:rPr lang="en-US" dirty="0" smtClean="0"/>
              <a:t> </a:t>
            </a:r>
            <a:r>
              <a:rPr lang="en-US" dirty="0" err="1" smtClean="0"/>
              <a:t>বিভক্ত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হয়েছে</a:t>
            </a:r>
            <a:r>
              <a:rPr lang="en-US" dirty="0" smtClean="0"/>
              <a:t>। </a:t>
            </a:r>
            <a:r>
              <a:rPr lang="en-US" dirty="0" err="1" smtClean="0"/>
              <a:t>যথা</a:t>
            </a:r>
            <a:r>
              <a:rPr lang="en-US" dirty="0" smtClean="0"/>
              <a:t>-</a:t>
            </a:r>
          </a:p>
          <a:p>
            <a:r>
              <a:rPr lang="en-US" dirty="0" err="1" smtClean="0"/>
              <a:t>ক.কুটির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(৫ </a:t>
            </a:r>
            <a:r>
              <a:rPr lang="en-US" dirty="0" err="1" smtClean="0"/>
              <a:t>লক্ষ</a:t>
            </a:r>
            <a:r>
              <a:rPr lang="en-US" dirty="0" smtClean="0"/>
              <a:t> ও ১০ </a:t>
            </a:r>
            <a:r>
              <a:rPr lang="en-US" dirty="0" err="1" smtClean="0"/>
              <a:t>জনের</a:t>
            </a:r>
            <a:r>
              <a:rPr lang="en-US" dirty="0" smtClean="0"/>
              <a:t> </a:t>
            </a:r>
            <a:r>
              <a:rPr lang="en-US" dirty="0" err="1" smtClean="0"/>
              <a:t>কম</a:t>
            </a:r>
            <a:r>
              <a:rPr lang="en-US" dirty="0" smtClean="0"/>
              <a:t>) </a:t>
            </a:r>
          </a:p>
          <a:p>
            <a:r>
              <a:rPr lang="en-US" dirty="0" smtClean="0"/>
              <a:t>খ. </a:t>
            </a:r>
            <a:r>
              <a:rPr lang="en-US" dirty="0" err="1" smtClean="0"/>
              <a:t>মাইক্রো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,(৫-৫০ </a:t>
            </a:r>
            <a:r>
              <a:rPr lang="en-US" dirty="0" err="1" smtClean="0"/>
              <a:t>লক্ষ</a:t>
            </a:r>
            <a:r>
              <a:rPr lang="en-US" dirty="0" smtClean="0"/>
              <a:t> ও ১০-২৪ </a:t>
            </a:r>
            <a:r>
              <a:rPr lang="en-US" dirty="0" err="1" smtClean="0"/>
              <a:t>জন</a:t>
            </a:r>
            <a:r>
              <a:rPr lang="en-US" dirty="0" smtClean="0"/>
              <a:t>)</a:t>
            </a:r>
          </a:p>
          <a:p>
            <a:r>
              <a:rPr lang="en-US" dirty="0" smtClean="0"/>
              <a:t>গ. </a:t>
            </a:r>
            <a:r>
              <a:rPr lang="en-US" dirty="0" err="1" smtClean="0"/>
              <a:t>ক্ষুদ্র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, (৫০লক্ষ-১০ </a:t>
            </a:r>
            <a:r>
              <a:rPr lang="en-US" dirty="0" err="1" smtClean="0"/>
              <a:t>কোটি</a:t>
            </a:r>
            <a:r>
              <a:rPr lang="en-US" dirty="0" smtClean="0"/>
              <a:t> ও ২৫-৯৯ </a:t>
            </a:r>
            <a:r>
              <a:rPr lang="en-US" dirty="0" err="1" smtClean="0"/>
              <a:t>জন</a:t>
            </a:r>
            <a:r>
              <a:rPr lang="en-US" dirty="0" smtClean="0"/>
              <a:t>)</a:t>
            </a:r>
          </a:p>
          <a:p>
            <a:r>
              <a:rPr lang="en-US" dirty="0" smtClean="0"/>
              <a:t>ঘ. </a:t>
            </a:r>
            <a:r>
              <a:rPr lang="en-US" dirty="0" err="1" smtClean="0"/>
              <a:t>মাঝারি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(১০-৩০ </a:t>
            </a:r>
            <a:r>
              <a:rPr lang="en-US" dirty="0" err="1" smtClean="0"/>
              <a:t>কোটি</a:t>
            </a:r>
            <a:r>
              <a:rPr lang="en-US" dirty="0" smtClean="0"/>
              <a:t> ও ১০০-২৫০ </a:t>
            </a:r>
            <a:r>
              <a:rPr lang="en-US" dirty="0" err="1" smtClean="0"/>
              <a:t>জন</a:t>
            </a:r>
            <a:r>
              <a:rPr lang="en-US" dirty="0" smtClean="0"/>
              <a:t>)</a:t>
            </a:r>
          </a:p>
          <a:p>
            <a:r>
              <a:rPr lang="en-US" dirty="0" smtClean="0"/>
              <a:t>ঙ. </a:t>
            </a:r>
            <a:r>
              <a:rPr lang="en-US" dirty="0" err="1" smtClean="0"/>
              <a:t>বৃহ</a:t>
            </a:r>
            <a:r>
              <a:rPr lang="en-US" dirty="0" smtClean="0"/>
              <a:t>ৎ </a:t>
            </a:r>
            <a:r>
              <a:rPr lang="en-US" dirty="0" err="1" smtClean="0"/>
              <a:t>শিল্প</a:t>
            </a:r>
            <a:r>
              <a:rPr lang="en-US" dirty="0" smtClean="0"/>
              <a:t>, (৩০ </a:t>
            </a:r>
            <a:r>
              <a:rPr lang="en-US" dirty="0" err="1" smtClean="0"/>
              <a:t>কোটির</a:t>
            </a:r>
            <a:r>
              <a:rPr lang="en-US" dirty="0" smtClean="0"/>
              <a:t> </a:t>
            </a:r>
            <a:r>
              <a:rPr lang="en-US" dirty="0" err="1" smtClean="0"/>
              <a:t>অধিক</a:t>
            </a:r>
            <a:r>
              <a:rPr lang="en-US" dirty="0" smtClean="0"/>
              <a:t> ও ২৫০ </a:t>
            </a:r>
            <a:r>
              <a:rPr lang="en-US" dirty="0" err="1" smtClean="0"/>
              <a:t>জনের</a:t>
            </a:r>
            <a:r>
              <a:rPr lang="en-US" dirty="0" smtClean="0"/>
              <a:t> </a:t>
            </a:r>
            <a:r>
              <a:rPr lang="en-US" dirty="0" err="1" smtClean="0"/>
              <a:t>অধিক</a:t>
            </a:r>
            <a:r>
              <a:rPr lang="en-US" dirty="0" smtClean="0"/>
              <a:t>)</a:t>
            </a:r>
          </a:p>
          <a:p>
            <a:r>
              <a:rPr lang="en-US" dirty="0" smtClean="0"/>
              <a:t>চ. </a:t>
            </a:r>
            <a:r>
              <a:rPr lang="en-US" dirty="0" err="1" smtClean="0"/>
              <a:t>হাইটেক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,(</a:t>
            </a:r>
            <a:r>
              <a:rPr lang="en-US" dirty="0" err="1" smtClean="0"/>
              <a:t>জ্ঞান</a:t>
            </a:r>
            <a:r>
              <a:rPr lang="en-US" dirty="0" smtClean="0"/>
              <a:t> ও </a:t>
            </a:r>
            <a:r>
              <a:rPr lang="en-US" dirty="0" err="1" smtClean="0"/>
              <a:t>পুঁজিনির্ভর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প্রজুক্তিভিত্তিক</a:t>
            </a:r>
            <a:r>
              <a:rPr lang="en-US" dirty="0" smtClean="0"/>
              <a:t>)</a:t>
            </a:r>
          </a:p>
          <a:p>
            <a:r>
              <a:rPr lang="en-US" dirty="0" smtClean="0"/>
              <a:t>ছ. </a:t>
            </a:r>
            <a:r>
              <a:rPr lang="en-US" dirty="0" err="1" smtClean="0"/>
              <a:t>সংরক্ষিত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(</a:t>
            </a:r>
            <a:r>
              <a:rPr lang="en-US" dirty="0" err="1" smtClean="0"/>
              <a:t>অস্ত্রশস্ত্র,পারমানবিক</a:t>
            </a:r>
            <a:r>
              <a:rPr lang="en-US" dirty="0" smtClean="0"/>
              <a:t> </a:t>
            </a:r>
            <a:r>
              <a:rPr lang="en-US" dirty="0" err="1" smtClean="0"/>
              <a:t>শক্তি</a:t>
            </a:r>
            <a:r>
              <a:rPr lang="en-US" dirty="0" smtClean="0"/>
              <a:t> </a:t>
            </a:r>
            <a:r>
              <a:rPr lang="en-US" dirty="0" err="1" smtClean="0"/>
              <a:t>সি.প্রিন্টিং</a:t>
            </a:r>
            <a:r>
              <a:rPr lang="en-US" dirty="0" smtClean="0"/>
              <a:t> ও </a:t>
            </a:r>
            <a:r>
              <a:rPr lang="en-US" dirty="0" err="1" smtClean="0"/>
              <a:t>টাকশাল</a:t>
            </a:r>
            <a:r>
              <a:rPr lang="en-US" dirty="0" smtClean="0"/>
              <a:t>) </a:t>
            </a:r>
            <a:r>
              <a:rPr lang="en-US" dirty="0" err="1" smtClean="0"/>
              <a:t>ইত্যাদি</a:t>
            </a:r>
            <a:r>
              <a:rPr lang="en-US" dirty="0" smtClean="0"/>
              <a:t>।</a:t>
            </a:r>
          </a:p>
          <a:p>
            <a:r>
              <a:rPr lang="en-US" dirty="0" smtClean="0"/>
              <a:t>জ. </a:t>
            </a:r>
            <a:r>
              <a:rPr lang="en-US" dirty="0" err="1" smtClean="0"/>
              <a:t>অগ্রাধিকার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(</a:t>
            </a:r>
            <a:r>
              <a:rPr lang="en-US" dirty="0" err="1" smtClean="0"/>
              <a:t>শিল্পের</a:t>
            </a:r>
            <a:r>
              <a:rPr lang="en-US" dirty="0" smtClean="0"/>
              <a:t> </a:t>
            </a:r>
            <a:r>
              <a:rPr lang="en-US" dirty="0" err="1" smtClean="0"/>
              <a:t>প্রবৃদ্ধি</a:t>
            </a:r>
            <a:r>
              <a:rPr lang="en-US" dirty="0" smtClean="0"/>
              <a:t> </a:t>
            </a:r>
            <a:r>
              <a:rPr lang="en-US" dirty="0" err="1" smtClean="0"/>
              <a:t>অর্জন,কর্মসংস্থান</a:t>
            </a:r>
            <a:r>
              <a:rPr lang="en-US" dirty="0" smtClean="0"/>
              <a:t> </a:t>
            </a:r>
            <a:r>
              <a:rPr lang="en-US" dirty="0" err="1" smtClean="0"/>
              <a:t>সৃষ্টি</a:t>
            </a:r>
            <a:r>
              <a:rPr lang="en-US" dirty="0" smtClean="0"/>
              <a:t>)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</a:p>
          <a:p>
            <a:r>
              <a:rPr lang="en-US" dirty="0" smtClean="0"/>
              <a:t>ঝ. </a:t>
            </a:r>
            <a:r>
              <a:rPr lang="en-US" dirty="0" err="1" smtClean="0"/>
              <a:t>নিয়ন্ত্রিত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। (</a:t>
            </a:r>
            <a:r>
              <a:rPr lang="en-US" dirty="0" err="1" smtClean="0"/>
              <a:t>সংস্কৃতি</a:t>
            </a:r>
            <a:r>
              <a:rPr lang="en-US" dirty="0" smtClean="0"/>
              <a:t>/</a:t>
            </a:r>
            <a:r>
              <a:rPr lang="en-US" dirty="0" err="1" smtClean="0"/>
              <a:t>ধর্ম</a:t>
            </a:r>
            <a:r>
              <a:rPr lang="en-US" dirty="0" smtClean="0"/>
              <a:t> </a:t>
            </a:r>
            <a:r>
              <a:rPr lang="en-US" dirty="0" err="1" smtClean="0"/>
              <a:t>মন্ত্রণালয়,বিটিআরসি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r>
              <a:rPr lang="en-US" dirty="0" smtClean="0"/>
              <a:t>)</a:t>
            </a:r>
          </a:p>
          <a:p>
            <a:r>
              <a:rPr lang="en-US" b="1" dirty="0" err="1" smtClean="0"/>
              <a:t>পরবর্তীতে</a:t>
            </a:r>
            <a:r>
              <a:rPr lang="en-US" b="1" dirty="0" smtClean="0"/>
              <a:t> ২০১৬ </a:t>
            </a:r>
            <a:r>
              <a:rPr lang="en-US" b="1" dirty="0" err="1" smtClean="0"/>
              <a:t>সালের</a:t>
            </a:r>
            <a:r>
              <a:rPr lang="en-US" b="1" dirty="0" smtClean="0"/>
              <a:t> </a:t>
            </a:r>
            <a:r>
              <a:rPr lang="en-US" b="1" dirty="0" err="1" smtClean="0"/>
              <a:t>শিল্পনীতিতে</a:t>
            </a:r>
            <a:r>
              <a:rPr lang="en-US" b="1" dirty="0" smtClean="0"/>
              <a:t> </a:t>
            </a:r>
            <a:r>
              <a:rPr lang="en-US" b="1" dirty="0" err="1" smtClean="0"/>
              <a:t>আরও</a:t>
            </a:r>
            <a:r>
              <a:rPr lang="en-US" b="1" dirty="0" smtClean="0"/>
              <a:t> ৩টি </a:t>
            </a:r>
            <a:r>
              <a:rPr lang="en-US" b="1" dirty="0" err="1" smtClean="0"/>
              <a:t>শিল্পের</a:t>
            </a:r>
            <a:r>
              <a:rPr lang="en-US" b="1" dirty="0" smtClean="0"/>
              <a:t> </a:t>
            </a:r>
            <a:r>
              <a:rPr lang="en-US" b="1" dirty="0" err="1" smtClean="0"/>
              <a:t>কথা</a:t>
            </a:r>
            <a:r>
              <a:rPr lang="en-US" b="1" dirty="0" smtClean="0"/>
              <a:t> </a:t>
            </a:r>
            <a:r>
              <a:rPr lang="en-US" b="1" dirty="0" err="1" smtClean="0"/>
              <a:t>বলা</a:t>
            </a:r>
            <a:r>
              <a:rPr lang="en-US" b="1" dirty="0" smtClean="0"/>
              <a:t> </a:t>
            </a:r>
            <a:r>
              <a:rPr lang="en-US" b="1" dirty="0" err="1" smtClean="0"/>
              <a:t>হয়েছে</a:t>
            </a:r>
            <a:r>
              <a:rPr lang="en-US" b="1" dirty="0" smtClean="0"/>
              <a:t>; </a:t>
            </a:r>
            <a:r>
              <a:rPr lang="en-US" dirty="0" err="1" smtClean="0"/>
              <a:t>যথা-ঞ.হস্ত</a:t>
            </a:r>
            <a:r>
              <a:rPr lang="en-US" dirty="0" smtClean="0"/>
              <a:t> ও </a:t>
            </a:r>
            <a:r>
              <a:rPr lang="en-US" dirty="0" err="1" smtClean="0"/>
              <a:t>কারু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, ট.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অগ্রাধিকার</a:t>
            </a:r>
            <a:r>
              <a:rPr lang="en-US" dirty="0" smtClean="0"/>
              <a:t> </a:t>
            </a:r>
            <a:r>
              <a:rPr lang="en-US" dirty="0" err="1" smtClean="0"/>
              <a:t>শিল্প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ঠ. </a:t>
            </a:r>
            <a:r>
              <a:rPr lang="en-US" dirty="0" err="1" smtClean="0"/>
              <a:t>সৃজনশীল</a:t>
            </a:r>
            <a:r>
              <a:rPr lang="en-US" dirty="0" smtClean="0"/>
              <a:t> </a:t>
            </a:r>
            <a:r>
              <a:rPr lang="en-US" dirty="0" err="1" smtClean="0"/>
              <a:t>শিল্প।বর্তমানে</a:t>
            </a:r>
            <a:r>
              <a:rPr lang="en-US" dirty="0" smtClean="0"/>
              <a:t> </a:t>
            </a:r>
            <a:r>
              <a:rPr lang="en-US" dirty="0" err="1" smtClean="0"/>
              <a:t>বাংরাদেশের</a:t>
            </a:r>
            <a:r>
              <a:rPr lang="en-US" dirty="0" smtClean="0"/>
              <a:t> </a:t>
            </a:r>
            <a:r>
              <a:rPr lang="en-US" dirty="0" err="1" smtClean="0"/>
              <a:t>শিল্পগুলো</a:t>
            </a:r>
            <a:r>
              <a:rPr lang="en-US" dirty="0" smtClean="0"/>
              <a:t> </a:t>
            </a:r>
            <a:r>
              <a:rPr lang="en-US" dirty="0" err="1" smtClean="0"/>
              <a:t>মোট</a:t>
            </a:r>
            <a:r>
              <a:rPr lang="en-US" dirty="0" smtClean="0"/>
              <a:t> ১২ </a:t>
            </a:r>
            <a:r>
              <a:rPr lang="en-US" dirty="0" err="1" smtClean="0"/>
              <a:t>টি</a:t>
            </a:r>
            <a:r>
              <a:rPr lang="en-US" dirty="0" smtClean="0"/>
              <a:t> </a:t>
            </a:r>
            <a:r>
              <a:rPr lang="en-US" dirty="0" err="1" smtClean="0"/>
              <a:t>শ্রেণিতে</a:t>
            </a:r>
            <a:r>
              <a:rPr lang="en-US" dirty="0" smtClean="0"/>
              <a:t> </a:t>
            </a:r>
            <a:r>
              <a:rPr lang="en-US" dirty="0" err="1" smtClean="0"/>
              <a:t>বিভক্ত</a:t>
            </a:r>
            <a:r>
              <a:rPr lang="en-US" dirty="0" smtClean="0"/>
              <a:t>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856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3418" y="169724"/>
            <a:ext cx="5673437" cy="134042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 আকার, উদ্দেশ্য,মালিকানা, দ্রব্যের প্রকৃতি ইত্যাদি বিষয় বিবেচনা করে বাংলাদেশের শিল্প কাঠামো বর্ণনা করা হলো।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07819" y="186165"/>
            <a:ext cx="1995054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94955" y="1143000"/>
            <a:ext cx="820881" cy="4436918"/>
            <a:chOff x="1194955" y="1143000"/>
            <a:chExt cx="820881" cy="443691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05346" y="1143000"/>
              <a:ext cx="0" cy="4436917"/>
            </a:xfrm>
            <a:prstGeom prst="line">
              <a:avLst/>
            </a:prstGeom>
            <a:ln w="38100">
              <a:solidFill>
                <a:srgbClr val="C0000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205346" y="1970809"/>
              <a:ext cx="810490" cy="0"/>
            </a:xfrm>
            <a:prstGeom prst="straightConnector1">
              <a:avLst/>
            </a:prstGeom>
            <a:ln w="38100">
              <a:solidFill>
                <a:srgbClr val="C00000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194955" y="2885209"/>
              <a:ext cx="810490" cy="0"/>
            </a:xfrm>
            <a:prstGeom prst="straightConnector1">
              <a:avLst/>
            </a:prstGeom>
            <a:ln w="38100">
              <a:solidFill>
                <a:srgbClr val="C00000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205346" y="3806537"/>
              <a:ext cx="810490" cy="0"/>
            </a:xfrm>
            <a:prstGeom prst="straightConnector1">
              <a:avLst/>
            </a:prstGeom>
            <a:ln w="38100">
              <a:solidFill>
                <a:srgbClr val="C00000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205346" y="4623954"/>
              <a:ext cx="810490" cy="0"/>
            </a:xfrm>
            <a:prstGeom prst="straightConnector1">
              <a:avLst/>
            </a:prstGeom>
            <a:ln w="38100">
              <a:solidFill>
                <a:srgbClr val="C00000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194955" y="5579918"/>
              <a:ext cx="810490" cy="0"/>
            </a:xfrm>
            <a:prstGeom prst="straightConnector1">
              <a:avLst/>
            </a:prstGeom>
            <a:ln w="38100">
              <a:solidFill>
                <a:srgbClr val="C00000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2074716" y="1640028"/>
            <a:ext cx="2164776" cy="6563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বৃহৎ শিল্প</a:t>
            </a:r>
            <a:endParaRPr lang="en-US" sz="2800" b="1" dirty="0"/>
          </a:p>
        </p:txBody>
      </p:sp>
      <p:sp>
        <p:nvSpPr>
          <p:cNvPr id="13" name="Oval 12"/>
          <p:cNvSpPr/>
          <p:nvPr/>
        </p:nvSpPr>
        <p:spPr>
          <a:xfrm>
            <a:off x="2078182" y="2531923"/>
            <a:ext cx="2202875" cy="65808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মাঝারি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088573" y="3473160"/>
            <a:ext cx="2195947" cy="66329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400" b="1" dirty="0"/>
          </a:p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67791" y="4315690"/>
            <a:ext cx="2230585" cy="61652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 ক্ষুদ্র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400" b="1" dirty="0"/>
          </a:p>
        </p:txBody>
      </p:sp>
      <p:sp>
        <p:nvSpPr>
          <p:cNvPr id="16" name="Oval 15"/>
          <p:cNvSpPr/>
          <p:nvPr/>
        </p:nvSpPr>
        <p:spPr>
          <a:xfrm>
            <a:off x="2088573" y="5266460"/>
            <a:ext cx="2147458" cy="62691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কুটির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400" b="1" dirty="0"/>
          </a:p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481946" y="1939638"/>
            <a:ext cx="1995054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মালিকানার ভিত্তিতে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437545" y="446804"/>
            <a:ext cx="1995054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উৎপাদিত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দ্রব্যের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ভিত্তিতে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21999" y="3254085"/>
            <a:ext cx="2202875" cy="102870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কারি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মালিকানাধীন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34989" y="4851686"/>
            <a:ext cx="2202875" cy="113434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  <a:p>
            <a:pPr algn="ctr"/>
            <a:r>
              <a:rPr lang="bn-BD" dirty="0" smtClean="0"/>
              <a:t> 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বেস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কারি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মালিকানাধীন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9719828" y="2296386"/>
            <a:ext cx="2135333" cy="75506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ভোগ্যদ্রব্য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9776976" y="3605645"/>
            <a:ext cx="2230585" cy="78971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মাধ্যমিকদ্রব্য  শিল্প </a:t>
            </a:r>
            <a:endParaRPr lang="en-US" sz="2400" b="1" dirty="0"/>
          </a:p>
        </p:txBody>
      </p:sp>
      <p:sp>
        <p:nvSpPr>
          <p:cNvPr id="47" name="Oval 46"/>
          <p:cNvSpPr/>
          <p:nvPr/>
        </p:nvSpPr>
        <p:spPr>
          <a:xfrm>
            <a:off x="9941500" y="5014470"/>
            <a:ext cx="2100699" cy="76373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মূলধনী দ্রব্য  </a:t>
            </a:r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9154391" y="904004"/>
            <a:ext cx="774120" cy="4533899"/>
            <a:chOff x="9154391" y="904004"/>
            <a:chExt cx="774120" cy="4533899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9154391" y="904004"/>
              <a:ext cx="245919" cy="5198"/>
            </a:xfrm>
            <a:prstGeom prst="line">
              <a:avLst/>
            </a:prstGeom>
            <a:ln w="38100">
              <a:solidFill>
                <a:srgbClr val="FF000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154391" y="904004"/>
              <a:ext cx="122959" cy="4533899"/>
            </a:xfrm>
            <a:prstGeom prst="line">
              <a:avLst/>
            </a:prstGeom>
            <a:ln w="38100">
              <a:solidFill>
                <a:srgbClr val="FF000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9169110" y="2712014"/>
              <a:ext cx="525606" cy="1"/>
            </a:xfrm>
            <a:prstGeom prst="straightConnector1">
              <a:avLst/>
            </a:prstGeom>
            <a:ln w="38100">
              <a:solidFill>
                <a:srgbClr val="C00000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9235786" y="4045525"/>
              <a:ext cx="547251" cy="1734"/>
            </a:xfrm>
            <a:prstGeom prst="straightConnector1">
              <a:avLst/>
            </a:prstGeom>
            <a:ln w="38100">
              <a:solidFill>
                <a:srgbClr val="C00000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9266959" y="5437902"/>
              <a:ext cx="661552" cy="0"/>
            </a:xfrm>
            <a:prstGeom prst="straightConnector1">
              <a:avLst/>
            </a:prstGeom>
            <a:ln w="38100">
              <a:solidFill>
                <a:srgbClr val="C00000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458690" y="2885209"/>
            <a:ext cx="810489" cy="2552693"/>
            <a:chOff x="5458690" y="2885209"/>
            <a:chExt cx="810489" cy="2552693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458690" y="2885209"/>
              <a:ext cx="0" cy="2533648"/>
            </a:xfrm>
            <a:prstGeom prst="line">
              <a:avLst/>
            </a:prstGeom>
            <a:ln w="38100">
              <a:solidFill>
                <a:srgbClr val="C0000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479473" y="3804806"/>
              <a:ext cx="789706" cy="0"/>
            </a:xfrm>
            <a:prstGeom prst="straightConnector1">
              <a:avLst/>
            </a:prstGeom>
            <a:ln w="38100">
              <a:solidFill>
                <a:srgbClr val="C00000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458690" y="5418857"/>
              <a:ext cx="810489" cy="19045"/>
            </a:xfrm>
            <a:prstGeom prst="straightConnector1">
              <a:avLst/>
            </a:prstGeom>
            <a:ln w="38100">
              <a:solidFill>
                <a:srgbClr val="C00000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>
            <a:endCxn id="17" idx="0"/>
          </p:cNvCxnSpPr>
          <p:nvPr/>
        </p:nvCxnSpPr>
        <p:spPr>
          <a:xfrm>
            <a:off x="2074716" y="876965"/>
            <a:ext cx="3404757" cy="1062673"/>
          </a:xfrm>
          <a:prstGeom prst="line">
            <a:avLst/>
          </a:prstGeom>
          <a:ln w="38100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0"/>
            <a:endCxn id="18" idx="2"/>
          </p:cNvCxnSpPr>
          <p:nvPr/>
        </p:nvCxnSpPr>
        <p:spPr>
          <a:xfrm flipV="1">
            <a:off x="5479473" y="904004"/>
            <a:ext cx="3958072" cy="1035634"/>
          </a:xfrm>
          <a:prstGeom prst="line">
            <a:avLst/>
          </a:prstGeom>
          <a:ln w="38100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00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45" grpId="0" animBg="1"/>
      <p:bldP spid="46" grpId="0" animBg="1"/>
      <p:bldP spid="4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809</TotalTime>
  <Words>917</Words>
  <Application>Microsoft Office PowerPoint</Application>
  <PresentationFormat>Custom</PresentationFormat>
  <Paragraphs>109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অর্থনীতি ক্লাসে সবাইকে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Abdur Rahman</dc:creator>
  <cp:lastModifiedBy>Shofiqul Islam</cp:lastModifiedBy>
  <cp:revision>115</cp:revision>
  <dcterms:created xsi:type="dcterms:W3CDTF">2015-06-30T16:24:07Z</dcterms:created>
  <dcterms:modified xsi:type="dcterms:W3CDTF">2022-12-28T15:25:26Z</dcterms:modified>
</cp:coreProperties>
</file>