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1" r:id="rId3"/>
    <p:sldId id="272" r:id="rId4"/>
    <p:sldId id="261" r:id="rId5"/>
    <p:sldId id="259" r:id="rId6"/>
    <p:sldId id="260" r:id="rId7"/>
    <p:sldId id="263" r:id="rId8"/>
    <p:sldId id="262" r:id="rId9"/>
    <p:sldId id="267" r:id="rId10"/>
    <p:sldId id="264" r:id="rId11"/>
    <p:sldId id="265"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2AAFE-E6ED-4333-8099-1A38109C032D}" type="datetimeFigureOut">
              <a:rPr lang="en-US" smtClean="0"/>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58BB9-5BED-419C-8EF3-872183B44AA4}" type="slidenum">
              <a:rPr lang="en-US" smtClean="0"/>
              <a:t>‹#›</a:t>
            </a:fld>
            <a:endParaRPr lang="en-US"/>
          </a:p>
        </p:txBody>
      </p:sp>
    </p:spTree>
    <p:extLst>
      <p:ext uri="{BB962C8B-B14F-4D97-AF65-F5344CB8AC3E}">
        <p14:creationId xmlns:p14="http://schemas.microsoft.com/office/powerpoint/2010/main" val="99332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xfrm>
            <a:off x="381000" y="685800"/>
            <a:ext cx="6096000" cy="3429000"/>
          </a:xfrm>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B299748B-1A6B-4B94-B982-E2C8837D34CA}" type="slidenum">
              <a:rPr lang="zh-CN" altLang="en-US"/>
              <a:pPr/>
              <a:t>2</a:t>
            </a:fld>
            <a:endParaRPr lang="zh-CN" altLang="en-US"/>
          </a:p>
        </p:txBody>
      </p:sp>
    </p:spTree>
    <p:extLst>
      <p:ext uri="{BB962C8B-B14F-4D97-AF65-F5344CB8AC3E}">
        <p14:creationId xmlns:p14="http://schemas.microsoft.com/office/powerpoint/2010/main" val="101417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10B4E-4432-4C1A-9936-60003ED35AB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228863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10B4E-4432-4C1A-9936-60003ED35AB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31451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10B4E-4432-4C1A-9936-60003ED35AB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226004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 y="0"/>
            <a:ext cx="12182819" cy="6858000"/>
          </a:xfrm>
          <a:prstGeom prst="rect">
            <a:avLst/>
          </a:prstGeom>
        </p:spPr>
      </p:pic>
      <p:sp>
        <p:nvSpPr>
          <p:cNvPr id="6" name="日期占位符 2"/>
          <p:cNvSpPr>
            <a:spLocks noGrp="1"/>
          </p:cNvSpPr>
          <p:nvPr>
            <p:ph type="dt" sz="half" idx="10"/>
          </p:nvPr>
        </p:nvSpPr>
        <p:spPr>
          <a:xfrm>
            <a:off x="838200" y="6356351"/>
            <a:ext cx="2743200" cy="365125"/>
          </a:xfrm>
          <a:prstGeom prst="rect">
            <a:avLst/>
          </a:prstGeom>
        </p:spPr>
        <p:txBody>
          <a:bodyPr lIns="91438" tIns="45719" rIns="91438" bIns="45719"/>
          <a:lstStyle>
            <a:lvl1pPr>
              <a:defRPr/>
            </a:lvl1pPr>
          </a:lstStyle>
          <a:p>
            <a:pPr>
              <a:defRPr/>
            </a:pPr>
            <a:fld id="{2062C1E6-100B-44D2-A1C7-A34E3BD9A12C}" type="datetimeFigureOut">
              <a:rPr lang="zh-CN" altLang="en-US"/>
              <a:pPr>
                <a:defRPr/>
              </a:pPr>
              <a:t>2022/12/7</a:t>
            </a:fld>
            <a:endParaRPr lang="zh-CN" altLang="en-US"/>
          </a:p>
        </p:txBody>
      </p:sp>
      <p:sp>
        <p:nvSpPr>
          <p:cNvPr id="7" name="页脚占位符 3"/>
          <p:cNvSpPr>
            <a:spLocks noGrp="1"/>
          </p:cNvSpPr>
          <p:nvPr>
            <p:ph type="ftr" sz="quarter" idx="11"/>
          </p:nvPr>
        </p:nvSpPr>
        <p:spPr>
          <a:xfrm>
            <a:off x="4038600" y="6356351"/>
            <a:ext cx="4114800" cy="365125"/>
          </a:xfrm>
          <a:prstGeom prst="rect">
            <a:avLst/>
          </a:prstGeom>
        </p:spPr>
        <p:txBody>
          <a:bodyPr lIns="91438" tIns="45719" rIns="91438" bIns="45719"/>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1"/>
            <a:ext cx="2743200" cy="365125"/>
          </a:xfrm>
          <a:prstGeom prst="rect">
            <a:avLst/>
          </a:prstGeom>
        </p:spPr>
        <p:txBody>
          <a:bodyPr lIns="91438" tIns="45719" rIns="91438" bIns="45719"/>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3088041554"/>
      </p:ext>
    </p:extLst>
  </p:cSld>
  <p:clrMapOvr>
    <a:masterClrMapping/>
  </p:clrMapOvr>
  <mc:AlternateContent xmlns:mc="http://schemas.openxmlformats.org/markup-compatibility/2006" xmlns:p14="http://schemas.microsoft.com/office/powerpoint/2010/main">
    <mc:Choice Requires="p14">
      <p:transition spd="slow" p14:dur="2000" advTm="0">
        <p:wipe/>
      </p:transition>
    </mc:Choice>
    <mc:Fallback xmlns="">
      <p:transition spd="slow" advTm="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10B4E-4432-4C1A-9936-60003ED35AB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132955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10B4E-4432-4C1A-9936-60003ED35AB1}"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56221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10B4E-4432-4C1A-9936-60003ED35AB1}"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114609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10B4E-4432-4C1A-9936-60003ED35AB1}"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130391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10B4E-4432-4C1A-9936-60003ED35AB1}"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382616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10B4E-4432-4C1A-9936-60003ED35AB1}"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3808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10B4E-4432-4C1A-9936-60003ED35AB1}"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172630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10B4E-4432-4C1A-9936-60003ED35AB1}"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DFCEF-A58C-4508-AAD1-8371F0EC1833}" type="slidenum">
              <a:rPr lang="en-US" smtClean="0"/>
              <a:t>‹#›</a:t>
            </a:fld>
            <a:endParaRPr lang="en-US"/>
          </a:p>
        </p:txBody>
      </p:sp>
    </p:spTree>
    <p:extLst>
      <p:ext uri="{BB962C8B-B14F-4D97-AF65-F5344CB8AC3E}">
        <p14:creationId xmlns:p14="http://schemas.microsoft.com/office/powerpoint/2010/main" val="164380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10B4E-4432-4C1A-9936-60003ED35AB1}"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FCEF-A58C-4508-AAD1-8371F0EC1833}" type="slidenum">
              <a:rPr lang="en-US" smtClean="0"/>
              <a:t>‹#›</a:t>
            </a:fld>
            <a:endParaRPr lang="en-US"/>
          </a:p>
        </p:txBody>
      </p:sp>
    </p:spTree>
    <p:extLst>
      <p:ext uri="{BB962C8B-B14F-4D97-AF65-F5344CB8AC3E}">
        <p14:creationId xmlns:p14="http://schemas.microsoft.com/office/powerpoint/2010/main" val="3139352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lco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0" y="311150"/>
            <a:ext cx="8890000" cy="6235700"/>
          </a:xfrm>
          <a:prstGeom prst="rect">
            <a:avLst/>
          </a:prstGeom>
          <a:ln>
            <a:solidFill>
              <a:schemeClr val="tx1"/>
            </a:solidFill>
          </a:ln>
          <a:scene3d>
            <a:camera prst="orthographicFront"/>
            <a:lightRig rig="threePt" dir="t"/>
          </a:scene3d>
          <a:sp3d>
            <a:bevelT/>
          </a:sp3d>
        </p:spPr>
      </p:pic>
      <p:sp>
        <p:nvSpPr>
          <p:cNvPr id="3" name="Rectangle 2"/>
          <p:cNvSpPr/>
          <p:nvPr/>
        </p:nvSpPr>
        <p:spPr>
          <a:xfrm>
            <a:off x="7079455" y="5299193"/>
            <a:ext cx="3289683" cy="101566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000" b="1" dirty="0" smtClean="0">
                <a:ln w="0"/>
                <a:solidFill>
                  <a:srgbClr val="002060"/>
                </a:solidFill>
                <a:effectLst>
                  <a:outerShdw blurRad="38100" dist="19050" dir="2700000" algn="tl" rotWithShape="0">
                    <a:schemeClr val="dk1">
                      <a:alpha val="40000"/>
                    </a:schemeClr>
                  </a:outerShdw>
                  <a:reflection blurRad="6350" stA="55000" endA="300" endPos="45500" dir="5400000" sy="-100000" algn="bl" rotWithShape="0"/>
                </a:effectLst>
                <a:latin typeface="Salsa" pitchFamily="2" charset="0"/>
                <a:cs typeface="Aharoni" panose="02010803020104030203" pitchFamily="2" charset="-79"/>
              </a:rPr>
              <a:t>Welcome</a:t>
            </a:r>
            <a:endParaRPr lang="en-US" sz="6000" b="1" cap="none" spc="0" dirty="0">
              <a:ln w="0"/>
              <a:solidFill>
                <a:srgbClr val="002060"/>
              </a:solidFill>
              <a:effectLst>
                <a:outerShdw blurRad="38100" dist="19050" dir="2700000" algn="tl" rotWithShape="0">
                  <a:schemeClr val="dk1">
                    <a:alpha val="40000"/>
                  </a:schemeClr>
                </a:outerShdw>
                <a:reflection blurRad="6350" stA="55000" endA="300" endPos="45500" dir="5400000" sy="-100000" algn="bl" rotWithShape="0"/>
              </a:effectLst>
              <a:latin typeface="Salsa" pitchFamily="2" charset="0"/>
              <a:cs typeface="Aharoni" panose="02010803020104030203" pitchFamily="2" charset="-79"/>
            </a:endParaRPr>
          </a:p>
        </p:txBody>
      </p:sp>
    </p:spTree>
    <p:extLst>
      <p:ext uri="{BB962C8B-B14F-4D97-AF65-F5344CB8AC3E}">
        <p14:creationId xmlns:p14="http://schemas.microsoft.com/office/powerpoint/2010/main" val="21813431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5" presetClass="emph" presetSubtype="0" repeatCount="3000" fill="hold" grpId="1" nodeType="afterEffect">
                                  <p:stCondLst>
                                    <p:cond delay="0"/>
                                  </p:stCondLst>
                                  <p:childTnLst>
                                    <p:anim calcmode="discrete" valueType="str">
                                      <p:cBhvr>
                                        <p:cTn id="11" dur="1000" fill="hold"/>
                                        <p:tgtEl>
                                          <p:spTgt spid="3"/>
                                        </p:tgtEl>
                                        <p:attrNameLst>
                                          <p:attrName>style.visibility</p:attrName>
                                        </p:attrNameLst>
                                      </p:cBhvr>
                                      <p:tavLst>
                                        <p:tav tm="0">
                                          <p:val>
                                            <p:strVal val="hidden"/>
                                          </p:val>
                                        </p:tav>
                                        <p:tav tm="50000">
                                          <p:val>
                                            <p:strVal val="visible"/>
                                          </p:val>
                                        </p:tav>
                                      </p:tavLst>
                                    </p:anim>
                                  </p:childTnLst>
                                </p:cTn>
                              </p:par>
                              <p:par>
                                <p:cTn id="12" presetID="1" presetClass="mediacall" presetSubtype="0" fill="hold" nodeType="withEffect">
                                  <p:stCondLst>
                                    <p:cond delay="0"/>
                                  </p:stCondLst>
                                  <p:childTnLst>
                                    <p:cmd type="call" cmd="playFrom(0.0)">
                                      <p:cBhvr>
                                        <p:cTn id="13" dur="17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4" fill="hold" display="0">
                  <p:stCondLst>
                    <p:cond delay="indefinite"/>
                  </p:stCondLst>
                  <p:endCondLst>
                    <p:cond evt="onStopAudio" delay="0">
                      <p:tgtEl>
                        <p:sldTgt/>
                      </p:tgtEl>
                    </p:cond>
                  </p:endCondLst>
                </p:cTn>
                <p:tgtEl>
                  <p:spTgt spid="4"/>
                </p:tgtEl>
              </p:cMediaNode>
            </p:audio>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3085" y="89665"/>
            <a:ext cx="2678938" cy="52322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solidFill>
              <a:schemeClr val="tx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Listenin</a:t>
            </a: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 text: 3</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783291" y="1030966"/>
            <a:ext cx="10625418" cy="5262979"/>
          </a:xfrm>
          <a:prstGeom prst="rect">
            <a:avLst/>
          </a:prstGeom>
          <a:noFill/>
        </p:spPr>
        <p:txBody>
          <a:bodyPr wrap="square" lIns="91440" tIns="45720" rIns="91440" bIns="45720">
            <a:spAutoFit/>
          </a:bodyPr>
          <a:lstStyle/>
          <a:p>
            <a:pPr marL="514350" indent="-514350" algn="just">
              <a:lnSpc>
                <a:spcPct val="150000"/>
              </a:lnSpc>
              <a:buAutoNum type="arabicPeriod"/>
            </a:pPr>
            <a:r>
              <a:rPr lang="en-US" sz="3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is the announcement for?</a:t>
            </a:r>
          </a:p>
          <a:p>
            <a:pPr marL="514350" indent="-514350" algn="just">
              <a:lnSpc>
                <a:spcPct val="150000"/>
              </a:lnSpc>
              <a:buAutoNum type="arabicPeriod"/>
            </a:pP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Where is the train going?</a:t>
            </a:r>
          </a:p>
          <a:p>
            <a:pPr marL="514350" indent="-514350" algn="just">
              <a:lnSpc>
                <a:spcPct val="150000"/>
              </a:lnSpc>
              <a:buAutoNum type="arabicPeriod"/>
            </a:pP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platform will the </a:t>
            </a:r>
            <a:r>
              <a:rPr lang="en-US" sz="32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Subarna</a:t>
            </a: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Express stand at?</a:t>
            </a:r>
          </a:p>
          <a:p>
            <a:pPr marL="514350" indent="-514350" algn="just">
              <a:lnSpc>
                <a:spcPct val="150000"/>
              </a:lnSpc>
              <a:buAutoNum type="arabicPeriod"/>
            </a:pP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Where can the passengers buy their tickets?</a:t>
            </a:r>
          </a:p>
          <a:p>
            <a:pPr marL="514350" indent="-514350" algn="just">
              <a:lnSpc>
                <a:spcPct val="150000"/>
              </a:lnSpc>
              <a:buAutoNum type="arabicPeriod"/>
            </a:pP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Why should a passenger not travel by train without a ticket?</a:t>
            </a:r>
          </a:p>
          <a:p>
            <a:pPr marL="514350" indent="-514350" algn="just">
              <a:lnSpc>
                <a:spcPct val="150000"/>
              </a:lnSpc>
              <a:buAutoNum type="arabicPeriod"/>
            </a:pP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Where are the passengers asked to wait to get on the train?</a:t>
            </a:r>
          </a:p>
          <a:p>
            <a:pPr marL="514350" indent="-514350" algn="just">
              <a:lnSpc>
                <a:spcPct val="150000"/>
              </a:lnSpc>
              <a:buAutoNum type="arabicPeriod"/>
            </a:pP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are the passengers asked to do to get to the platform?</a:t>
            </a:r>
          </a:p>
        </p:txBody>
      </p:sp>
    </p:spTree>
    <p:extLst>
      <p:ext uri="{BB962C8B-B14F-4D97-AF65-F5344CB8AC3E}">
        <p14:creationId xmlns:p14="http://schemas.microsoft.com/office/powerpoint/2010/main" val="16343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980" y="89665"/>
            <a:ext cx="3865161" cy="52322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solidFill>
              <a:schemeClr val="tx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Listenin</a:t>
            </a:r>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 text answer: 3</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36480" y="1003670"/>
            <a:ext cx="11941791" cy="5262979"/>
          </a:xfrm>
          <a:prstGeom prst="rect">
            <a:avLst/>
          </a:prstGeom>
          <a:noFill/>
        </p:spPr>
        <p:txBody>
          <a:bodyPr wrap="square" lIns="91440" tIns="45720" rIns="91440" bIns="45720">
            <a:spAutoFit/>
          </a:bodyPr>
          <a:lstStyle/>
          <a:p>
            <a:pPr marL="514350" indent="-514350" algn="just">
              <a:lnSpc>
                <a:spcPct val="150000"/>
              </a:lnSpc>
              <a:buFont typeface="+mj-lt"/>
              <a:buAutoNum type="arabicPeriod"/>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28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announcement is for the passe</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ngers of </a:t>
            </a:r>
            <a:r>
              <a:rPr lang="en-US" sz="28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Subarna</a:t>
            </a:r>
            <a:r>
              <a:rPr lang="en-US" sz="28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Express.</a:t>
            </a:r>
          </a:p>
          <a:p>
            <a:pPr marL="514350" indent="-514350" algn="just">
              <a:lnSpc>
                <a:spcPct val="150000"/>
              </a:lnSpc>
              <a:buFont typeface="+mj-lt"/>
              <a:buAutoNum type="arabicPeriod"/>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train is going to Chittagong.</a:t>
            </a:r>
          </a:p>
          <a:p>
            <a:pPr marL="514350" indent="-514350" algn="just">
              <a:lnSpc>
                <a:spcPct val="150000"/>
              </a:lnSpc>
              <a:buFont typeface="+mj-lt"/>
              <a:buAutoNum type="arabicPeriod"/>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a:t>
            </a: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Subarna</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Express will stand at platform no.1.</a:t>
            </a:r>
          </a:p>
          <a:p>
            <a:pPr marL="514350" indent="-514350" algn="just">
              <a:lnSpc>
                <a:spcPct val="150000"/>
              </a:lnSpc>
              <a:buFont typeface="+mj-lt"/>
              <a:buAutoNum type="arabicPeriod"/>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passengers can buy their tickets from counter number 5 of the booking office.</a:t>
            </a:r>
          </a:p>
          <a:p>
            <a:pPr marL="514350" indent="-514350" algn="just">
              <a:lnSpc>
                <a:spcPct val="150000"/>
              </a:lnSpc>
              <a:buFont typeface="+mj-lt"/>
              <a:buAutoNum type="arabicPeriod"/>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Because travelling by train without a ticket is punishable offence by law.</a:t>
            </a:r>
          </a:p>
          <a:p>
            <a:pPr marL="514350" indent="-514350" algn="just">
              <a:lnSpc>
                <a:spcPct val="150000"/>
              </a:lnSpc>
              <a:buFont typeface="+mj-lt"/>
              <a:buAutoNum type="arabicPeriod"/>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 passengers are asked to wait on platform 1 to get on the train.</a:t>
            </a:r>
          </a:p>
          <a:p>
            <a:pPr marL="514350" indent="-514350" algn="just">
              <a:lnSpc>
                <a:spcPct val="150000"/>
              </a:lnSpc>
              <a:buFont typeface="+mj-lt"/>
              <a:buAutoNum type="arabicPeriod"/>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passengers are asked to use the foot over bridge to go to the platform.</a:t>
            </a:r>
          </a:p>
        </p:txBody>
      </p:sp>
    </p:spTree>
    <p:extLst>
      <p:ext uri="{BB962C8B-B14F-4D97-AF65-F5344CB8AC3E}">
        <p14:creationId xmlns:p14="http://schemas.microsoft.com/office/powerpoint/2010/main" val="162786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951"/>
            <a:ext cx="12192000" cy="120032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Write a similar announcement for the passengers of a luxury bus at a bus station. Give the passengers necessary instructions, including departure and arrival times, place and time for lunch break, etc. in the announcement. </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4828054" y="1380577"/>
            <a:ext cx="2509020" cy="52322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solidFill>
              <a:schemeClr val="tx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Sample answer</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401181" y="2077776"/>
            <a:ext cx="11362765" cy="4401205"/>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n-US" sz="28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Pre-boarding announcement: </a:t>
            </a: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Dear</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passengers, welcome to RK Travels. Our trip from Dhaka to Cox’s Bazar will start at 8 tonight.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 will need 11 hours to reach Cox’s Bazar. During the journey we will provide you 2 twenty minutes breaks. You will get the first break in </a:t>
            </a: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Cumilla</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second break will be in </a:t>
            </a:r>
            <a:r>
              <a:rPr lang="en-US"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Chattogram</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We will reach Cox’s Bazar by 7 in the tomorrow morning. All the passengers are requested to get ready because you will have to board on the bus within next 30 minutes. Please, take care of your luggage and don’t leave these unattended. Take your seat according to the mentioned number in your tickets. If you need any help the bus supervisor will attend you. Have a nice journey with us. Thank you.  </a:t>
            </a: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28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75994" y="2913547"/>
            <a:ext cx="6640024" cy="101566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000" b="1" cap="none" spc="0" dirty="0" smtClean="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That’s all for today.</a:t>
            </a:r>
            <a:endParaRPr lang="en-US" sz="6000" b="1" cap="none" spc="0" dirty="0">
              <a:ln w="0"/>
              <a:solidFill>
                <a:schemeClr val="accent4">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21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hank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464" y="580464"/>
            <a:ext cx="5697071" cy="5697071"/>
          </a:xfrm>
          <a:prstGeom prst="ellipse">
            <a:avLst/>
          </a:prstGeom>
          <a:ln>
            <a:noFill/>
          </a:ln>
          <a:effectLst>
            <a:softEdge rad="112500"/>
          </a:effectLst>
          <a:scene3d>
            <a:camera prst="orthographicFront"/>
            <a:lightRig rig="threePt" dir="t"/>
          </a:scene3d>
          <a:sp3d>
            <a:bevelT/>
          </a:sp3d>
        </p:spPr>
      </p:pic>
    </p:spTree>
    <p:extLst>
      <p:ext uri="{BB962C8B-B14F-4D97-AF65-F5344CB8AC3E}">
        <p14:creationId xmlns:p14="http://schemas.microsoft.com/office/powerpoint/2010/main" val="18410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1170" fill="hold"/>
                                        <p:tgtEl>
                                          <p:spTgt spid="3"/>
                                        </p:tgtEl>
                                      </p:cBhvr>
                                    </p:cmd>
                                  </p:childTnLst>
                                </p:cTn>
                              </p:par>
                            </p:childTnLst>
                          </p:cTn>
                        </p:par>
                        <p:par>
                          <p:cTn id="14" fill="hold">
                            <p:stCondLst>
                              <p:cond delay="3170"/>
                            </p:stCondLst>
                            <p:childTnLst>
                              <p:par>
                                <p:cTn id="15" presetID="8" presetClass="emph" presetSubtype="0" repeatCount="indefinite" fill="hold" nodeType="afterEffect">
                                  <p:stCondLst>
                                    <p:cond delay="0"/>
                                  </p:stCondLst>
                                  <p:childTnLst>
                                    <p:animRot by="21600000">
                                      <p:cBhvr>
                                        <p:cTn id="1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63982" y="1229709"/>
            <a:ext cx="9823991" cy="4454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 name="TextBox 2"/>
          <p:cNvSpPr txBox="1"/>
          <p:nvPr/>
        </p:nvSpPr>
        <p:spPr>
          <a:xfrm>
            <a:off x="1469599" y="1404777"/>
            <a:ext cx="6427495" cy="3416320"/>
          </a:xfrm>
          <a:prstGeom prst="rect">
            <a:avLst/>
          </a:prstGeom>
          <a:noFill/>
        </p:spPr>
        <p:txBody>
          <a:bodyPr wrap="square" lIns="91438" tIns="45719" rIns="91438" bIns="45719" rtlCol="0">
            <a:spAutoFit/>
          </a:bodyPr>
          <a:lstStyle/>
          <a:p>
            <a:pPr>
              <a:lnSpc>
                <a:spcPct val="150000"/>
              </a:lnSpc>
            </a:pPr>
            <a:r>
              <a:rPr lang="en-US" sz="2400" b="1" dirty="0" err="1">
                <a:latin typeface="Salsa" panose="02000503060000020004" pitchFamily="2" charset="0"/>
              </a:rPr>
              <a:t>Faridul</a:t>
            </a:r>
            <a:r>
              <a:rPr lang="en-US" sz="2400" b="1" dirty="0">
                <a:latin typeface="Salsa" panose="02000503060000020004" pitchFamily="2" charset="0"/>
              </a:rPr>
              <a:t> Islam</a:t>
            </a:r>
          </a:p>
          <a:p>
            <a:pPr>
              <a:lnSpc>
                <a:spcPct val="150000"/>
              </a:lnSpc>
            </a:pPr>
            <a:r>
              <a:rPr lang="en-US" sz="2400" b="1" dirty="0">
                <a:latin typeface="Salsa" panose="02000503060000020004" pitchFamily="2" charset="0"/>
              </a:rPr>
              <a:t>Assistant Teacher (English)</a:t>
            </a:r>
          </a:p>
          <a:p>
            <a:pPr>
              <a:lnSpc>
                <a:spcPct val="150000"/>
              </a:lnSpc>
            </a:pPr>
            <a:r>
              <a:rPr lang="en-US" sz="2400" b="1" dirty="0" err="1">
                <a:latin typeface="Salsa" panose="02000503060000020004" pitchFamily="2" charset="0"/>
              </a:rPr>
              <a:t>Pakhimara</a:t>
            </a:r>
            <a:r>
              <a:rPr lang="en-US" sz="2400" b="1" dirty="0">
                <a:latin typeface="Salsa" panose="02000503060000020004" pitchFamily="2" charset="0"/>
              </a:rPr>
              <a:t> </a:t>
            </a:r>
            <a:r>
              <a:rPr lang="en-US" sz="2400" b="1" dirty="0" err="1">
                <a:latin typeface="Salsa" panose="02000503060000020004" pitchFamily="2" charset="0"/>
              </a:rPr>
              <a:t>Prafulla</a:t>
            </a:r>
            <a:r>
              <a:rPr lang="en-US" sz="2400" b="1" dirty="0">
                <a:latin typeface="Salsa" panose="02000503060000020004" pitchFamily="2" charset="0"/>
              </a:rPr>
              <a:t> </a:t>
            </a:r>
            <a:r>
              <a:rPr lang="en-US" sz="2400" b="1" dirty="0" err="1">
                <a:latin typeface="Salsa" panose="02000503060000020004" pitchFamily="2" charset="0"/>
              </a:rPr>
              <a:t>Bhowmik</a:t>
            </a:r>
            <a:r>
              <a:rPr lang="en-US" sz="2400" b="1" dirty="0">
                <a:latin typeface="Salsa" panose="02000503060000020004" pitchFamily="2" charset="0"/>
              </a:rPr>
              <a:t> Secondary School</a:t>
            </a:r>
          </a:p>
          <a:p>
            <a:pPr>
              <a:lnSpc>
                <a:spcPct val="150000"/>
              </a:lnSpc>
            </a:pPr>
            <a:r>
              <a:rPr lang="en-US" sz="2400" b="1" dirty="0">
                <a:latin typeface="Salsa" panose="02000503060000020004" pitchFamily="2" charset="0"/>
              </a:rPr>
              <a:t>Contact: 01721913032</a:t>
            </a:r>
          </a:p>
          <a:p>
            <a:pPr>
              <a:lnSpc>
                <a:spcPct val="150000"/>
              </a:lnSpc>
            </a:pPr>
            <a:r>
              <a:rPr lang="en-US" sz="2400" b="1" dirty="0">
                <a:latin typeface="Salsa" panose="02000503060000020004" pitchFamily="2" charset="0"/>
              </a:rPr>
              <a:t>faridul13579@gmail.com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74" y="1404777"/>
            <a:ext cx="3150761" cy="4076160"/>
          </a:xfrm>
          <a:prstGeom prst="rect">
            <a:avLst/>
          </a:prstGeom>
          <a:ln>
            <a:noFill/>
          </a:ln>
          <a:effectLst>
            <a:softEdge rad="112500"/>
          </a:effectLst>
        </p:spPr>
      </p:pic>
      <p:sp>
        <p:nvSpPr>
          <p:cNvPr id="5" name="TextBox 4"/>
          <p:cNvSpPr txBox="1"/>
          <p:nvPr/>
        </p:nvSpPr>
        <p:spPr>
          <a:xfrm>
            <a:off x="3720664" y="283782"/>
            <a:ext cx="4209393" cy="584775"/>
          </a:xfrm>
          <a:prstGeom prst="rect">
            <a:avLst/>
          </a:prstGeom>
          <a:noFill/>
        </p:spPr>
        <p:txBody>
          <a:bodyPr wrap="square" lIns="91438" tIns="45719" rIns="91438" bIns="45719" rtlCol="0">
            <a:spAutoFit/>
          </a:bodyPr>
          <a:lstStyle/>
          <a:p>
            <a:r>
              <a:rPr lang="en-US" sz="32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Teacher’s Identity</a:t>
            </a:r>
          </a:p>
        </p:txBody>
      </p:sp>
    </p:spTree>
    <p:extLst>
      <p:ext uri="{BB962C8B-B14F-4D97-AF65-F5344CB8AC3E}">
        <p14:creationId xmlns:p14="http://schemas.microsoft.com/office/powerpoint/2010/main" val="307899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5573" y="1434663"/>
            <a:ext cx="11098924"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4" name="TextBox 3"/>
          <p:cNvSpPr txBox="1"/>
          <p:nvPr/>
        </p:nvSpPr>
        <p:spPr>
          <a:xfrm>
            <a:off x="999198" y="1639615"/>
            <a:ext cx="7009687" cy="3785652"/>
          </a:xfrm>
          <a:prstGeom prst="rect">
            <a:avLst/>
          </a:prstGeom>
          <a:noFill/>
        </p:spPr>
        <p:txBody>
          <a:bodyPr wrap="square" lIns="91438" tIns="45719" rIns="91438" bIns="45719" rtlCol="0">
            <a:spAutoFit/>
          </a:bodyPr>
          <a:lstStyle/>
          <a:p>
            <a:pPr>
              <a:lnSpc>
                <a:spcPct val="150000"/>
              </a:lnSpc>
            </a:pPr>
            <a:r>
              <a:rPr lang="en-US" sz="3200" b="1" dirty="0">
                <a:latin typeface="Salsa" panose="02000503060000020004" pitchFamily="2" charset="0"/>
              </a:rPr>
              <a:t>Class: Six</a:t>
            </a:r>
          </a:p>
          <a:p>
            <a:pPr>
              <a:lnSpc>
                <a:spcPct val="150000"/>
              </a:lnSpc>
            </a:pPr>
            <a:r>
              <a:rPr lang="en-US" sz="3200" b="1" dirty="0">
                <a:latin typeface="Salsa" panose="02000503060000020004" pitchFamily="2" charset="0"/>
              </a:rPr>
              <a:t>Subject: English Second Paper</a:t>
            </a:r>
          </a:p>
          <a:p>
            <a:pPr>
              <a:lnSpc>
                <a:spcPct val="150000"/>
              </a:lnSpc>
            </a:pPr>
            <a:r>
              <a:rPr lang="en-US" sz="3200" b="1" dirty="0" smtClean="0">
                <a:latin typeface="Salsa" panose="02000503060000020004" pitchFamily="2" charset="0"/>
              </a:rPr>
              <a:t>Unit: 01- Lesson: 07</a:t>
            </a:r>
            <a:endParaRPr lang="en-US" sz="2800" b="1" dirty="0">
              <a:latin typeface="Salsa" panose="02000503060000020004" pitchFamily="2" charset="0"/>
            </a:endParaRPr>
          </a:p>
          <a:p>
            <a:pPr>
              <a:lnSpc>
                <a:spcPct val="150000"/>
              </a:lnSpc>
            </a:pPr>
            <a:r>
              <a:rPr lang="en-US" sz="3200" b="1" dirty="0">
                <a:latin typeface="Salsa" panose="02000503060000020004" pitchFamily="2" charset="0"/>
              </a:rPr>
              <a:t>Time: 50 Minutes.</a:t>
            </a:r>
          </a:p>
          <a:p>
            <a:pPr>
              <a:lnSpc>
                <a:spcPct val="150000"/>
              </a:lnSpc>
            </a:pPr>
            <a:r>
              <a:rPr lang="en-US" sz="3200" b="1" dirty="0" smtClean="0">
                <a:latin typeface="Salsa" panose="02000503060000020004" pitchFamily="2" charset="0"/>
              </a:rPr>
              <a:t>Date: </a:t>
            </a:r>
            <a:r>
              <a:rPr lang="en-US" sz="3200" b="1" dirty="0" smtClean="0">
                <a:latin typeface="Salsa" panose="02000503060000020004" pitchFamily="2" charset="0"/>
              </a:rPr>
              <a:t>March 14</a:t>
            </a:r>
            <a:r>
              <a:rPr lang="en-US" sz="3200" b="1" dirty="0" smtClean="0">
                <a:latin typeface="Salsa" panose="02000503060000020004" pitchFamily="2" charset="0"/>
              </a:rPr>
              <a:t>, </a:t>
            </a:r>
            <a:r>
              <a:rPr lang="en-US" sz="3200" b="1" dirty="0">
                <a:latin typeface="Salsa" panose="02000503060000020004" pitchFamily="2" charset="0"/>
              </a:rPr>
              <a:t>2022</a:t>
            </a:r>
          </a:p>
        </p:txBody>
      </p:sp>
      <p:sp>
        <p:nvSpPr>
          <p:cNvPr id="3" name="TextBox 2"/>
          <p:cNvSpPr txBox="1"/>
          <p:nvPr/>
        </p:nvSpPr>
        <p:spPr>
          <a:xfrm>
            <a:off x="4177862" y="315311"/>
            <a:ext cx="4177863" cy="646331"/>
          </a:xfrm>
          <a:prstGeom prst="rect">
            <a:avLst/>
          </a:prstGeom>
          <a:noFill/>
        </p:spPr>
        <p:txBody>
          <a:bodyPr wrap="square" lIns="91438" tIns="45719" rIns="91438" bIns="45719" rtlCol="0">
            <a:spAutoFit/>
          </a:bodyPr>
          <a:lstStyle/>
          <a:p>
            <a:r>
              <a:rPr lang="en-US" sz="36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Lesson Identity</a:t>
            </a:r>
          </a:p>
        </p:txBody>
      </p:sp>
      <p:pic>
        <p:nvPicPr>
          <p:cNvPr id="6" name="Picture 5"/>
          <p:cNvPicPr>
            <a:picLocks noChangeAspect="1"/>
          </p:cNvPicPr>
          <p:nvPr/>
        </p:nvPicPr>
        <p:blipFill>
          <a:blip r:embed="rId2"/>
          <a:stretch>
            <a:fillRect/>
          </a:stretch>
        </p:blipFill>
        <p:spPr>
          <a:xfrm>
            <a:off x="7815297" y="1551894"/>
            <a:ext cx="3002508" cy="36474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4254705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489" y="94129"/>
            <a:ext cx="7503022" cy="4989510"/>
          </a:xfrm>
          <a:prstGeom prst="rect">
            <a:avLst/>
          </a:prstGeom>
          <a:ln>
            <a:solidFill>
              <a:schemeClr val="tx1"/>
            </a:solidFill>
          </a:ln>
          <a:effectLst>
            <a:reflection blurRad="6350" stA="52000" endA="300" endPos="35000" dir="5400000" sy="-100000" algn="bl" rotWithShape="0"/>
          </a:effectLst>
          <a:scene3d>
            <a:camera prst="orthographicFront"/>
            <a:lightRig rig="threePt" dir="t"/>
          </a:scene3d>
          <a:sp3d>
            <a:bevelT/>
          </a:sp3d>
        </p:spPr>
      </p:pic>
      <p:sp>
        <p:nvSpPr>
          <p:cNvPr id="3" name="Rectangle 2"/>
          <p:cNvSpPr/>
          <p:nvPr/>
        </p:nvSpPr>
        <p:spPr>
          <a:xfrm>
            <a:off x="2565226" y="5554286"/>
            <a:ext cx="7061549" cy="1077218"/>
          </a:xfrm>
          <a:prstGeom prst="rect">
            <a:avLst/>
          </a:prstGeom>
          <a:noFill/>
        </p:spPr>
        <p:txBody>
          <a:bodyPr wrap="none" lIns="91440" tIns="45720" rIns="91440" bIns="45720">
            <a:spAutoFit/>
          </a:bodyPr>
          <a:lstStyle/>
          <a:p>
            <a:pPr marL="457200" indent="-457200" algn="just">
              <a:buFont typeface="Wingdings" panose="05000000000000000000" pitchFamily="2" charset="2"/>
              <a:buChar char="Ø"/>
            </a:pPr>
            <a:r>
              <a:rPr lang="en-US"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Do you know the name of this place?</a:t>
            </a:r>
          </a:p>
          <a:p>
            <a:pPr marL="457200" indent="-457200" algn="just">
              <a:buFont typeface="Wingdings" panose="05000000000000000000" pitchFamily="2" charset="2"/>
              <a:buChar char="Ø"/>
            </a:pPr>
            <a:r>
              <a:rPr lang="en-US"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Can you tell where is it situated?</a:t>
            </a:r>
            <a:endPar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8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107" y="3105834"/>
            <a:ext cx="4403963"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cap="none" spc="0" dirty="0" smtClean="0">
                <a:ln w="0"/>
                <a:solidFill>
                  <a:srgbClr val="00206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Our today’s lesson …</a:t>
            </a:r>
            <a:endParaRPr lang="en-US" sz="3600" b="1" cap="none" spc="0" dirty="0">
              <a:ln w="0"/>
              <a:solidFill>
                <a:srgbClr val="002060"/>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5206811" y="946025"/>
            <a:ext cx="5469591" cy="4306172"/>
            <a:chOff x="5206811" y="946025"/>
            <a:chExt cx="5469591" cy="430617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143"/>
            <a:stretch/>
          </p:blipFill>
          <p:spPr>
            <a:xfrm>
              <a:off x="5206811" y="1605803"/>
              <a:ext cx="5469591" cy="3646394"/>
            </a:xfrm>
            <a:prstGeom prst="rect">
              <a:avLst/>
            </a:prstGeom>
            <a:effectLst>
              <a:reflection blurRad="6350" stA="52000" endA="300" endPos="35000" dir="5400000" sy="-100000" algn="bl" rotWithShape="0"/>
            </a:effectLst>
            <a:scene3d>
              <a:camera prst="orthographicFront"/>
              <a:lightRig rig="threePt" dir="t"/>
            </a:scene3d>
            <a:sp3d>
              <a:bevelT/>
            </a:sp3d>
          </p:spPr>
        </p:pic>
        <p:sp>
          <p:nvSpPr>
            <p:cNvPr id="4" name="Rectangle 3"/>
            <p:cNvSpPr/>
            <p:nvPr/>
          </p:nvSpPr>
          <p:spPr>
            <a:xfrm>
              <a:off x="6001815" y="946025"/>
              <a:ext cx="3879588"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dirty="0" smtClean="0">
                  <a:ln w="0"/>
                  <a:solidFill>
                    <a:srgbClr val="0070C0"/>
                  </a:solidFill>
                  <a:effectLst>
                    <a:outerShdw blurRad="38100" dist="19050" dir="2700000" algn="tl" rotWithShape="0">
                      <a:schemeClr val="dk1">
                        <a:alpha val="40000"/>
                      </a:schemeClr>
                    </a:outerShdw>
                  </a:effectLst>
                  <a:latin typeface="Salsa" pitchFamily="2" charset="0"/>
                  <a:cs typeface="Aharoni" panose="02010803020104030203" pitchFamily="2" charset="-79"/>
                </a:rPr>
                <a:t>A Railway Station</a:t>
              </a:r>
              <a:endParaRPr lang="en-US" sz="3600" b="0" cap="none" spc="0" dirty="0">
                <a:ln w="0"/>
                <a:solidFill>
                  <a:srgbClr val="0070C0"/>
                </a:solidFill>
                <a:effectLst>
                  <a:outerShdw blurRad="38100" dist="19050" dir="2700000" algn="tl" rotWithShape="0">
                    <a:schemeClr val="dk1">
                      <a:alpha val="40000"/>
                    </a:schemeClr>
                  </a:outerShdw>
                </a:effectLst>
                <a:latin typeface="Salsa" pitchFamily="2" charset="0"/>
                <a:cs typeface="Aharoni" panose="02010803020104030203" pitchFamily="2" charset="-79"/>
              </a:endParaRPr>
            </a:p>
          </p:txBody>
        </p:sp>
      </p:grpSp>
      <p:sp>
        <p:nvSpPr>
          <p:cNvPr id="5" name="Rectangle 4"/>
          <p:cNvSpPr/>
          <p:nvPr/>
        </p:nvSpPr>
        <p:spPr>
          <a:xfrm>
            <a:off x="6513971" y="5373220"/>
            <a:ext cx="2855269" cy="646331"/>
          </a:xfrm>
          <a:prstGeom prst="rect">
            <a:avLst/>
          </a:prstGeom>
          <a:noFill/>
        </p:spPr>
        <p:txBody>
          <a:bodyPr wrap="none" lIns="91440" tIns="45720" rIns="91440" bIns="45720">
            <a:spAutoFit/>
          </a:bodyPr>
          <a:lstStyle/>
          <a:p>
            <a:pPr algn="ctr"/>
            <a:r>
              <a:rPr lang="en-US" sz="3600" b="1" dirty="0" smtClean="0">
                <a:ln w="0"/>
                <a:solidFill>
                  <a:srgbClr val="C00000"/>
                </a:solidFill>
                <a:effectLst>
                  <a:outerShdw blurRad="38100" dist="19050" dir="2700000" algn="tl" rotWithShape="0">
                    <a:schemeClr val="dk1">
                      <a:alpha val="40000"/>
                    </a:schemeClr>
                  </a:outerShdw>
                </a:effectLst>
                <a:latin typeface="Edwardian Script ITC" panose="030303020407070D0804" pitchFamily="66" charset="0"/>
              </a:rPr>
              <a:t>Unit-1, Lesson-7</a:t>
            </a:r>
            <a:endParaRPr lang="en-US" sz="3600" b="1" cap="none" spc="0" dirty="0">
              <a:ln w="0"/>
              <a:solidFill>
                <a:srgbClr val="C00000"/>
              </a:solidFill>
              <a:effectLst>
                <a:outerShdw blurRad="38100" dist="19050" dir="2700000" algn="tl" rotWithShape="0">
                  <a:schemeClr val="dk1">
                    <a:alpha val="40000"/>
                  </a:schemeClr>
                </a:outerShdw>
              </a:effectLst>
              <a:latin typeface="Edwardian Script ITC" panose="030303020407070D0804" pitchFamily="66" charset="0"/>
            </a:endParaRPr>
          </a:p>
        </p:txBody>
      </p:sp>
    </p:spTree>
    <p:extLst>
      <p:ext uri="{BB962C8B-B14F-4D97-AF65-F5344CB8AC3E}">
        <p14:creationId xmlns:p14="http://schemas.microsoft.com/office/powerpoint/2010/main" val="20040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5229" y="1340241"/>
            <a:ext cx="3967754"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cap="none" spc="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Learning outcomes</a:t>
            </a:r>
            <a:endParaRPr lang="en-US" sz="3600" b="1" cap="none" spc="0" dirty="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Frame 2"/>
          <p:cNvSpPr/>
          <p:nvPr/>
        </p:nvSpPr>
        <p:spPr>
          <a:xfrm>
            <a:off x="1057836" y="2366680"/>
            <a:ext cx="10022540" cy="2138083"/>
          </a:xfrm>
          <a:prstGeom prst="frame">
            <a:avLst>
              <a:gd name="adj1" fmla="val 4488"/>
            </a:avLst>
          </a:prstGeom>
          <a:solidFill>
            <a:srgbClr val="002060"/>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GB" sz="2800" b="1" dirty="0" smtClean="0">
                <a:solidFill>
                  <a:srgbClr val="0070C0"/>
                </a:solidFill>
                <a:latin typeface="Times New Roman" panose="02020603050405020304" pitchFamily="18" charset="0"/>
                <a:cs typeface="Times New Roman" panose="02020603050405020304" pitchFamily="18" charset="0"/>
              </a:rPr>
              <a:t>After completing this lesson you will be able to …</a:t>
            </a:r>
          </a:p>
          <a:p>
            <a:pPr marL="457200" indent="-457200" algn="ctr">
              <a:buFont typeface="Arial" panose="020B0604020202020204" pitchFamily="34" charset="0"/>
              <a:buChar char="•"/>
            </a:pPr>
            <a:r>
              <a:rPr lang="en-GB" sz="2800" dirty="0" smtClean="0">
                <a:solidFill>
                  <a:srgbClr val="0070C0"/>
                </a:solidFill>
                <a:latin typeface="Times New Roman" panose="02020603050405020304" pitchFamily="18" charset="0"/>
                <a:cs typeface="Times New Roman" panose="02020603050405020304" pitchFamily="18" charset="0"/>
              </a:rPr>
              <a:t>listen to the audio and answer the given textual question.</a:t>
            </a:r>
          </a:p>
          <a:p>
            <a:pPr marL="457200" indent="-457200" algn="ctr">
              <a:buFont typeface="Arial" panose="020B0604020202020204" pitchFamily="34" charset="0"/>
              <a:buChar char="•"/>
            </a:pPr>
            <a:r>
              <a:rPr lang="en-GB" sz="2800" dirty="0" smtClean="0">
                <a:solidFill>
                  <a:srgbClr val="0070C0"/>
                </a:solidFill>
                <a:latin typeface="Times New Roman" panose="02020603050405020304" pitchFamily="18" charset="0"/>
                <a:cs typeface="Times New Roman" panose="02020603050405020304" pitchFamily="18" charset="0"/>
              </a:rPr>
              <a:t>make an announcement.</a:t>
            </a:r>
          </a:p>
        </p:txBody>
      </p:sp>
    </p:spTree>
    <p:extLst>
      <p:ext uri="{BB962C8B-B14F-4D97-AF65-F5344CB8AC3E}">
        <p14:creationId xmlns:p14="http://schemas.microsoft.com/office/powerpoint/2010/main" val="341594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209" y="509587"/>
            <a:ext cx="4744010" cy="5762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6438010" y="3073414"/>
            <a:ext cx="5702716" cy="70788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000" b="1" i="1" cap="none" spc="0" dirty="0" smtClean="0">
                <a:ln w="0"/>
                <a:solidFill>
                  <a:srgbClr val="07A25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a:t>
            </a:r>
            <a:r>
              <a:rPr lang="en-US" sz="4000" b="1" i="1" dirty="0" smtClean="0">
                <a:ln w="0"/>
                <a:solidFill>
                  <a:srgbClr val="07A25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go through</a:t>
            </a:r>
            <a:r>
              <a:rPr lang="en-US" sz="4000" b="1" i="1" cap="none" spc="0" dirty="0" smtClean="0">
                <a:ln w="0"/>
                <a:solidFill>
                  <a:srgbClr val="07A25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text.</a:t>
            </a:r>
            <a:endParaRPr lang="en-US" sz="4000" b="1" i="1" cap="none" spc="0" dirty="0">
              <a:ln w="0"/>
              <a:solidFill>
                <a:srgbClr val="07A25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52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Rectangle 1"/>
          <p:cNvSpPr/>
          <p:nvPr/>
        </p:nvSpPr>
        <p:spPr>
          <a:xfrm>
            <a:off x="0" y="86951"/>
            <a:ext cx="1219200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Listen to the audio of an announcement at a railway station.</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401" y="1766594"/>
            <a:ext cx="3593197" cy="3593197"/>
          </a:xfrm>
          <a:prstGeom prst="rect">
            <a:avLst/>
          </a:prstGeom>
        </p:spPr>
      </p:pic>
    </p:spTree>
    <p:extLst>
      <p:ext uri="{BB962C8B-B14F-4D97-AF65-F5344CB8AC3E}">
        <p14:creationId xmlns:p14="http://schemas.microsoft.com/office/powerpoint/2010/main" val="102243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4448" y="100599"/>
            <a:ext cx="3716740" cy="46166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Meaning of two new words</a:t>
            </a:r>
            <a:endParaRPr lang="en-US" sz="2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7930" y="4531676"/>
            <a:ext cx="12192000" cy="2246769"/>
          </a:xfrm>
          <a:prstGeom prst="rect">
            <a:avLst/>
          </a:prstGeom>
          <a:noFill/>
        </p:spPr>
        <p:txBody>
          <a:bodyPr wrap="square" lIns="91440" tIns="45720" rIns="91440" bIns="45720">
            <a:spAutoFit/>
          </a:bodyPr>
          <a:lstStyle/>
          <a:p>
            <a:pPr algn="just"/>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Pre-boarding: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Pre-boarding is a boarding call on the public announcement system for the passengers inviting them with small children or any passengers requiring special assistance, to begin boarding. In this process, passengers are asked to be ready after their boarding pass inspected before the vehicle/transport is ready to start. </a:t>
            </a:r>
            <a:endPar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8629" t="10323" r="1950" b="51095"/>
          <a:stretch/>
        </p:blipFill>
        <p:spPr>
          <a:xfrm>
            <a:off x="97931" y="3021071"/>
            <a:ext cx="2541494" cy="1636305"/>
          </a:xfrm>
          <a:prstGeom prst="rect">
            <a:avLst/>
          </a:prstGeom>
          <a:scene3d>
            <a:camera prst="orthographicFront"/>
            <a:lightRig rig="threePt" dir="t"/>
          </a:scene3d>
          <a:sp3d>
            <a:bevelT/>
          </a:sp3d>
        </p:spPr>
      </p:pic>
      <p:sp>
        <p:nvSpPr>
          <p:cNvPr id="3" name="Rectangle 2"/>
          <p:cNvSpPr/>
          <p:nvPr/>
        </p:nvSpPr>
        <p:spPr>
          <a:xfrm>
            <a:off x="0" y="694786"/>
            <a:ext cx="12192000" cy="1384995"/>
          </a:xfrm>
          <a:prstGeom prst="rect">
            <a:avLst/>
          </a:prstGeom>
          <a:noFill/>
        </p:spPr>
        <p:txBody>
          <a:bodyPr wrap="square" lIns="91440" tIns="45720" rIns="91440" bIns="45720">
            <a:spAutoFit/>
          </a:bodyPr>
          <a:lstStyle/>
          <a:p>
            <a:pPr algn="just"/>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Boarding: </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Boarding is the entry of passengers onto a vehicle, usually in public transportation (like- rail, water or air transportation). Boarding starts with entering the vehicle and ends with the seating of each passenger and closing the doors.</a:t>
            </a:r>
            <a:endParaRPr lang="en-US" sz="28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454" t="34977" r="41736" b="31093"/>
          <a:stretch/>
        </p:blipFill>
        <p:spPr>
          <a:xfrm>
            <a:off x="8404412" y="2061821"/>
            <a:ext cx="3684495" cy="1810952"/>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276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579</Words>
  <Application>Microsoft Office PowerPoint</Application>
  <PresentationFormat>Custom</PresentationFormat>
  <Paragraphs>48</Paragraphs>
  <Slides>14</Slides>
  <Notes>1</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SESIP</cp:lastModifiedBy>
  <cp:revision>35</cp:revision>
  <dcterms:created xsi:type="dcterms:W3CDTF">2021-09-13T16:54:47Z</dcterms:created>
  <dcterms:modified xsi:type="dcterms:W3CDTF">2022-12-06T18:57:48Z</dcterms:modified>
</cp:coreProperties>
</file>