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5" r:id="rId5"/>
    <p:sldId id="263" r:id="rId6"/>
    <p:sldId id="264" r:id="rId7"/>
    <p:sldId id="262" r:id="rId8"/>
    <p:sldId id="277" r:id="rId9"/>
    <p:sldId id="282" r:id="rId10"/>
    <p:sldId id="266" r:id="rId11"/>
    <p:sldId id="276" r:id="rId12"/>
    <p:sldId id="267" r:id="rId13"/>
    <p:sldId id="268" r:id="rId14"/>
    <p:sldId id="279" r:id="rId15"/>
    <p:sldId id="280" r:id="rId16"/>
    <p:sldId id="281" r:id="rId17"/>
    <p:sldId id="274" r:id="rId18"/>
    <p:sldId id="271" r:id="rId19"/>
    <p:sldId id="26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BBD8F-07B4-4A71-815E-BEEFA37D2292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7E5D2-CDF1-44B3-90EC-72BEC31A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3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B2224-4160-4D2B-994F-3C260940E3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521C-31C7-4515-AEFC-2E2A0751E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D7AB7-9E43-4B8B-94BB-3250DB0FD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E1C42-9C44-4BB9-BCBF-2839A7B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0F207-3A55-477A-8570-37C32238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C477B-7511-42A7-A57B-44BEF7C1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4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DB8B-9151-43D9-9EAF-899088B3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54D86-A167-452E-B04E-6FC9FC42F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FC451-B5C1-4B90-9352-51A0A5B5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678F0-3CF7-4065-A025-6E1EB66A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D43D1-7A96-43F8-84DD-B87E662C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5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DED057-5967-4D75-99AF-66887A737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6A887-4780-4A6C-97F0-85525BB5C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92E72-7F61-4D58-811B-ADD0ADEA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EEF68-18D0-4D1D-9973-63D9F454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58F0F-03E0-4D16-AA7C-5CD26002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D2E4-E7BF-43A9-AB65-1B774B71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EB6EF-DFE2-4A72-B8FA-C012A940F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4AE2B-A155-4782-9771-B38A1E0A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0DF5B-E825-4729-8840-B5093D85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5D95B-AFAE-4067-BCCE-5A830636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425C-C70C-47E0-9ACE-A5E48749E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462C-2EBB-4AD0-8A89-6C5F55963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BDC1C-4022-4D4C-9443-F811CB7F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3F138-8BD5-4664-98A5-18FC209E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89E31-6A30-4800-BE4F-A4574EE6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2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DEDC-2666-4348-B991-E87453E6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1B77-547B-4FA3-BA2E-5D53B74E5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6800-5AB6-4465-AC88-1903CC200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C572A-1D0C-43D6-AB36-913AABF9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E0E36-1F68-41BD-B802-42B92F7F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5547D-8F22-406D-A092-29C0D4B8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4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2476-A0E6-484D-BA6B-25059C51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A5083-B319-4677-ABE8-9EAEF1C94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B91E9-50AC-44C5-BBC8-E066FE4B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FF80-EBD5-401B-A7E5-28E669594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6CAA7-505C-4B46-96D9-061A34994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6C180-9E3F-47D5-BF32-CA488A6B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F9507-A2DF-4746-8A95-CFA2995B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678A8-BB96-42C0-B900-982CBB21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8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2053-A388-428F-9D84-4CF2CC4E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31653-6D45-4782-A331-6668F122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2D058-95C8-4DB6-B239-8690C35B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F1325-10E0-4A2C-B563-C9FF74B0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953EC-D7FF-4FD6-A2C0-BF1327BA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615E1-0922-45FB-8A87-C62665EE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60FF0-BBD2-4FCE-AF32-36F2AB0E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1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A572-9222-42FA-AD91-F39F15B8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7429-E38C-45AB-AC1B-8DEC44EF9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2BC19-2CE8-4469-87E5-A2A9310B0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8ECA2-A409-4B3E-8990-6AB9A80C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2977B-DA26-4B14-8922-E57491A2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22428-185E-46D6-9E69-B1B90B12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83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90-86F5-4B78-8E65-C70B5F14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EC2057-8B1B-41C8-9A36-D2E9AA944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BE45F-32F5-431D-807A-6847F1467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2EB51-9FF2-49E4-8A48-250B8312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01444-E017-4CBC-8141-47A31958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5A52D-E05A-4B0E-84BD-9DCA6FB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74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4832-23EB-490A-82F0-D1BDABC2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3DD2E-6ED2-427F-BE67-F5C456A2A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1AF19-034B-425E-9206-393F18B7A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F348-BA4E-43B0-BAFC-33330095D415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66E5D-4CBF-4C49-8E5B-2CE9E8313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5DB0B-18D3-49BD-ABF7-FED4B93B9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A2A1-9CA4-463B-84A7-0189AF854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5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65DBAD3-A5AE-4412-8564-C788E60FC5D2}"/>
              </a:ext>
            </a:extLst>
          </p:cNvPr>
          <p:cNvSpPr txBox="1">
            <a:spLocks/>
          </p:cNvSpPr>
          <p:nvPr/>
        </p:nvSpPr>
        <p:spPr>
          <a:xfrm>
            <a:off x="1430779" y="324305"/>
            <a:ext cx="9095979" cy="1082465"/>
          </a:xfrm>
          <a:prstGeom prst="rect">
            <a:avLst/>
          </a:prstGeom>
          <a:gradFill flip="none" rotWithShape="1">
            <a:gsLst>
              <a:gs pos="99218">
                <a:srgbClr val="B1C4E6"/>
              </a:gs>
              <a:gs pos="98437">
                <a:srgbClr val="B6C8E8"/>
              </a:gs>
              <a:gs pos="96875">
                <a:srgbClr val="C0D0EB"/>
              </a:gs>
              <a:gs pos="100000">
                <a:schemeClr val="accent1">
                  <a:lumMod val="45000"/>
                  <a:lumOff val="55000"/>
                </a:schemeClr>
              </a:gs>
              <a:gs pos="93750">
                <a:srgbClr val="FF0000"/>
              </a:gs>
              <a:gs pos="74000">
                <a:schemeClr val="accent4">
                  <a:lumMod val="40000"/>
                  <a:lumOff val="60000"/>
                </a:schemeClr>
              </a:gs>
              <a:gs pos="89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rgbClr val="FFC000">
                <a:alpha val="40000"/>
              </a:srgb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normalizeH="0" baseline="0" noProof="0" dirty="0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en-US" sz="4800" b="1" i="0" u="none" strike="noStrike" kern="1200" normalizeH="0" baseline="0" noProof="0" dirty="0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kumimoji="0" lang="en-US" sz="4800" b="1" i="0" u="none" strike="noStrike" kern="1200" normalizeH="0" baseline="0" noProof="0" dirty="0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normalizeH="0" baseline="0" noProof="0" dirty="0" err="1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48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normalizeH="0" baseline="0" noProof="0" dirty="0">
                <a:ln/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FBB77E-7B14-4DC8-A2C1-542F33560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775" y="1691713"/>
            <a:ext cx="7990449" cy="448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744394" y="240295"/>
            <a:ext cx="8229600" cy="1419693"/>
          </a:xfrm>
          <a:prstGeom prst="wave">
            <a:avLst>
              <a:gd name="adj1" fmla="val 12500"/>
              <a:gd name="adj2" fmla="val 632"/>
            </a:avLst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দের</a:t>
            </a: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সরব পাঠ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EF6B9A-DF6F-4494-ACFB-8F1CCB572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80" y="1846146"/>
            <a:ext cx="6400800" cy="477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62818" y="204259"/>
            <a:ext cx="10269416" cy="1266092"/>
          </a:xfrm>
          <a:prstGeom prst="ellipse">
            <a:avLst/>
          </a:prstGeom>
          <a:gradFill>
            <a:gsLst>
              <a:gs pos="81000">
                <a:schemeClr val="accent2">
                  <a:lumMod val="7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69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নীরব পাঠ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3A3475-F1DA-4871-9277-C69276EA3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26239"/>
            <a:ext cx="6475843" cy="482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4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248148" y="2268341"/>
            <a:ext cx="3700463" cy="328614"/>
          </a:xfrm>
          <a:prstGeom prst="rightArrow">
            <a:avLst>
              <a:gd name="adj1" fmla="val 18000"/>
              <a:gd name="adj2" fmla="val 108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43589" y="4059590"/>
            <a:ext cx="3700463" cy="328614"/>
          </a:xfrm>
          <a:prstGeom prst="rightArrow">
            <a:avLst>
              <a:gd name="adj1" fmla="val 18000"/>
              <a:gd name="adj2" fmla="val 108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43591" y="5631030"/>
            <a:ext cx="3700463" cy="328614"/>
          </a:xfrm>
          <a:prstGeom prst="rightArrow">
            <a:avLst>
              <a:gd name="adj1" fmla="val 18000"/>
              <a:gd name="adj2" fmla="val 108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878478" y="251822"/>
            <a:ext cx="10192796" cy="871793"/>
          </a:xfrm>
          <a:solidFill>
            <a:schemeClr val="accent4">
              <a:lumMod val="60000"/>
              <a:lumOff val="4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/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শব্দের অর্থ জেনে নেই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C104A9-9420-404E-829C-03E0ADAE2CD4}"/>
              </a:ext>
            </a:extLst>
          </p:cNvPr>
          <p:cNvSpPr txBox="1"/>
          <p:nvPr/>
        </p:nvSpPr>
        <p:spPr>
          <a:xfrm>
            <a:off x="1138142" y="4020936"/>
            <a:ext cx="94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5B6F12-A232-4E84-92B7-5D912E0E1DB2}"/>
              </a:ext>
            </a:extLst>
          </p:cNvPr>
          <p:cNvSpPr txBox="1"/>
          <p:nvPr/>
        </p:nvSpPr>
        <p:spPr>
          <a:xfrm>
            <a:off x="952915" y="4651594"/>
            <a:ext cx="112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6AB676-1F2E-42F7-9EB1-1366A6077A82}"/>
              </a:ext>
            </a:extLst>
          </p:cNvPr>
          <p:cNvSpPr txBox="1"/>
          <p:nvPr/>
        </p:nvSpPr>
        <p:spPr>
          <a:xfrm>
            <a:off x="6108500" y="4011292"/>
            <a:ext cx="3055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08B999-32DE-4CD8-8814-31CDA391246D}"/>
              </a:ext>
            </a:extLst>
          </p:cNvPr>
          <p:cNvSpPr txBox="1"/>
          <p:nvPr/>
        </p:nvSpPr>
        <p:spPr>
          <a:xfrm>
            <a:off x="6108500" y="4704343"/>
            <a:ext cx="5549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যিশুখ্রিষ্টের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বৎসর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বছরগুলোকে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2C4591-605A-442E-9189-84D3A92D1C00}"/>
              </a:ext>
            </a:extLst>
          </p:cNvPr>
          <p:cNvSpPr txBox="1"/>
          <p:nvPr/>
        </p:nvSpPr>
        <p:spPr>
          <a:xfrm>
            <a:off x="1138142" y="1311849"/>
            <a:ext cx="97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FF7A53-4219-4CFC-8E98-46EB449495E9}"/>
              </a:ext>
            </a:extLst>
          </p:cNvPr>
          <p:cNvSpPr txBox="1"/>
          <p:nvPr/>
        </p:nvSpPr>
        <p:spPr>
          <a:xfrm>
            <a:off x="8436800" y="1309039"/>
            <a:ext cx="726831" cy="661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8FCD64-07B2-4D8B-8666-6021850A48DC}"/>
              </a:ext>
            </a:extLst>
          </p:cNvPr>
          <p:cNvSpPr txBox="1"/>
          <p:nvPr/>
        </p:nvSpPr>
        <p:spPr>
          <a:xfrm>
            <a:off x="5999445" y="2221861"/>
            <a:ext cx="5767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প্রত্নতত্ত্ব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প্রাচীনকালের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জিনিসপত্র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অট্টালিকা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9D8955-5ED1-4A98-B814-7108FF45DB15}"/>
              </a:ext>
            </a:extLst>
          </p:cNvPr>
          <p:cNvSpPr txBox="1"/>
          <p:nvPr/>
        </p:nvSpPr>
        <p:spPr>
          <a:xfrm>
            <a:off x="836079" y="2138515"/>
            <a:ext cx="144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9B6343-7AE2-4963-940D-E90EDF8BA5CF}"/>
              </a:ext>
            </a:extLst>
          </p:cNvPr>
          <p:cNvSpPr txBox="1"/>
          <p:nvPr/>
        </p:nvSpPr>
        <p:spPr>
          <a:xfrm>
            <a:off x="937255" y="5522943"/>
            <a:ext cx="1240790" cy="535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Right Arrow 6">
            <a:extLst>
              <a:ext uri="{FF2B5EF4-FFF2-40B4-BE49-F238E27FC236}">
                <a16:creationId xmlns:a16="http://schemas.microsoft.com/office/drawing/2014/main" id="{E027201F-348D-429A-8DFE-DF5BC2C9CA7F}"/>
              </a:ext>
            </a:extLst>
          </p:cNvPr>
          <p:cNvSpPr/>
          <p:nvPr/>
        </p:nvSpPr>
        <p:spPr>
          <a:xfrm>
            <a:off x="2243590" y="4772264"/>
            <a:ext cx="3700463" cy="328614"/>
          </a:xfrm>
          <a:prstGeom prst="rightArrow">
            <a:avLst>
              <a:gd name="adj1" fmla="val 18000"/>
              <a:gd name="adj2" fmla="val 108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198D92-DBA7-4BDA-BDB3-EF1F9B6E36E3}"/>
              </a:ext>
            </a:extLst>
          </p:cNvPr>
          <p:cNvSpPr txBox="1"/>
          <p:nvPr/>
        </p:nvSpPr>
        <p:spPr>
          <a:xfrm>
            <a:off x="6247948" y="5611173"/>
            <a:ext cx="115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C7F9B-E364-44FC-82DD-FB15700A3358}"/>
              </a:ext>
            </a:extLst>
          </p:cNvPr>
          <p:cNvSpPr txBox="1"/>
          <p:nvPr/>
        </p:nvSpPr>
        <p:spPr>
          <a:xfrm>
            <a:off x="1002160" y="5984809"/>
            <a:ext cx="1240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4" name="Right Arrow 6">
            <a:extLst>
              <a:ext uri="{FF2B5EF4-FFF2-40B4-BE49-F238E27FC236}">
                <a16:creationId xmlns:a16="http://schemas.microsoft.com/office/drawing/2014/main" id="{BFACD457-15DA-4435-B4E0-CF0EF20BE00D}"/>
              </a:ext>
            </a:extLst>
          </p:cNvPr>
          <p:cNvSpPr/>
          <p:nvPr/>
        </p:nvSpPr>
        <p:spPr>
          <a:xfrm>
            <a:off x="2319243" y="6146101"/>
            <a:ext cx="3700463" cy="328614"/>
          </a:xfrm>
          <a:prstGeom prst="rightArrow">
            <a:avLst>
              <a:gd name="adj1" fmla="val 18000"/>
              <a:gd name="adj2" fmla="val 108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162E6D-E289-4E81-B72A-654C21BF8C3C}"/>
              </a:ext>
            </a:extLst>
          </p:cNvPr>
          <p:cNvSpPr txBox="1"/>
          <p:nvPr/>
        </p:nvSpPr>
        <p:spPr>
          <a:xfrm>
            <a:off x="6019706" y="6141696"/>
            <a:ext cx="2153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প্লাবিত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প্রবহমাণ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42152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2" grpId="0"/>
      <p:bldP spid="12" grpId="0"/>
      <p:bldP spid="14" grpId="0"/>
      <p:bldP spid="16" grpId="0"/>
      <p:bldP spid="20" grpId="0"/>
      <p:bldP spid="22" grpId="0"/>
      <p:bldP spid="15" grpId="0"/>
      <p:bldP spid="17" grpId="0"/>
      <p:bldP spid="18" grpId="0"/>
      <p:bldP spid="19" grpId="0" animBg="1"/>
      <p:bldP spid="21" grpId="0"/>
      <p:bldP spid="23" grpId="0"/>
      <p:bldP spid="24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01588" y="341043"/>
            <a:ext cx="11118325" cy="995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glow rad="139700">
              <a:srgbClr val="C0504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করি </a:t>
            </a: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kumimoji="0" lang="bn-IN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19978" y="2035476"/>
            <a:ext cx="1066801" cy="844455"/>
          </a:xfrm>
          <a:prstGeom prst="round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504D">
                <a:lumMod val="20000"/>
                <a:lumOff val="8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ত্ত্ব</a:t>
            </a:r>
            <a:r>
              <a:rPr lang="en-US" sz="2400" kern="0" noProof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59534" y="2085638"/>
            <a:ext cx="2949138" cy="844455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  <a:r>
              <a:rPr lang="en-US" sz="2800" kern="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ত+ব</a:t>
            </a:r>
            <a:r>
              <a:rPr lang="en-US" sz="28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(ব-</a:t>
            </a:r>
            <a:r>
              <a:rPr lang="en-US" sz="2800" kern="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</a:t>
            </a:r>
            <a:r>
              <a:rPr lang="en-US" sz="28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800" kern="0" noProof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04689" y="2120522"/>
            <a:ext cx="5523914" cy="809571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1589" y="3171991"/>
            <a:ext cx="1066800" cy="838588"/>
          </a:xfrm>
          <a:prstGeom prst="round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ঞ্চ</a:t>
            </a:r>
            <a:r>
              <a:rPr lang="en-US" sz="2800" kern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9452" y="3272089"/>
            <a:ext cx="2909303" cy="753004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28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04689" y="3229297"/>
            <a:ext cx="5523914" cy="838587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পুরানো</a:t>
            </a:r>
            <a:r>
              <a:rPr lang="en-US" sz="24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48631" y="2130890"/>
            <a:ext cx="1369985" cy="844455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48631" y="3229297"/>
            <a:ext cx="1396181" cy="803735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noProof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325254C4-5211-4111-B178-AF47B69AD431}"/>
              </a:ext>
            </a:extLst>
          </p:cNvPr>
          <p:cNvSpPr/>
          <p:nvPr/>
        </p:nvSpPr>
        <p:spPr>
          <a:xfrm>
            <a:off x="403643" y="4302639"/>
            <a:ext cx="1066800" cy="795796"/>
          </a:xfrm>
          <a:prstGeom prst="round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200" kern="0" noProof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kern="0" noProof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3C697BCA-6254-47DE-AE15-7BC02EF17442}"/>
              </a:ext>
            </a:extLst>
          </p:cNvPr>
          <p:cNvSpPr/>
          <p:nvPr/>
        </p:nvSpPr>
        <p:spPr>
          <a:xfrm>
            <a:off x="1684710" y="4350134"/>
            <a:ext cx="2858756" cy="753003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3200" kern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kumimoji="0" lang="bn-IN" sz="32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Rounded Rectangle 12">
            <a:extLst>
              <a:ext uri="{FF2B5EF4-FFF2-40B4-BE49-F238E27FC236}">
                <a16:creationId xmlns:a16="http://schemas.microsoft.com/office/drawing/2014/main" id="{155C1258-BC1F-4F42-BF6C-48B380FBD7F2}"/>
              </a:ext>
            </a:extLst>
          </p:cNvPr>
          <p:cNvSpPr/>
          <p:nvPr/>
        </p:nvSpPr>
        <p:spPr>
          <a:xfrm>
            <a:off x="4681427" y="4336039"/>
            <a:ext cx="1414573" cy="753003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noProof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3FA52267-5133-4916-8D89-3E40193A0CC5}"/>
              </a:ext>
            </a:extLst>
          </p:cNvPr>
          <p:cNvSpPr/>
          <p:nvPr/>
        </p:nvSpPr>
        <p:spPr>
          <a:xfrm>
            <a:off x="6276908" y="4342206"/>
            <a:ext cx="5551695" cy="795796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গঙ্গা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জনমানুষের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r>
              <a:rPr lang="bn-BD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93F15BDF-8010-4C03-88F8-4E6E9B7B9AF5}"/>
              </a:ext>
            </a:extLst>
          </p:cNvPr>
          <p:cNvSpPr/>
          <p:nvPr/>
        </p:nvSpPr>
        <p:spPr>
          <a:xfrm>
            <a:off x="403644" y="5373672"/>
            <a:ext cx="1066800" cy="708020"/>
          </a:xfrm>
          <a:prstGeom prst="round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হ্ম</a:t>
            </a:r>
            <a:r>
              <a:rPr lang="en-US" sz="3200" kern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noProof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kern="0" noProof="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19319E93-B8F8-45AD-8861-3ED926DE694B}"/>
              </a:ext>
            </a:extLst>
          </p:cNvPr>
          <p:cNvSpPr/>
          <p:nvPr/>
        </p:nvSpPr>
        <p:spPr>
          <a:xfrm>
            <a:off x="1672211" y="5419056"/>
            <a:ext cx="2858756" cy="708020"/>
          </a:xfrm>
          <a:prstGeom prst="round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+ ম </a:t>
            </a:r>
          </a:p>
        </p:txBody>
      </p:sp>
      <p:sp>
        <p:nvSpPr>
          <p:cNvPr id="19" name="Rounded Rectangle 12">
            <a:extLst>
              <a:ext uri="{FF2B5EF4-FFF2-40B4-BE49-F238E27FC236}">
                <a16:creationId xmlns:a16="http://schemas.microsoft.com/office/drawing/2014/main" id="{7557EEB2-071B-43EF-8AE6-5D62214529A3}"/>
              </a:ext>
            </a:extLst>
          </p:cNvPr>
          <p:cNvSpPr/>
          <p:nvPr/>
        </p:nvSpPr>
        <p:spPr>
          <a:xfrm>
            <a:off x="4681427" y="5461447"/>
            <a:ext cx="1512198" cy="70802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kern="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</a:t>
            </a:r>
            <a:r>
              <a:rPr lang="bn-IN" sz="28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kern="0" noProof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7">
            <a:extLst>
              <a:ext uri="{FF2B5EF4-FFF2-40B4-BE49-F238E27FC236}">
                <a16:creationId xmlns:a16="http://schemas.microsoft.com/office/drawing/2014/main" id="{690561C9-175B-4256-921C-AAD111AEC74D}"/>
              </a:ext>
            </a:extLst>
          </p:cNvPr>
          <p:cNvSpPr/>
          <p:nvPr/>
        </p:nvSpPr>
        <p:spPr>
          <a:xfrm>
            <a:off x="6359366" y="5425160"/>
            <a:ext cx="5551695" cy="795796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noProof="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2400" kern="0" noProof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6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bbon: Tilted Down 3">
            <a:extLst>
              <a:ext uri="{FF2B5EF4-FFF2-40B4-BE49-F238E27FC236}">
                <a16:creationId xmlns:a16="http://schemas.microsoft.com/office/drawing/2014/main" id="{9B5D4909-35FF-464F-8C5C-2F61D1C6B737}"/>
              </a:ext>
            </a:extLst>
          </p:cNvPr>
          <p:cNvSpPr/>
          <p:nvPr/>
        </p:nvSpPr>
        <p:spPr>
          <a:xfrm>
            <a:off x="1083212" y="386544"/>
            <a:ext cx="9823939" cy="1238591"/>
          </a:xfrm>
          <a:prstGeom prst="ribbon">
            <a:avLst>
              <a:gd name="adj1" fmla="val 19704"/>
              <a:gd name="adj2" fmla="val 38388"/>
            </a:avLst>
          </a:prstGeom>
          <a:gradFill flip="none" rotWithShape="1">
            <a:gsLst>
              <a:gs pos="37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900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prstDash val="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8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6646B2-5744-483C-B14D-4D18A96DCC60}"/>
              </a:ext>
            </a:extLst>
          </p:cNvPr>
          <p:cNvSpPr txBox="1"/>
          <p:nvPr/>
        </p:nvSpPr>
        <p:spPr>
          <a:xfrm>
            <a:off x="1083212" y="2298618"/>
            <a:ext cx="9823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AA54E5-E825-4F69-8D89-5D2C719A894F}"/>
              </a:ext>
            </a:extLst>
          </p:cNvPr>
          <p:cNvSpPr txBox="1"/>
          <p:nvPr/>
        </p:nvSpPr>
        <p:spPr>
          <a:xfrm>
            <a:off x="3036275" y="3266721"/>
            <a:ext cx="474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26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661145" y="278743"/>
            <a:ext cx="10789958" cy="1085823"/>
          </a:xfrm>
          <a:prstGeom prst="verticalScroll">
            <a:avLst>
              <a:gd name="adj" fmla="val 25000"/>
            </a:avLst>
          </a:prstGeom>
          <a:gradFill flip="none" rotWithShape="1">
            <a:gsLst>
              <a:gs pos="36000">
                <a:schemeClr val="bg1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7179F-95F4-488E-BDA8-250DC0BD3E47}"/>
              </a:ext>
            </a:extLst>
          </p:cNvPr>
          <p:cNvSpPr txBox="1"/>
          <p:nvPr/>
        </p:nvSpPr>
        <p:spPr>
          <a:xfrm>
            <a:off x="829994" y="1758461"/>
            <a:ext cx="10142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প্রিয় শিক্ষার্থীবৃন্দ, তোমরা পাঠ্যাংশটুকুর বিরামচিহ্নগুলো ভালোভাবে দেখে বইটি বন্ধ কর।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AA45-3063-4B32-BC88-AB2D755D095E}"/>
              </a:ext>
            </a:extLst>
          </p:cNvPr>
          <p:cNvSpPr txBox="1"/>
          <p:nvPr/>
        </p:nvSpPr>
        <p:spPr>
          <a:xfrm>
            <a:off x="829994" y="3143581"/>
            <a:ext cx="9605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নিচের অনুচ্ছেদটির যথাস্থানে বিরামচিহ্ন বসিয়ে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 লেখ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D910F-D0AB-4A42-BC2E-F571EC245283}"/>
              </a:ext>
            </a:extLst>
          </p:cNvPr>
          <p:cNvSpPr txBox="1"/>
          <p:nvPr/>
        </p:nvSpPr>
        <p:spPr>
          <a:xfrm>
            <a:off x="1268064" y="3974703"/>
            <a:ext cx="10335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বিজ্ঞানীগণ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ভূপৃষ্ঠ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গঙ্গা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8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D38EE6B-64FA-4739-BBB0-CFDECD4B527F}"/>
              </a:ext>
            </a:extLst>
          </p:cNvPr>
          <p:cNvSpPr/>
          <p:nvPr/>
        </p:nvSpPr>
        <p:spPr>
          <a:xfrm>
            <a:off x="984738" y="333828"/>
            <a:ext cx="10170942" cy="971903"/>
          </a:xfrm>
          <a:prstGeom prst="roundRect">
            <a:avLst/>
          </a:prstGeom>
          <a:gradFill>
            <a:gsLst>
              <a:gs pos="58000">
                <a:schemeClr val="bg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মূল্যায়ন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9F8B7A-7651-4B98-B999-78E1CF8A231E}"/>
              </a:ext>
            </a:extLst>
          </p:cNvPr>
          <p:cNvSpPr txBox="1"/>
          <p:nvPr/>
        </p:nvSpPr>
        <p:spPr>
          <a:xfrm>
            <a:off x="1153550" y="2495957"/>
            <a:ext cx="10142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প্রিয় শিক্ষার্থীবৃন্দ, তোমরা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2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08251" y="261938"/>
            <a:ext cx="10775498" cy="1291091"/>
          </a:xfrm>
          <a:prstGeom prst="flowChartPunchedTape">
            <a:avLst/>
          </a:prstGeom>
          <a:gradFill>
            <a:gsLst>
              <a:gs pos="87000">
                <a:srgbClr val="FFFF00"/>
              </a:gs>
              <a:gs pos="53000">
                <a:schemeClr val="bg1"/>
              </a:gs>
            </a:gsLst>
            <a:path path="shape">
              <a:fillToRect l="50000" t="50000" r="50000" b="50000"/>
            </a:path>
          </a:gradFill>
          <a:ln w="38100" cap="flat" cmpd="sng" algn="ctr">
            <a:noFill/>
            <a:prstDash val="sysDash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নিরাময়মূলক ব্যবস্থা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251" y="1995187"/>
            <a:ext cx="4647519" cy="44245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পারগ শিক্ষার্থীদের সহায়তায় </a:t>
            </a:r>
            <a:r>
              <a:rPr lang="en-US" sz="4000" kern="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</a:t>
            </a: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র্বল শিক্ষার্থীদের পাঠ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bn-BD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বুঝতে সাহায্য করব। প্রয়োজনে নিজে সহায়তা করব।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11644C-F9D1-4D6E-8599-8505D3403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86" y="1995187"/>
            <a:ext cx="5899463" cy="442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1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7249" y="414340"/>
            <a:ext cx="10144579" cy="12548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rgbClr val="C0504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ওয়ানডে ওয়ান ওয়ার্ড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88179" y="3212596"/>
            <a:ext cx="3009902" cy="473139"/>
          </a:xfrm>
          <a:prstGeom prst="rightArrow">
            <a:avLst>
              <a:gd name="adj1" fmla="val 17957"/>
              <a:gd name="adj2" fmla="val 130107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83004" y="2919413"/>
            <a:ext cx="3009902" cy="1019173"/>
          </a:xfrm>
          <a:prstGeom prst="roundRect">
            <a:avLst/>
          </a:prstGeom>
          <a:gradFill>
            <a:gsLst>
              <a:gs pos="68000">
                <a:schemeClr val="bg1"/>
              </a:gs>
              <a:gs pos="92000">
                <a:srgbClr val="FF0000"/>
              </a:gs>
              <a:gs pos="78000">
                <a:srgbClr val="FFFF00"/>
              </a:gs>
            </a:gsLst>
            <a:path path="shape">
              <a:fillToRect l="50000" t="50000" r="50000" b="50000"/>
            </a:path>
          </a:gradFill>
          <a:ln w="25400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প্রবাহিত </a:t>
            </a:r>
            <a:r>
              <a:rPr kumimoji="0" lang="en-US" sz="3600" b="0" i="0" u="none" strike="noStrike" kern="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BD" sz="3600" b="0" i="0" u="none" strike="noStrike" kern="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91927" y="2919413"/>
            <a:ext cx="3009901" cy="1019173"/>
          </a:xfrm>
          <a:prstGeom prst="roundRect">
            <a:avLst/>
          </a:prstGeom>
          <a:gradFill>
            <a:gsLst>
              <a:gs pos="68000">
                <a:schemeClr val="bg1"/>
              </a:gs>
              <a:gs pos="92000">
                <a:srgbClr val="FF0000"/>
              </a:gs>
              <a:gs pos="78000">
                <a:srgbClr val="FFFF00"/>
              </a:gs>
            </a:gsLst>
            <a:path path="shape">
              <a:fillToRect l="50000" t="50000" r="50000" b="50000"/>
            </a:path>
          </a:gra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ysDash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প্লাবিত </a:t>
            </a:r>
            <a:r>
              <a:rPr lang="en-US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kern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3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7115" y="346439"/>
            <a:ext cx="10708806" cy="1148057"/>
          </a:xfrm>
          <a:prstGeom prst="rect">
            <a:avLst/>
          </a:prstGeom>
          <a:gradFill>
            <a:gsLst>
              <a:gs pos="60000">
                <a:schemeClr val="bg1"/>
              </a:gs>
              <a:gs pos="85000">
                <a:schemeClr val="accent4"/>
              </a:gs>
            </a:gsLst>
            <a:path path="shape">
              <a:fillToRect l="50000" t="50000" r="50000" b="50000"/>
            </a:path>
          </a:gradFill>
          <a:ln>
            <a:noFill/>
            <a:prstDash val="sysDash"/>
          </a:ln>
          <a:effectLst>
            <a:glow rad="139700">
              <a:srgbClr val="C0504D">
                <a:satMod val="175000"/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40C369-FEAC-400E-B139-AF27EB99A5CD}"/>
              </a:ext>
            </a:extLst>
          </p:cNvPr>
          <p:cNvSpPr txBox="1"/>
          <p:nvPr/>
        </p:nvSpPr>
        <p:spPr>
          <a:xfrm>
            <a:off x="752047" y="4240299"/>
            <a:ext cx="9718273" cy="212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427AA-66FD-46F1-87D8-77F81AECD013}"/>
              </a:ext>
            </a:extLst>
          </p:cNvPr>
          <p:cNvSpPr txBox="1"/>
          <p:nvPr/>
        </p:nvSpPr>
        <p:spPr>
          <a:xfrm>
            <a:off x="647115" y="1972056"/>
            <a:ext cx="10708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 পাঠ্যাংশটুকু থেকে তোমাদের বাংলা খাতায় এক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লিখে নিয়ে আসবে।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1CAFF6-C656-47FE-AF45-C4D682B71922}"/>
              </a:ext>
            </a:extLst>
          </p:cNvPr>
          <p:cNvSpPr txBox="1"/>
          <p:nvPr/>
        </p:nvSpPr>
        <p:spPr>
          <a:xfrm>
            <a:off x="647115" y="3023644"/>
            <a:ext cx="10708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 পাঠ্যাংশটুকু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খাতায় লিখে নিয়ে 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আসবে।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1044" y="346480"/>
            <a:ext cx="10501584" cy="989952"/>
          </a:xfrm>
          <a:prstGeom prst="rect">
            <a:avLst/>
          </a:prstGeom>
          <a:gradFill>
            <a:gsLst>
              <a:gs pos="99218">
                <a:srgbClr val="B1C4E6"/>
              </a:gs>
              <a:gs pos="98437">
                <a:srgbClr val="B6C8E8"/>
              </a:gs>
              <a:gs pos="96875">
                <a:srgbClr val="C0D0EB"/>
              </a:gs>
              <a:gs pos="100000">
                <a:schemeClr val="accent1">
                  <a:lumMod val="45000"/>
                  <a:lumOff val="55000"/>
                </a:schemeClr>
              </a:gs>
              <a:gs pos="93750">
                <a:srgbClr val="FF0000"/>
              </a:gs>
              <a:gs pos="65000">
                <a:schemeClr val="bg1"/>
              </a:gs>
              <a:gs pos="82000">
                <a:srgbClr val="C0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01600">
              <a:srgbClr val="A23C33">
                <a:satMod val="175000"/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i="0" u="none" strike="noStrike" kern="1200" normalizeH="0" baseline="0" noProof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kumimoji="0" lang="en-US" sz="4800" i="0" u="none" strike="noStrike" kern="1200" normalizeH="0" baseline="0" noProof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26962" y="1983545"/>
            <a:ext cx="6655524" cy="4135901"/>
          </a:xfrm>
          <a:prstGeom prst="rect">
            <a:avLst/>
          </a:prstGeom>
          <a:gradFill>
            <a:gsLst>
              <a:gs pos="99218">
                <a:srgbClr val="B1C4E6"/>
              </a:gs>
              <a:gs pos="98437">
                <a:srgbClr val="B6C8E8"/>
              </a:gs>
              <a:gs pos="96875">
                <a:srgbClr val="C0D0EB"/>
              </a:gs>
              <a:gs pos="100000">
                <a:schemeClr val="accent1">
                  <a:lumMod val="45000"/>
                  <a:lumOff val="55000"/>
                </a:schemeClr>
              </a:gs>
              <a:gs pos="93750">
                <a:srgbClr val="FF0000"/>
              </a:gs>
              <a:gs pos="74000">
                <a:schemeClr val="accent4">
                  <a:lumMod val="40000"/>
                  <a:lumOff val="60000"/>
                </a:schemeClr>
              </a:gs>
              <a:gs pos="89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kumimoji="0" lang="bn-BD" sz="3600" i="0" u="none" strike="noStrike" kern="1200" normalizeH="0" baseline="0" noProof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lang="bn-BD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360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শওকত আলী </a:t>
            </a:r>
            <a:r>
              <a:rPr kumimoji="0" lang="en-US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bn-IN" sz="3600" i="0" u="none" strike="noStrike" kern="1200" normalizeH="0" baseline="0" noProof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kumimoji="0" lang="bn-BD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kumimoji="0" lang="bn-BD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বিষ্ণুপুর</a:t>
            </a: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r>
              <a:rPr kumimoji="0" lang="bn-BD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bn-IN" sz="3600" i="0" u="none" strike="noStrike" kern="1200" normalizeH="0" baseline="0" noProof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kumimoji="0" lang="bn-BD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kumimoji="0" lang="bn-IN" sz="3600" i="0" u="none" strike="noStrike" kern="1200" normalizeH="0" baseline="0" noProof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তারাগঞ্জ, রংপুর। </a:t>
            </a:r>
            <a:endParaRPr kumimoji="0" lang="en-US" sz="3600" i="0" u="none" strike="noStrike" kern="1200" normalizeH="0" baseline="0" noProof="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AA5A75-1CCC-444D-A1E2-8E7141CCB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43" y="2043895"/>
            <a:ext cx="3671667" cy="40755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9321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628626" y="215191"/>
            <a:ext cx="9239243" cy="1328796"/>
          </a:xfrm>
          <a:prstGeom prst="doubleWave">
            <a:avLst>
              <a:gd name="adj1" fmla="val 6250"/>
              <a:gd name="adj2" fmla="val 242"/>
            </a:avLst>
          </a:prstGeom>
          <a:gradFill>
            <a:gsLst>
              <a:gs pos="57000">
                <a:schemeClr val="bg1"/>
              </a:gs>
              <a:gs pos="85000">
                <a:schemeClr val="accent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5400" cap="flat" cmpd="sng" algn="ctr">
            <a:noFill/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4AEFB-65B8-4CF4-BE75-4C9871DEF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139" y="1809003"/>
            <a:ext cx="6025809" cy="449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5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9195" y="295901"/>
            <a:ext cx="10810042" cy="1150491"/>
          </a:xfrm>
          <a:prstGeom prst="rect">
            <a:avLst/>
          </a:prstGeom>
          <a:gradFill>
            <a:gsLst>
              <a:gs pos="99218">
                <a:srgbClr val="FFFF00"/>
              </a:gs>
              <a:gs pos="98437">
                <a:srgbClr val="B6C8E8"/>
              </a:gs>
              <a:gs pos="96875">
                <a:srgbClr val="C0D0EB"/>
              </a:gs>
              <a:gs pos="100000">
                <a:schemeClr val="accent1">
                  <a:lumMod val="45000"/>
                  <a:lumOff val="55000"/>
                </a:schemeClr>
              </a:gs>
              <a:gs pos="48000">
                <a:srgbClr val="D5E0F2"/>
              </a:gs>
              <a:gs pos="88000">
                <a:srgbClr val="92D05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01600">
              <a:srgbClr val="DEB340">
                <a:satMod val="175000"/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i="0" u="none" strike="noStrike" kern="1200" normalizeH="0" baseline="0" noProof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kumimoji="0" lang="en-US" sz="4800" i="0" u="none" strike="noStrike" kern="1200" normalizeH="0" baseline="0" noProof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77016-6E2F-48A6-9E56-536D0F53F503}"/>
              </a:ext>
            </a:extLst>
          </p:cNvPr>
          <p:cNvSpPr txBox="1"/>
          <p:nvPr/>
        </p:nvSpPr>
        <p:spPr>
          <a:xfrm>
            <a:off x="712763" y="2357780"/>
            <a:ext cx="7954300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 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মিনিট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8319E-0005-4A6A-A608-8F43E0D1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791" y="2475721"/>
            <a:ext cx="2447446" cy="3180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11786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6209" y="187496"/>
            <a:ext cx="10757096" cy="783175"/>
          </a:xfrm>
          <a:gradFill>
            <a:gsLst>
              <a:gs pos="99218">
                <a:schemeClr val="accent2">
                  <a:lumMod val="60000"/>
                  <a:lumOff val="40000"/>
                </a:schemeClr>
              </a:gs>
              <a:gs pos="98437">
                <a:srgbClr val="B6C8E8"/>
              </a:gs>
              <a:gs pos="96875">
                <a:srgbClr val="C0D0EB"/>
              </a:gs>
              <a:gs pos="93000">
                <a:srgbClr val="FF0000"/>
              </a:gs>
              <a:gs pos="61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bn-IN" dirty="0">
                <a:latin typeface="NikoshBAN" panose="02000000000000000000"/>
                <a:cs typeface="NikoshBAN" panose="02000000000000000000" pitchFamily="2" charset="0"/>
              </a:rPr>
              <a:t>শিখনফল  </a:t>
            </a:r>
            <a:endParaRPr lang="en-US" dirty="0">
              <a:latin typeface="NikoshBAN" panose="02000000000000000000"/>
              <a:cs typeface="NikoshBAN" panose="02000000000000000000" pitchFamily="2" charset="0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3D1D318A-5C02-4287-B2C6-BCEE394B837B}"/>
              </a:ext>
            </a:extLst>
          </p:cNvPr>
          <p:cNvGraphicFramePr>
            <a:graphicFrameLocks noGrp="1"/>
          </p:cNvGraphicFramePr>
          <p:nvPr/>
        </p:nvGraphicFramePr>
        <p:xfrm>
          <a:off x="736209" y="1186304"/>
          <a:ext cx="10757096" cy="548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6973">
                  <a:extLst>
                    <a:ext uri="{9D8B030D-6E8A-4147-A177-3AD203B41FA5}">
                      <a16:colId xmlns:a16="http://schemas.microsoft.com/office/drawing/2014/main" val="3180122702"/>
                    </a:ext>
                  </a:extLst>
                </a:gridCol>
                <a:gridCol w="6260123">
                  <a:extLst>
                    <a:ext uri="{9D8B030D-6E8A-4147-A177-3AD203B41FA5}">
                      <a16:colId xmlns:a16="http://schemas.microsoft.com/office/drawing/2014/main" val="4104011500"/>
                    </a:ext>
                  </a:extLst>
                </a:gridCol>
              </a:tblGrid>
              <a:tr h="5484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শোনা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পঠিত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কথা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মনোযোগ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সহকারে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শুনবে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নির্দেশনা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শুনে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পালন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৩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৬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শুদ্ধ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প্রশ্ন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উত্তর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দিতে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গল্প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শুনে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মূল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বিষয়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গল্প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শুনে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মূলভাব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বর্ণনা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শুনে বুঝতে পারবে।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বলা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১ যুক্ত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বর্ণ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সহযোগে তৈরি শব্দ স্পষ্ট ও শুদ্ধভাবে বলতে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২ যুক্তব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র্ণ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সহযোগে তৈরি শব্দযুক্ত বাক্য স্পষ্ট ও শুদ্ধভাবে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বলতে পারবে।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৩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.৩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শুদ্ধ উচ্চারণে প্রশ্ন করতে ও উত্তর দিতে পারবে।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৪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গল্পের মূল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ভাব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বলতে পারবে।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২. ৫. ৩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সহজ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বিষয়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বর্ণনা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 ১. 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প্রমিত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কথা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বলতে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৪. ১. 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বিষয়ে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মত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প্রকাশ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 ১. ২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অনুভূতি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প্রকাশ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১ পাঠে ব্যবহৃত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সংবলিত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শব্দ শুদ্ধ উচ্চারণে পড়তে পারবে।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২ পাঠে ব্যবহৃত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সংবলিত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যোগে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সাবলীলভাবে পড়তে পারবে।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সমমানের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বইয়ে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ব্যবহৃত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সংবলিত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শুদ্ধ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৩.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সমমানের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বইয়ে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ব্যবহৃত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সংবলিত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যোগে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সাবলীলভাবে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পাঠ্যপুস্তকের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পাঠ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শ্রবণযোগ্য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স্পষ্ট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স্বরে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প্রমিত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সাবলীলভাবে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৪. ২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সমমানের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বইয়ে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পাঠ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শ্রবণযোগ্য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স্পষ্ট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স্বরে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প্রমিত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উচ্চারণে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সাবলীলভাবে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৫. ২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বিরামচিহ্ন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দেখে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অর্থযতি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শ্বাসযতি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বজায়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রেখে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সাবলীলভাবে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অনুচ্ছেদ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২. ৪. ২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গল্প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পড়ে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মূলভাব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লেখা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১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ভেঙে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endParaRPr kumimoji="0" lang="b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১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৪.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২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 </a:t>
                      </a:r>
                      <a:r>
                        <a:rPr kumimoji="0" lang="b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৪. ৩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যুক্তব্যঞ্জন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সহযোগে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গঠিত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 ৫. ১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ব্যবহৃত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লিখতে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8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5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76357" y="266806"/>
            <a:ext cx="8777464" cy="1034216"/>
          </a:xfrm>
          <a:prstGeom prst="rect">
            <a:avLst/>
          </a:prstGeom>
          <a:gradFill>
            <a:gsLst>
              <a:gs pos="99218">
                <a:srgbClr val="FFFF00"/>
              </a:gs>
              <a:gs pos="98437">
                <a:srgbClr val="B6C8E8"/>
              </a:gs>
              <a:gs pos="100000">
                <a:srgbClr val="C0D0EB"/>
              </a:gs>
              <a:gs pos="94000">
                <a:srgbClr val="FFFF00"/>
              </a:gs>
              <a:gs pos="87000">
                <a:schemeClr val="accent2">
                  <a:lumMod val="20000"/>
                  <a:lumOff val="80000"/>
                </a:schemeClr>
              </a:gs>
              <a:gs pos="81000">
                <a:schemeClr val="accent4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15875" cap="flat" cmpd="sng" algn="ctr">
            <a:solidFill>
              <a:srgbClr val="3C9770"/>
            </a:solidFill>
            <a:prstDash val="solid"/>
          </a:ln>
          <a:effectLst>
            <a:glow rad="139700">
              <a:srgbClr val="A23C33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নিচের </a:t>
            </a:r>
            <a:r>
              <a:rPr lang="en-US" noProof="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 তোমরা</a:t>
            </a:r>
            <a:r>
              <a:rPr lang="en-US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en-US" noProof="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noProof="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bn-BD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 পাচ্ছ? </a:t>
            </a:r>
            <a:r>
              <a:rPr lang="en-US" noProof="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44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 w="3175" cmpd="sng">
                <a:noFill/>
              </a:ln>
              <a:solidFill>
                <a:srgbClr val="00B0F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3B6186-B2D6-4DD7-B4F3-0B723A11F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95" y="1607890"/>
            <a:ext cx="7328388" cy="498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1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25802" y="0"/>
            <a:ext cx="9730884" cy="1988005"/>
          </a:xfrm>
          <a:prstGeom prst="horizontalScroll">
            <a:avLst>
              <a:gd name="adj" fmla="val 25000"/>
            </a:avLst>
          </a:prstGeom>
          <a:gradFill>
            <a:gsLst>
              <a:gs pos="68000">
                <a:schemeClr val="bg1"/>
              </a:gs>
              <a:gs pos="92000">
                <a:srgbClr val="FF0000"/>
              </a:gs>
              <a:gs pos="78000">
                <a:srgbClr val="FFFF00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1125802" y="2469133"/>
            <a:ext cx="9730884" cy="2705553"/>
          </a:xfrm>
          <a:prstGeom prst="donut">
            <a:avLst>
              <a:gd name="adj" fmla="val 8201"/>
            </a:avLst>
          </a:prstGeom>
          <a:gradFill>
            <a:gsLst>
              <a:gs pos="7000">
                <a:srgbClr val="00B0F0"/>
              </a:gs>
              <a:gs pos="92000">
                <a:srgbClr val="7030A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 </a:t>
            </a:r>
            <a:r>
              <a:rPr lang="en-US" sz="32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35331" y="2251596"/>
            <a:ext cx="10121337" cy="3585729"/>
          </a:xfrm>
          <a:prstGeom prst="ellipse">
            <a:avLst/>
          </a:prstGeom>
          <a:gradFill flip="none" rotWithShape="1">
            <a:gsLst>
              <a:gs pos="85000">
                <a:schemeClr val="accent2">
                  <a:lumMod val="75000"/>
                </a:schemeClr>
              </a:gs>
              <a:gs pos="69000">
                <a:srgbClr val="FFFF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7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308295" y="214312"/>
            <a:ext cx="9896321" cy="1150254"/>
          </a:xfrm>
          <a:prstGeom prst="verticalScroll">
            <a:avLst/>
          </a:prstGeom>
          <a:gradFill flip="none" rotWithShape="1">
            <a:gsLst>
              <a:gs pos="64000">
                <a:schemeClr val="bg1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শিক্ষকের আদর্শ পাঠ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05E0DE-5131-4F7F-92EC-26FCDCEAB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638" y="1592191"/>
            <a:ext cx="6580291" cy="493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8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F67B54-39C8-4988-9686-6513F6EB9247}"/>
              </a:ext>
            </a:extLst>
          </p:cNvPr>
          <p:cNvSpPr txBox="1"/>
          <p:nvPr/>
        </p:nvSpPr>
        <p:spPr>
          <a:xfrm>
            <a:off x="3274929" y="217963"/>
            <a:ext cx="374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598A8F-3E98-447F-BB61-D43D52B7D124}"/>
              </a:ext>
            </a:extLst>
          </p:cNvPr>
          <p:cNvSpPr txBox="1"/>
          <p:nvPr/>
        </p:nvSpPr>
        <p:spPr>
          <a:xfrm>
            <a:off x="1274299" y="921533"/>
            <a:ext cx="9643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ঢিবির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নগর-সভ্যতা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89D37E-4B42-4375-B1A2-3C8ACD147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908" y="2794653"/>
            <a:ext cx="5102810" cy="34699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A35635-C190-4B1A-BA4F-07E5BAA77750}"/>
              </a:ext>
            </a:extLst>
          </p:cNvPr>
          <p:cNvSpPr txBox="1"/>
          <p:nvPr/>
        </p:nvSpPr>
        <p:spPr>
          <a:xfrm>
            <a:off x="5933877" y="6321802"/>
            <a:ext cx="211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42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A27D0C-6DA9-435C-8D04-4273262FF443}"/>
              </a:ext>
            </a:extLst>
          </p:cNvPr>
          <p:cNvSpPr txBox="1"/>
          <p:nvPr/>
        </p:nvSpPr>
        <p:spPr>
          <a:xfrm>
            <a:off x="1087902" y="761997"/>
            <a:ext cx="102412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লালমাই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মৃত্তিকা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বিজ্ঞানীগণ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পুরানো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ভূপৃষ্ঠ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গঙ্গা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সুসভ্য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১৭৭০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পেরিয়ে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বেলাবো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সোনারগাঁ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986</Words>
  <Application>Microsoft Office PowerPoint</Application>
  <PresentationFormat>Widescreen</PresentationFormat>
  <Paragraphs>124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শিখনফল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কিছু শব্দের অর্থ জেনে নেই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SHOWKAT ALI</dc:creator>
  <cp:lastModifiedBy>MD. SHOWKAT ALI</cp:lastModifiedBy>
  <cp:revision>11</cp:revision>
  <dcterms:created xsi:type="dcterms:W3CDTF">2021-12-14T21:32:56Z</dcterms:created>
  <dcterms:modified xsi:type="dcterms:W3CDTF">2022-01-18T21:47:00Z</dcterms:modified>
</cp:coreProperties>
</file>