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7D147-57DE-4353-BA36-94FC82FF5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2922A-BF03-4970-984C-A4B359417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E48E9-D979-4273-A0C2-7EFDC034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3CD2-6CD1-4D7D-A978-51BF10A6A6E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1B572-78C2-4E06-9E79-D308164C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53B59-70A5-4256-A619-7756E97E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5A0-EE4C-46A1-B288-EEF867A51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5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0459-F913-4F2C-A9C3-859E08F0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3857A-2632-48F7-AB2D-5D4B80D4A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1A0C-BB19-45B8-9F31-A14B7524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3CD2-6CD1-4D7D-A978-51BF10A6A6E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AEB7-6EAF-4DB9-8434-A8C819453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5584F-1126-4955-AA62-67A06F0F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5A0-EE4C-46A1-B288-EEF867A51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9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744EC9-534D-42C4-ADFC-0C05F76B5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B0D85-B762-4D85-8906-15D286CC1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7DB3-76A1-4004-82E2-525DDBDD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3CD2-6CD1-4D7D-A978-51BF10A6A6E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02F62-4051-432E-BAFD-57B4C1ED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20B4A-D146-4F86-8922-979CF9B4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5A0-EE4C-46A1-B288-EEF867A51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4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EB017-895B-4054-B7F3-0B1BEC6D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32D6C-F91B-4770-B2D4-5A6EB1163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A1EB1-763F-401C-92D2-4D524AE1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3CD2-6CD1-4D7D-A978-51BF10A6A6E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8000D-2505-485E-95E6-4FDEFDD2D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47EDB-22C9-4FC9-BB37-9A1F45CB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5A0-EE4C-46A1-B288-EEF867A51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0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7C9B-C420-4641-A269-216DC7AD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48132-BBB2-4AF2-BA4B-DE65BE46B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CE1FF-7C95-497B-BCA9-3D9F90E5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3CD2-6CD1-4D7D-A978-51BF10A6A6E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D8DEE-3730-4F0D-A648-C550EB4B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F4F99-273C-4EEA-BBE8-250DDCD2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5A0-EE4C-46A1-B288-EEF867A51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2034-0181-4F00-B100-2EBC2591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8E7F5-6708-4F2D-9446-D8048E4D1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3AF5A-6EE7-4374-8311-939A66A78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AE751-E05B-4849-9491-EC6774A6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3CD2-6CD1-4D7D-A978-51BF10A6A6E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AAE9B-3B49-4297-AFC2-1F5C9E66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BF783-2668-41BF-A2D9-ECE20699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5A0-EE4C-46A1-B288-EEF867A51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0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9403-6438-4F5E-8FFF-3F18AAFC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A5109-5F45-4A33-8D69-9B1D95592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5EDEA-1C1A-40F5-AF1E-5F50BFE29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C607F-A094-4503-BFE1-C71782C00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C5AFD-7548-436C-ABE2-485AAA422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73FCE8-4512-47B0-B0DD-C4FCA375E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3CD2-6CD1-4D7D-A978-51BF10A6A6E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C7D509-E113-451A-A355-91108C4A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008AA5-6398-412A-89CD-E0508A53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5A0-EE4C-46A1-B288-EEF867A51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5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4323-64A8-4140-96EC-54BD051C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0B124-C99E-4976-AD7F-19E7041DF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3CD2-6CD1-4D7D-A978-51BF10A6A6E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9A3B0-E697-4B5B-A37F-86DAFED1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51664-BD35-48B2-8AA7-EE5BBFCA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5A0-EE4C-46A1-B288-EEF867A51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1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76F0C-9608-4C2C-B907-963E9C7A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3CD2-6CD1-4D7D-A978-51BF10A6A6E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C420B-F90A-4975-ADEB-6DD2FDCFA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9D0C5-9C96-41DC-A613-692F4D16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5A0-EE4C-46A1-B288-EEF867A51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7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39E7-3C9B-4896-89F8-112C1573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425C2-8B3C-40F5-84FD-95EF461B2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C2C31-2A43-4349-853E-862BE988F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3FD28-54E1-42D4-BAB9-CFC3C9BC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3CD2-6CD1-4D7D-A978-51BF10A6A6E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CC9CD-5469-4D5B-AECA-107E05E8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FEAC2-7694-4FA0-BBA9-B3A0EB9B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5A0-EE4C-46A1-B288-EEF867A51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D9C5-2700-44C5-B5C3-230DA3A9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52231F-6CE0-4BD4-935F-050CBF2AC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76A88-C5B2-4C57-83B0-B2B579979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3A3DE-F4FB-414F-904B-983D7D3B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3CD2-6CD1-4D7D-A978-51BF10A6A6E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44978-09BA-4E67-A908-593BAED5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E5C36-DC94-4161-B162-8529322A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5A0-EE4C-46A1-B288-EEF867A51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2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CD01C8-798C-4353-AC3B-A4778769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1E51E-C6A3-461E-B404-FC9019A20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74F45-2DBA-48AC-BE16-67A458B6E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33CD2-6CD1-4D7D-A978-51BF10A6A6E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4B19F-9475-4836-8D1B-828ADB89F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AAB18-2D69-4993-85CC-095D153ED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DB5A0-EE4C-46A1-B288-EEF867A51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4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22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7FC44E-4C42-49F3-A1C4-2AE809919F44}"/>
              </a:ext>
            </a:extLst>
          </p:cNvPr>
          <p:cNvSpPr txBox="1"/>
          <p:nvPr/>
        </p:nvSpPr>
        <p:spPr>
          <a:xfrm>
            <a:off x="109929" y="134911"/>
            <a:ext cx="116723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مقامات الإحسان</a:t>
            </a:r>
          </a:p>
          <a:p>
            <a:r>
              <a:rPr lang="bn-IN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ইহসানের স্তরঃ ইহসানের স্তর মোট তিনটি যথাঃ-</a:t>
            </a:r>
          </a:p>
          <a:p>
            <a:r>
              <a:rPr lang="bn-IN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১. 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شرائط</a:t>
            </a:r>
            <a:r>
              <a:rPr lang="bn-IN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ও 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اركان</a:t>
            </a:r>
            <a:r>
              <a:rPr lang="bn-IN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আদায় করত আল্লাহ্‌ তা’য়ালার ইবাদত করা।</a:t>
            </a:r>
          </a:p>
          <a:p>
            <a:r>
              <a:rPr lang="bn-IN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২. 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مشاهده</a:t>
            </a:r>
            <a:r>
              <a:rPr lang="bn-IN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তথা আল্লাহকে উপস্থিত মনে করে কাজ করা।</a:t>
            </a:r>
          </a:p>
          <a:p>
            <a:r>
              <a:rPr lang="bn-IN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৩. 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مراقبه</a:t>
            </a:r>
            <a:r>
              <a:rPr lang="bn-IN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তথা আল্লাহ্‌ তাঁকে দেখছেন মনে করে কাজ করা। 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55BEB-0F44-4C9A-B100-09F99ED343C5}"/>
              </a:ext>
            </a:extLst>
          </p:cNvPr>
          <p:cNvSpPr txBox="1"/>
          <p:nvPr/>
        </p:nvSpPr>
        <p:spPr>
          <a:xfrm>
            <a:off x="109929" y="3305010"/>
            <a:ext cx="119721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تزكية</a:t>
            </a:r>
            <a:r>
              <a:rPr lang="bn-IN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এর পরিচিতিঃ</a:t>
            </a:r>
          </a:p>
          <a:p>
            <a:r>
              <a:rPr lang="bn-IN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ক. আভিধানিক অর্থঃ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تزكية</a:t>
            </a:r>
            <a:r>
              <a:rPr lang="bn-IN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শব্দটি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زكوٌ</a:t>
            </a:r>
            <a:r>
              <a:rPr lang="bn-IN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ধাতু থেকে গঠিত বাবে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تفعيل</a:t>
            </a:r>
            <a:r>
              <a:rPr lang="bn-IN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এর মাসদার।  এর আভিধানিক অর্থ হচ্ছে- ১.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التّطهير</a:t>
            </a:r>
            <a:r>
              <a:rPr lang="bn-IN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তথা পবিত্র করা। ২.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الاصلاح</a:t>
            </a:r>
            <a:r>
              <a:rPr lang="bn-IN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তথা সংশোধন করা। ৩.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المدح</a:t>
            </a:r>
            <a:r>
              <a:rPr lang="bn-IN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তথা প্রশংসা করা। ৪.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تعديل الشئ</a:t>
            </a:r>
            <a:r>
              <a:rPr lang="bn-IN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তথা সঠিক কাঠামো আনা। ৫.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التّنمية</a:t>
            </a:r>
            <a:r>
              <a:rPr lang="bn-IN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তথা সমৃদ্ধকরণ।   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49849B-2ACF-4096-8AB4-06E189318146}"/>
              </a:ext>
            </a:extLst>
          </p:cNvPr>
          <p:cNvSpPr/>
          <p:nvPr/>
        </p:nvSpPr>
        <p:spPr>
          <a:xfrm>
            <a:off x="227351" y="1719960"/>
            <a:ext cx="11437495" cy="2893102"/>
          </a:xfrm>
          <a:prstGeom prst="roundRect">
            <a:avLst>
              <a:gd name="adj" fmla="val 1184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খ. পারিভাষিক সংজ্ঞাঃ পরিভাষায় </a:t>
            </a:r>
            <a:r>
              <a:rPr lang="ar-SA" sz="4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تزكية</a:t>
            </a:r>
            <a:r>
              <a:rPr lang="bn-IN" sz="4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হচ্ছে-</a:t>
            </a:r>
          </a:p>
          <a:p>
            <a:r>
              <a:rPr lang="ar-SA" sz="4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هى تطهير النّفس عن الخصائل الرّذيلة المذمومة</a:t>
            </a:r>
            <a:r>
              <a:rPr lang="bn-IN" sz="4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r>
              <a:rPr lang="bn-IN" sz="4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অর্থাৎ, নিন্দিত কদর্য চরিত্রসমূহ হতে আত্মাকে পবিত্র রাখাকে তাযকিয়া বলে। </a:t>
            </a:r>
            <a:endParaRPr lang="en-US" sz="40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04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4E9AD5-C0A4-44E0-AC30-119C84E3C313}"/>
              </a:ext>
            </a:extLst>
          </p:cNvPr>
          <p:cNvSpPr txBox="1"/>
          <p:nvPr/>
        </p:nvSpPr>
        <p:spPr>
          <a:xfrm>
            <a:off x="1214203" y="0"/>
            <a:ext cx="82445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3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F522B-398A-4513-8C55-4BA31A2DB9F7}"/>
              </a:ext>
            </a:extLst>
          </p:cNvPr>
          <p:cNvSpPr txBox="1"/>
          <p:nvPr/>
        </p:nvSpPr>
        <p:spPr>
          <a:xfrm>
            <a:off x="359764" y="3087974"/>
            <a:ext cx="11452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ব্যক্তি ও সমাজ জীবনে তাযকিয়া ও তাসাউফের প্রয়োজনীয়তা বর্ণনা কর। 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8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4D2F2-F94F-4368-9988-296AD5514BB8}"/>
              </a:ext>
            </a:extLst>
          </p:cNvPr>
          <p:cNvSpPr txBox="1"/>
          <p:nvPr/>
        </p:nvSpPr>
        <p:spPr>
          <a:xfrm>
            <a:off x="3132945" y="719528"/>
            <a:ext cx="55163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AtraiOMJ" panose="00000400000000000000" pitchFamily="2" charset="0"/>
                <a:cs typeface="AtraiOMJ" panose="00000400000000000000" pitchFamily="2" charset="0"/>
              </a:rPr>
              <a:t>আল্লাহ্‌</a:t>
            </a:r>
          </a:p>
          <a:p>
            <a:r>
              <a:rPr lang="bn-IN" sz="16600" dirty="0">
                <a:latin typeface="AtraiOMJ" panose="00000400000000000000" pitchFamily="2" charset="0"/>
                <a:cs typeface="AtraiOMJ" panose="00000400000000000000" pitchFamily="2" charset="0"/>
              </a:rPr>
              <a:t>হাফেজ </a:t>
            </a:r>
            <a:endParaRPr lang="en-US" sz="16600" dirty="0"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63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49000">
              <a:schemeClr val="accent2">
                <a:lumMod val="40000"/>
                <a:lumOff val="60000"/>
              </a:schemeClr>
            </a:gs>
            <a:gs pos="70000">
              <a:srgbClr val="FFFF0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36EC07-19A1-4F9D-AFCF-299D8882AE4B}"/>
              </a:ext>
            </a:extLst>
          </p:cNvPr>
          <p:cNvSpPr/>
          <p:nvPr/>
        </p:nvSpPr>
        <p:spPr>
          <a:xfrm>
            <a:off x="119920" y="224853"/>
            <a:ext cx="11677339" cy="127416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7200" b="1" i="1" dirty="0">
                <a:latin typeface="AtraiOMJ" panose="00000400000000000000" pitchFamily="2" charset="0"/>
                <a:cs typeface="AtraiOMJ" panose="00000400000000000000" pitchFamily="2" charset="0"/>
              </a:rPr>
              <a:t>আসসালামু আলাইকুম ওয়া রাহমাতুল্লাহ </a:t>
            </a:r>
            <a:endParaRPr lang="en-US" sz="7200" b="1" i="1" dirty="0"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E16555-FC6D-4CDB-BBB1-1152F8B15CD3}"/>
              </a:ext>
            </a:extLst>
          </p:cNvPr>
          <p:cNvSpPr/>
          <p:nvPr/>
        </p:nvSpPr>
        <p:spPr>
          <a:xfrm>
            <a:off x="2357202" y="1618937"/>
            <a:ext cx="7477595" cy="12741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7200" b="1" i="1" dirty="0">
                <a:solidFill>
                  <a:schemeClr val="tx1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আজকের পাঠে সবাইকে </a:t>
            </a:r>
            <a:endParaRPr lang="en-US" sz="7200" b="1" i="1" dirty="0">
              <a:solidFill>
                <a:schemeClr val="tx1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157EA-CE35-40BC-8FF9-D7B22F691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7" t="19833" r="27822" b="43952"/>
          <a:stretch/>
        </p:blipFill>
        <p:spPr>
          <a:xfrm>
            <a:off x="379383" y="3429000"/>
            <a:ext cx="2759084" cy="2234784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13C168-9C3C-4897-8ED4-75C89E508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6" t="17657" r="23839" b="45141"/>
          <a:stretch/>
        </p:blipFill>
        <p:spPr>
          <a:xfrm>
            <a:off x="3427389" y="3429000"/>
            <a:ext cx="2379689" cy="22347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0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1CD0A7-EB58-4527-8104-94E1EF46F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09" t="18398" r="29280" b="47553"/>
          <a:stretch/>
        </p:blipFill>
        <p:spPr>
          <a:xfrm>
            <a:off x="6095999" y="3429000"/>
            <a:ext cx="2379689" cy="223478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D1CE7A-11DD-4131-B4AD-A760E5D698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219" t="19979" r="27238" b="45010"/>
          <a:stretch/>
        </p:blipFill>
        <p:spPr>
          <a:xfrm>
            <a:off x="8803334" y="3429000"/>
            <a:ext cx="2269760" cy="2234784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255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252E75-89EF-44D8-A33F-6C70ABFFCF8D}"/>
              </a:ext>
            </a:extLst>
          </p:cNvPr>
          <p:cNvSpPr/>
          <p:nvPr/>
        </p:nvSpPr>
        <p:spPr>
          <a:xfrm>
            <a:off x="252333" y="151147"/>
            <a:ext cx="11687329" cy="125792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raiOMJ" panose="00000400000000000000" pitchFamily="2" charset="0"/>
                <a:cs typeface="AtraiOMJ" panose="00000400000000000000" pitchFamily="2" charset="0"/>
              </a:rPr>
              <a:t>         পরিচিতি </a:t>
            </a:r>
            <a:endParaRPr lang="en-US" sz="6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552DC1-E444-47E0-8A00-15689D733535}"/>
              </a:ext>
            </a:extLst>
          </p:cNvPr>
          <p:cNvSpPr/>
          <p:nvPr/>
        </p:nvSpPr>
        <p:spPr>
          <a:xfrm rot="5400000">
            <a:off x="3868081" y="3259111"/>
            <a:ext cx="6339593" cy="33977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EDB48-AD0C-4F07-8799-7F8D85E3CD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69" r="1751" b="26557"/>
          <a:stretch/>
        </p:blipFill>
        <p:spPr>
          <a:xfrm>
            <a:off x="277315" y="1547708"/>
            <a:ext cx="1896259" cy="215621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68BE9-DEE4-4933-B117-B245658739D8}"/>
              </a:ext>
            </a:extLst>
          </p:cNvPr>
          <p:cNvSpPr/>
          <p:nvPr/>
        </p:nvSpPr>
        <p:spPr>
          <a:xfrm>
            <a:off x="252332" y="3842558"/>
            <a:ext cx="6548203" cy="246213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AtraiOMJ" panose="00000400000000000000" pitchFamily="2" charset="0"/>
                <a:cs typeface="AtraiOMJ" panose="00000400000000000000" pitchFamily="2" charset="0"/>
              </a:rPr>
              <a:t>কাপ্তাই আল আমিন নুরিয়া দাখিল মাদরাসা </a:t>
            </a:r>
          </a:p>
          <a:p>
            <a:pPr algn="ctr"/>
            <a:r>
              <a:rPr lang="bn-IN" sz="3600" dirty="0">
                <a:latin typeface="AtraiOMJ" panose="00000400000000000000" pitchFamily="2" charset="0"/>
                <a:cs typeface="AtraiOMJ" panose="00000400000000000000" pitchFamily="2" charset="0"/>
              </a:rPr>
              <a:t>জেঠিঘাট, নতুন বাজার, কাপ্তাই, রাঙ্গামাটি।</a:t>
            </a:r>
          </a:p>
          <a:p>
            <a:pPr algn="ctr"/>
            <a:r>
              <a:rPr lang="bn-IN" sz="3600" dirty="0">
                <a:latin typeface="AtraiOMJ" panose="00000400000000000000" pitchFamily="2" charset="0"/>
                <a:cs typeface="AtraiOMJ" panose="00000400000000000000" pitchFamily="2" charset="0"/>
              </a:rPr>
              <a:t>মোবাইলঃ ০১৮৪৫৭৬৪৯৬৮  </a:t>
            </a:r>
            <a:endParaRPr lang="en-US" sz="3600" dirty="0"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997F22-247E-4370-A8A0-068965D956EE}"/>
              </a:ext>
            </a:extLst>
          </p:cNvPr>
          <p:cNvSpPr/>
          <p:nvPr/>
        </p:nvSpPr>
        <p:spPr>
          <a:xfrm>
            <a:off x="2410917" y="2128603"/>
            <a:ext cx="4182256" cy="142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AtraiOMJ" panose="00000400000000000000" pitchFamily="2" charset="0"/>
                <a:cs typeface="AtraiOMJ" panose="00000400000000000000" pitchFamily="2" charset="0"/>
              </a:rPr>
              <a:t>মুহাম্মদ জাকির হোসেন</a:t>
            </a:r>
          </a:p>
          <a:p>
            <a:pPr algn="ctr"/>
            <a:r>
              <a:rPr lang="bn-IN" sz="4000" dirty="0">
                <a:latin typeface="AtraiOMJ" panose="00000400000000000000" pitchFamily="2" charset="0"/>
                <a:cs typeface="AtraiOMJ" panose="00000400000000000000" pitchFamily="2" charset="0"/>
              </a:rPr>
              <a:t>সহকারী মৌলভী </a:t>
            </a:r>
            <a:endParaRPr lang="en-US" sz="4000" dirty="0"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781F8C-3698-488A-89E2-20BB134A08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0"/>
          <a:stretch/>
        </p:blipFill>
        <p:spPr>
          <a:xfrm>
            <a:off x="7250243" y="1547708"/>
            <a:ext cx="4711907" cy="3088465"/>
          </a:xfrm>
          <a:prstGeom prst="roundRect">
            <a:avLst>
              <a:gd name="adj" fmla="val 27613"/>
            </a:avLst>
          </a:prstGeom>
          <a:ln w="190500" cap="rnd">
            <a:solidFill>
              <a:srgbClr val="0020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E5A7F6-4994-4D4D-A343-FF7F2BE39FCE}"/>
              </a:ext>
            </a:extLst>
          </p:cNvPr>
          <p:cNvSpPr/>
          <p:nvPr/>
        </p:nvSpPr>
        <p:spPr>
          <a:xfrm>
            <a:off x="8014744" y="4774807"/>
            <a:ext cx="3182904" cy="16039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আল আকাঈদ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১ম অধ্যায়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পরিচ্ছেদ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49000">
              <a:schemeClr val="accent2">
                <a:lumMod val="40000"/>
                <a:lumOff val="60000"/>
              </a:schemeClr>
            </a:gs>
            <a:gs pos="70000">
              <a:srgbClr val="FFFF0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30364F-F8F0-44F9-B95D-CFF64FDC6982}"/>
              </a:ext>
            </a:extLst>
          </p:cNvPr>
          <p:cNvSpPr/>
          <p:nvPr/>
        </p:nvSpPr>
        <p:spPr>
          <a:xfrm>
            <a:off x="242341" y="4332158"/>
            <a:ext cx="11707317" cy="20386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5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 عمر بن الخطاب رضى الله عنه قال .................. فأخبٍرني عن الإحسان قال : أن تعبدَ اللهَ كانّكَ تَرَاهُ فإن لم تكن تراه فإنّه يراكَ</a:t>
            </a:r>
            <a:endParaRPr lang="en-US" sz="54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AD662A-2592-40C5-9D0E-B2F067F12ADD}"/>
              </a:ext>
            </a:extLst>
          </p:cNvPr>
          <p:cNvSpPr/>
          <p:nvPr/>
        </p:nvSpPr>
        <p:spPr>
          <a:xfrm>
            <a:off x="854439" y="2977421"/>
            <a:ext cx="9983449" cy="903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চলো আমরা একটি হাদিসের কিছু অংশ পাঠ করি। </a:t>
            </a:r>
            <a:endParaRPr lang="en-US" sz="4800" b="1" dirty="0">
              <a:solidFill>
                <a:schemeClr val="tx1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08DD0D-6342-486D-811B-FF8EFBB507A5}"/>
              </a:ext>
            </a:extLst>
          </p:cNvPr>
          <p:cNvSpPr/>
          <p:nvPr/>
        </p:nvSpPr>
        <p:spPr>
          <a:xfrm>
            <a:off x="1552732" y="487180"/>
            <a:ext cx="9086536" cy="20480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chemeClr val="tx1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আজকের পাঠঃ</a:t>
            </a:r>
            <a:r>
              <a:rPr lang="ar-SA" sz="8800" b="1" dirty="0">
                <a:solidFill>
                  <a:schemeClr val="tx1"/>
                </a:solidFill>
                <a:latin typeface="AtraiOMJ" panose="00000400000000000000" pitchFamily="2" charset="0"/>
              </a:rPr>
              <a:t>الإحسان </a:t>
            </a:r>
            <a:endParaRPr lang="en-US" sz="8800" b="1" dirty="0">
              <a:solidFill>
                <a:schemeClr val="tx1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459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7CD0D3-9A25-48D0-AABB-621012010116}"/>
              </a:ext>
            </a:extLst>
          </p:cNvPr>
          <p:cNvSpPr txBox="1"/>
          <p:nvPr/>
        </p:nvSpPr>
        <p:spPr>
          <a:xfrm>
            <a:off x="3702570" y="0"/>
            <a:ext cx="48568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i="1" dirty="0">
                <a:latin typeface="GangaOMJ" panose="00000400000000000000" pitchFamily="2" charset="0"/>
                <a:cs typeface="GangaOMJ" panose="00000400000000000000" pitchFamily="2" charset="0"/>
              </a:rPr>
              <a:t>শিখন ফল </a:t>
            </a:r>
            <a:endParaRPr lang="en-US" sz="11500" b="1" i="1" dirty="0">
              <a:latin typeface="GangaOMJ" panose="00000400000000000000" pitchFamily="2" charset="0"/>
              <a:cs typeface="GangaOMJ" panose="00000400000000000000" pitchFamily="2" charset="0"/>
            </a:endParaRPr>
          </a:p>
        </p:txBody>
      </p:sp>
      <p:sp>
        <p:nvSpPr>
          <p:cNvPr id="3" name="Star: 32 Points 2">
            <a:extLst>
              <a:ext uri="{FF2B5EF4-FFF2-40B4-BE49-F238E27FC236}">
                <a16:creationId xmlns:a16="http://schemas.microsoft.com/office/drawing/2014/main" id="{0B3AE155-3D34-4C9E-9A8C-7B4C27857E3A}"/>
              </a:ext>
            </a:extLst>
          </p:cNvPr>
          <p:cNvSpPr/>
          <p:nvPr/>
        </p:nvSpPr>
        <p:spPr>
          <a:xfrm>
            <a:off x="539647" y="2128604"/>
            <a:ext cx="884420" cy="929390"/>
          </a:xfrm>
          <a:prstGeom prst="star32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F004E-2BEE-4C1C-89FF-B0054F8067A1}"/>
              </a:ext>
            </a:extLst>
          </p:cNvPr>
          <p:cNvSpPr txBox="1"/>
          <p:nvPr/>
        </p:nvSpPr>
        <p:spPr>
          <a:xfrm>
            <a:off x="1708878" y="2173575"/>
            <a:ext cx="10268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ব্যক্তি ও সমাজ জীবনে তাযকিয়া ও তাসাউফের প্রয়োজনীয়তা বর্ণনা করতে পারবে।  </a:t>
            </a:r>
            <a:endParaRPr lang="en-US" sz="3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ar: 32 Points 5">
            <a:extLst>
              <a:ext uri="{FF2B5EF4-FFF2-40B4-BE49-F238E27FC236}">
                <a16:creationId xmlns:a16="http://schemas.microsoft.com/office/drawing/2014/main" id="{38F5448C-62AE-411C-8CF2-C240E5F3CDD3}"/>
              </a:ext>
            </a:extLst>
          </p:cNvPr>
          <p:cNvSpPr/>
          <p:nvPr/>
        </p:nvSpPr>
        <p:spPr>
          <a:xfrm>
            <a:off x="539647" y="3335312"/>
            <a:ext cx="884420" cy="929390"/>
          </a:xfrm>
          <a:prstGeom prst="star32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1B9CE-D8B5-42A4-875F-3EC865190523}"/>
              </a:ext>
            </a:extLst>
          </p:cNvPr>
          <p:cNvSpPr txBox="1"/>
          <p:nvPr/>
        </p:nvSpPr>
        <p:spPr>
          <a:xfrm>
            <a:off x="1708878" y="3476841"/>
            <a:ext cx="1026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তাযকিয়া ও তাসাউফের  পরিচয় বর্ণনা করতে পারবে।  </a:t>
            </a:r>
            <a:endParaRPr lang="en-US" sz="3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66117959-7CB3-4490-BE73-18C055299C4C}"/>
              </a:ext>
            </a:extLst>
          </p:cNvPr>
          <p:cNvSpPr/>
          <p:nvPr/>
        </p:nvSpPr>
        <p:spPr>
          <a:xfrm>
            <a:off x="539647" y="4542020"/>
            <a:ext cx="884420" cy="929390"/>
          </a:xfrm>
          <a:prstGeom prst="star32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79123-5DD4-4105-9E13-26FCDC236FCB}"/>
              </a:ext>
            </a:extLst>
          </p:cNvPr>
          <p:cNvSpPr txBox="1"/>
          <p:nvPr/>
        </p:nvSpPr>
        <p:spPr>
          <a:xfrm>
            <a:off x="1608060" y="4683549"/>
            <a:ext cx="811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ইহসানের পরিচয় ,শর্তাবলী  ও স্তর বর্ণনা করতে পারবে।  </a:t>
            </a:r>
            <a:endParaRPr lang="en-US" sz="3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0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49000">
              <a:schemeClr val="accent2">
                <a:lumMod val="40000"/>
                <a:lumOff val="60000"/>
              </a:schemeClr>
            </a:gs>
            <a:gs pos="70000">
              <a:srgbClr val="FFFF0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78990-05C4-4B7D-9EA5-CF0EF17E7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147"/>
          <a:stretch/>
        </p:blipFill>
        <p:spPr>
          <a:xfrm>
            <a:off x="349203" y="275641"/>
            <a:ext cx="11193224" cy="6306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6346AB-73D0-4168-92BF-B301B10DD5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25" y="857519"/>
            <a:ext cx="11098980" cy="38188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C9F7D5-E3B7-4968-9295-27BBA8207D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5" y="1427204"/>
            <a:ext cx="10830760" cy="32491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5797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F9D25F-75FC-4C93-898E-9F8525B21741}"/>
              </a:ext>
            </a:extLst>
          </p:cNvPr>
          <p:cNvSpPr txBox="1"/>
          <p:nvPr/>
        </p:nvSpPr>
        <p:spPr>
          <a:xfrm>
            <a:off x="184879" y="104931"/>
            <a:ext cx="1182224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تصوّف</a:t>
            </a:r>
            <a:r>
              <a:rPr lang="bn-IN" sz="4000" dirty="0">
                <a:latin typeface="Arabic Typesetting" panose="03020402040406030203" pitchFamily="66" charset="-78"/>
                <a:cs typeface="AtraiOMJ" panose="000004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</a:p>
          <a:p>
            <a:r>
              <a:rPr lang="bn-IN" sz="4000" dirty="0">
                <a:latin typeface="Arabic Typesetting" panose="03020402040406030203" pitchFamily="66" charset="-78"/>
                <a:cs typeface="NikoshBAN" panose="02000000000000000000" pitchFamily="2" charset="0"/>
              </a:rPr>
              <a:t>ক. আভিধানিক অর্থঃ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تصوّف</a:t>
            </a:r>
            <a:r>
              <a:rPr lang="bn-IN" sz="4000" dirty="0">
                <a:latin typeface="Arabic Typesetting" panose="03020402040406030203" pitchFamily="66" charset="-78"/>
                <a:cs typeface="NikoshBAN" panose="02000000000000000000" pitchFamily="2" charset="0"/>
              </a:rPr>
              <a:t> শব্দটি বাবে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تفعّل</a:t>
            </a:r>
            <a:r>
              <a:rPr lang="bn-IN" sz="4000" dirty="0">
                <a:latin typeface="Arabic Typesetting" panose="03020402040406030203" pitchFamily="66" charset="-78"/>
                <a:cs typeface="NikoshBAN" panose="02000000000000000000" pitchFamily="2" charset="0"/>
              </a:rPr>
              <a:t> এর মাসদার। এটি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صوفٌ</a:t>
            </a:r>
            <a:r>
              <a:rPr lang="bn-IN" sz="4000" dirty="0">
                <a:latin typeface="Arabic Typesetting" panose="03020402040406030203" pitchFamily="66" charset="-78"/>
                <a:cs typeface="NikoshBAN" panose="02000000000000000000" pitchFamily="2" charset="0"/>
              </a:rPr>
              <a:t> মূল ধাতু থেকে গঠিত হয়েছে, যার অর্থ পশমি কাপড় পরিধান করা</a:t>
            </a:r>
            <a:r>
              <a:rPr lang="bn-IN" sz="4000" dirty="0">
                <a:latin typeface="Arabic Typesetting" panose="03020402040406030203" pitchFamily="66" charset="-78"/>
                <a:cs typeface="AtraiOMJ" panose="00000400000000000000" pitchFamily="2" charset="0"/>
              </a:rPr>
              <a:t>।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سمّي الصّوفيّ صوفيّاً لأنّه يلبس الصُّوف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খ. পারিভাষিক সংজ্ঞাঃ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 শরিয়তের পরিভাষায় </a:t>
            </a:r>
            <a:r>
              <a:rPr lang="ar-SA" sz="4000" dirty="0">
                <a:latin typeface="NikoshBAN" panose="02000000000000000000" pitchFamily="2" charset="0"/>
                <a:cs typeface="Arabic Typesetting" panose="03020402040406030203" pitchFamily="66" charset="-78"/>
              </a:rPr>
              <a:t>تصوّف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বলা হয়, </a:t>
            </a:r>
          </a:p>
          <a:p>
            <a:pPr algn="r"/>
            <a:r>
              <a:rPr lang="ar-SA" sz="4000" dirty="0">
                <a:latin typeface="NikoshBAN" panose="02000000000000000000" pitchFamily="2" charset="0"/>
                <a:cs typeface="Arabic Typesetting" panose="03020402040406030203" pitchFamily="66" charset="-78"/>
              </a:rPr>
              <a:t>طريقةٌ سلوكيّةٌ قوامها ترك التّنعُّمِ والتّحلِّي بالفضائلِ لتزكو النّفس وتسمو الرّوح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এমন একটি আচরণগত পদ্ধতি, ভোগ ও আরাম পরিত্যাগ করার মাধমে আত্মাকে পরিশুদ্ধ ও উন্নত করে।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২. কেউ কেউ বলেছেন, </a:t>
            </a:r>
            <a:r>
              <a:rPr lang="ar-SA" sz="4000" dirty="0">
                <a:latin typeface="NikoshBAN" panose="02000000000000000000" pitchFamily="2" charset="0"/>
                <a:cs typeface="Arabic Typesetting" panose="03020402040406030203" pitchFamily="66" charset="-78"/>
              </a:rPr>
              <a:t>اِتِّباعُ طرائقِ تزكيّةِ النّفس وعلائقِ تنمية القوّة الرّوحانية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আত্মশুদ্ধি ও আধ্যাত্মিক শক্তির বিকাশের পদ্ধতিগুলি অনুসরণ করার নাম।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9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61E28-867F-4624-984D-67453FE307E7}"/>
              </a:ext>
            </a:extLst>
          </p:cNvPr>
          <p:cNvSpPr txBox="1"/>
          <p:nvPr/>
        </p:nvSpPr>
        <p:spPr>
          <a:xfrm>
            <a:off x="212361" y="269823"/>
            <a:ext cx="1176727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احسان</a:t>
            </a:r>
            <a:r>
              <a:rPr lang="bn-IN" sz="5400" b="1" u="sng" dirty="0"/>
              <a:t> </a:t>
            </a:r>
            <a:r>
              <a:rPr lang="bn-IN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এর পরিচিতিঃ </a:t>
            </a:r>
          </a:p>
          <a:p>
            <a:r>
              <a:rPr lang="bn-IN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ক. আভিধানিক অর্থঃ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احسان</a:t>
            </a:r>
            <a:r>
              <a:rPr lang="bn-IN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 শব্দটি বাবে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افعال</a:t>
            </a:r>
            <a:r>
              <a:rPr lang="bn-IN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bn-IN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এর মাসদার। এটি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الحسن ضدّ القبح</a:t>
            </a:r>
            <a:r>
              <a:rPr lang="bn-IN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 থেকে গঠিত হয়েছে, যার আভিধানিক অর্থ</a:t>
            </a:r>
            <a:r>
              <a:rPr lang="ar-SA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:</a:t>
            </a:r>
            <a:r>
              <a:rPr lang="bn-IN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-</a:t>
            </a:r>
          </a:p>
          <a:p>
            <a:r>
              <a:rPr lang="bn-IN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১.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ما هو حسنٌ</a:t>
            </a:r>
            <a:r>
              <a:rPr lang="bn-IN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তথা উত্তম কাজ করা। ২.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تصفية العمل</a:t>
            </a:r>
            <a:r>
              <a:rPr lang="bn-IN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কাজকে সুন্দর ও নির্ভেজাল করা। ৩.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اخلاص</a:t>
            </a:r>
            <a:r>
              <a:rPr lang="bn-IN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তথা নিষ্টা ও আন্তরিকতা প্রদর্শন করা। ৪.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التّرحّم</a:t>
            </a:r>
            <a:r>
              <a:rPr lang="bn-IN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তথা অনুগ্রহ ও দয়া করা। যেমন আল্লাহ্‌র বানী-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أحسن كما أحسن الله إليكَ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D2871C4-1BFB-418E-8AE1-57063F32CBE6}"/>
              </a:ext>
            </a:extLst>
          </p:cNvPr>
          <p:cNvSpPr/>
          <p:nvPr/>
        </p:nvSpPr>
        <p:spPr>
          <a:xfrm>
            <a:off x="212361" y="311046"/>
            <a:ext cx="11767278" cy="4976734"/>
          </a:xfrm>
          <a:prstGeom prst="roundRect">
            <a:avLst>
              <a:gd name="adj" fmla="val 1233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পারিভাষিক সংজ্ঞাঃ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শরিয়তের পরিভাষায় </a:t>
            </a:r>
            <a:r>
              <a:rPr lang="ar-SA" sz="4400" dirty="0">
                <a:solidFill>
                  <a:schemeClr val="tx1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احسان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হয়, </a:t>
            </a:r>
          </a:p>
          <a:p>
            <a:pPr algn="r"/>
            <a:r>
              <a:rPr lang="ar-SA" sz="4400" dirty="0">
                <a:solidFill>
                  <a:schemeClr val="tx1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هو اصلاح الظاهر والباطن واتيان العمل بجميع شرئطه وادابه مع الخضوع والخشوع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Arabic Typesetting" panose="03020402040406030203" pitchFamily="66" charset="-78"/>
            </a:endParaRP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এমন একটি গুণ, যা বাহ্যিক ও অভ্যন্তরীণ পরিশুদ্ধির মাধ্যমে বিনয়ী ও শ্রদ্ধার সাথে যাবতীয় আমল সম্পন্ন করতে সাহায্য করে।  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রাসূল সাল্লাল্লাহু আলাইহি ওয়া সাল্লাম বলেছেন, </a:t>
            </a:r>
            <a:r>
              <a:rPr lang="ar-SA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هو أن تعبد الله كأنّك تراه فإن لم تكن تراه فإنّه يرأكَ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61820-C712-43E4-A2AE-37599AEFD2D6}"/>
              </a:ext>
            </a:extLst>
          </p:cNvPr>
          <p:cNvSpPr txBox="1"/>
          <p:nvPr/>
        </p:nvSpPr>
        <p:spPr>
          <a:xfrm>
            <a:off x="349770" y="644577"/>
            <a:ext cx="115724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شرائط الإحسان</a:t>
            </a:r>
          </a:p>
          <a:p>
            <a:r>
              <a:rPr lang="bn-IN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ইহসানের শর্তাবলীঃ ইহসানের শর্তাবলী নিম্নরূপঃ-</a:t>
            </a:r>
          </a:p>
          <a:p>
            <a:r>
              <a:rPr lang="bn-IN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১. </a:t>
            </a: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اخلاص النّيّة</a:t>
            </a:r>
            <a:r>
              <a:rPr lang="bn-IN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তথা নিয়তকে পরিশুদ্ধ করা।</a:t>
            </a:r>
          </a:p>
          <a:p>
            <a:r>
              <a:rPr lang="bn-IN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২. </a:t>
            </a: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خضوعُ الجوارحِ</a:t>
            </a:r>
            <a:r>
              <a:rPr lang="bn-IN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তথা অঙ্গ- প্রত্যঙ্গের মাধ্যমে নম্রতা প্রকাশ করা।</a:t>
            </a:r>
          </a:p>
          <a:p>
            <a:r>
              <a:rPr lang="bn-IN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৩. </a:t>
            </a: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خشوعُ القلب</a:t>
            </a:r>
            <a:r>
              <a:rPr lang="bn-IN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তথা অন্তরের বিনম্রতা।</a:t>
            </a:r>
          </a:p>
          <a:p>
            <a:r>
              <a:rPr lang="bn-IN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৪. </a:t>
            </a: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اسداءُ الأَعمالِ الظّاهرةِ كما حقّها</a:t>
            </a:r>
            <a:r>
              <a:rPr lang="bn-IN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তথা শরিয়তের বাহ্যিক আমলসমূহ যথাযথরূপে পালন করা। </a:t>
            </a:r>
          </a:p>
          <a:p>
            <a:r>
              <a:rPr lang="bn-IN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৫. </a:t>
            </a: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التَّوَجُّهُ العَمِيقُ فى العمل</a:t>
            </a:r>
            <a:r>
              <a:rPr lang="bn-IN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তথা আমলে গভীর মনোযোগ দেয়া। 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8478A5-1874-48B4-9E5E-7DAAA383991C}"/>
              </a:ext>
            </a:extLst>
          </p:cNvPr>
          <p:cNvSpPr/>
          <p:nvPr/>
        </p:nvSpPr>
        <p:spPr>
          <a:xfrm>
            <a:off x="269824" y="389745"/>
            <a:ext cx="11492460" cy="5509199"/>
          </a:xfrm>
          <a:prstGeom prst="roundRect">
            <a:avLst>
              <a:gd name="adj" fmla="val 11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طرق الإحسان</a:t>
            </a:r>
          </a:p>
          <a:p>
            <a:r>
              <a:rPr lang="bn-IN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ইহসানের পন্থাঃ ইহসানের পন্থা হচ্ছে দুটি। যেমন হাদিস শরীফে এসেছে-</a:t>
            </a:r>
          </a:p>
          <a:p>
            <a:r>
              <a:rPr lang="bn-IN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১.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تعبد الله كأنك تراه</a:t>
            </a:r>
            <a:r>
              <a:rPr lang="bn-IN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অর্থাৎ, এভাবে ইবাদত করা, যেন তুমি তাঁকে (আল্লাহকে) দেখছ। আল্লাহকে উপস্থিত জেনে ইবাদত করা। তাহলে ইবাদতে কোন ব্যতিক্রম ঘটবে না।</a:t>
            </a:r>
          </a:p>
          <a:p>
            <a:r>
              <a:rPr lang="bn-IN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২.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فإن لم تكن تراه فإنه يراك</a:t>
            </a:r>
            <a:r>
              <a:rPr lang="bn-IN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এর যদি তুমি তাঁকে দেখতে না পাও তবে এরূপ ধারণা রাখো যে তিনি (আল্লাহ্‌) তোমাকে দেখছেন। 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43008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627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Arabic Typesetting</vt:lpstr>
      <vt:lpstr>Arial</vt:lpstr>
      <vt:lpstr>AtraiOMJ</vt:lpstr>
      <vt:lpstr>Calibri</vt:lpstr>
      <vt:lpstr>Calibri Light</vt:lpstr>
      <vt:lpstr>GangaOMJ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</cp:revision>
  <dcterms:created xsi:type="dcterms:W3CDTF">2022-01-22T13:36:54Z</dcterms:created>
  <dcterms:modified xsi:type="dcterms:W3CDTF">2022-01-23T13:12:50Z</dcterms:modified>
</cp:coreProperties>
</file>