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259" r:id="rId4"/>
    <p:sldId id="261" r:id="rId5"/>
    <p:sldId id="263" r:id="rId6"/>
    <p:sldId id="264" r:id="rId7"/>
    <p:sldId id="265" r:id="rId8"/>
    <p:sldId id="277" r:id="rId9"/>
    <p:sldId id="268" r:id="rId10"/>
    <p:sldId id="270" r:id="rId11"/>
    <p:sldId id="272" r:id="rId12"/>
    <p:sldId id="274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DFE"/>
    <a:srgbClr val="FBB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48" autoAdjust="0"/>
  </p:normalViewPr>
  <p:slideViewPr>
    <p:cSldViewPr snapToGrid="0">
      <p:cViewPr varScale="1">
        <p:scale>
          <a:sx n="57" d="100"/>
          <a:sy n="57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8.xml" /><Relationship Id="rId19" Type="http://schemas.openxmlformats.org/officeDocument/2006/relationships/tableStyles" Target="tableStyle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0D1D3-6931-4A1D-B1F2-32ABE1545E0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747EC-9CEE-4C4A-B0C0-62AD5B542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747EC-9CEE-4C4A-B0C0-62AD5B5425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4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747EC-9CEE-4C4A-B0C0-62AD5B5425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0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17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13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9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8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11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37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6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7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99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03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012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67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8466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17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0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4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4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5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17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6" Type="http://schemas.openxmlformats.org/officeDocument/2006/relationships/slideLayout" Target="../slideLayouts/slideLayout27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5" Type="http://schemas.openxmlformats.org/officeDocument/2006/relationships/slideLayout" Target="../slideLayouts/slideLayout2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317500"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71000">
                  <a:srgbClr val="FBBB93"/>
                </a:gs>
                <a:gs pos="100000">
                  <a:srgbClr val="B4DDFE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EAD4-2FC2-48AD-B0E3-1336F1C8E25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BE9AAF-EA42-4477-B030-E2E37629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8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438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58427" y="1506236"/>
            <a:ext cx="5375974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4800" dirty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7882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25100" y="3819676"/>
            <a:ext cx="7115033" cy="25207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>
                <a:solidFill>
                  <a:schemeClr val="tx1"/>
                </a:solidFill>
              </a:rPr>
              <a:t>১.   </a:t>
            </a:r>
            <a:r>
              <a:rPr lang="bn-IN" sz="4400">
                <a:solidFill>
                  <a:schemeClr val="tx1"/>
                </a:solidFill>
              </a:rPr>
              <a:t>৬৯৭ </a:t>
            </a:r>
            <a:r>
              <a:rPr lang="bn-IN" sz="4400" dirty="0">
                <a:solidFill>
                  <a:schemeClr val="tx1"/>
                </a:solidFill>
              </a:rPr>
              <a:t>– ৩৯৭ = ?</a:t>
            </a:r>
          </a:p>
          <a:p>
            <a:r>
              <a:rPr lang="en-GB" sz="4400">
                <a:solidFill>
                  <a:schemeClr val="tx1"/>
                </a:solidFill>
              </a:rPr>
              <a:t>২.   </a:t>
            </a:r>
            <a:r>
              <a:rPr lang="bn-IN" sz="4400">
                <a:solidFill>
                  <a:schemeClr val="tx1"/>
                </a:solidFill>
              </a:rPr>
              <a:t>৭৫৮ </a:t>
            </a:r>
            <a:r>
              <a:rPr lang="bn-IN" sz="4400" dirty="0">
                <a:solidFill>
                  <a:schemeClr val="tx1"/>
                </a:solidFill>
              </a:rPr>
              <a:t>– ২৩৭ = ?</a:t>
            </a:r>
          </a:p>
          <a:p>
            <a:r>
              <a:rPr lang="en-GB" sz="4400">
                <a:solidFill>
                  <a:schemeClr val="tx1"/>
                </a:solidFill>
              </a:rPr>
              <a:t>৩.   </a:t>
            </a:r>
            <a:r>
              <a:rPr lang="bn-IN" sz="4400">
                <a:solidFill>
                  <a:schemeClr val="tx1"/>
                </a:solidFill>
              </a:rPr>
              <a:t>৯৭৩ </a:t>
            </a:r>
            <a:r>
              <a:rPr lang="bn-IN" sz="4400" dirty="0">
                <a:solidFill>
                  <a:schemeClr val="tx1"/>
                </a:solidFill>
              </a:rPr>
              <a:t>– ৩২১ = 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078173" y="95535"/>
            <a:ext cx="4517409" cy="2402006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</a:rPr>
              <a:t>মূল্যায়ণ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903788" y="1180161"/>
            <a:ext cx="3916908" cy="263476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এবার তোমরা পাঠ্য বইয়ের ৩৩ পৃষ্ঠা খুলে নিচের অঙ্কগুলো করো...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29162" y="4104925"/>
            <a:ext cx="1074059" cy="6003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tx1"/>
                </a:solidFill>
              </a:rPr>
              <a:t>৩০০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7562" y="4920343"/>
            <a:ext cx="1074059" cy="6023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tx1"/>
                </a:solidFill>
              </a:rPr>
              <a:t>৫২১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9029" y="5619217"/>
            <a:ext cx="1074058" cy="558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tx1"/>
                </a:solidFill>
              </a:rPr>
              <a:t>৬৫২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9337094" y="3897086"/>
            <a:ext cx="1030515" cy="22497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2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27274" y="3631047"/>
            <a:ext cx="9004853" cy="22462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রেজার কাছে ৮৭৫ টাকা ছিল। সে মিনাকে ৩৫০ টাকা দিল। তার কাছে আর কত টাকা থাকলো?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370997" y="409433"/>
            <a:ext cx="4517409" cy="2402006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</a:rPr>
              <a:t>পরিকল্পিত কাজ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8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519" y="233950"/>
            <a:ext cx="8044071" cy="1472327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/>
              <a:t>সবাইকে ধন্যবাদ 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653" y="2065564"/>
            <a:ext cx="8025913" cy="453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9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620973" y="1856096"/>
            <a:ext cx="11081982" cy="480131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96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মাহবুবুল আলম   </a:t>
            </a:r>
            <a:endParaRPr lang="bn-IN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600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endParaRPr lang="bn-IN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600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হায়দারপুর </a:t>
            </a:r>
            <a:r>
              <a:rPr lang="bn-IN" sz="600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IN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pPr algn="ctr"/>
            <a:r>
              <a:rPr lang="en-GB" sz="600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কামারখন্দ </a:t>
            </a:r>
            <a:r>
              <a:rPr lang="en-US" sz="600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600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সিরাজগঞ্জ </a:t>
            </a:r>
            <a:r>
              <a:rPr lang="bn-IN" sz="600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4805" y="95534"/>
            <a:ext cx="8434317" cy="16104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chemeClr val="accent1">
                    <a:lumMod val="75000"/>
                  </a:schemeClr>
                </a:solidFill>
              </a:rPr>
              <a:t>উপস্থাপনায় </a:t>
            </a:r>
            <a:r>
              <a:rPr lang="bn-IN" sz="8000">
                <a:solidFill>
                  <a:schemeClr val="tx2"/>
                </a:solidFill>
              </a:rPr>
              <a:t>  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996287" y="1924334"/>
            <a:ext cx="9880979" cy="4694830"/>
          </a:xfrm>
          <a:prstGeom prst="flowChartPreparation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বিষয়ঃ প্রাথমিক গণিত 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</a:rPr>
              <a:t>শ্রেণিঃ তৃতীয় 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</a:rPr>
              <a:t>পাঠঃ বিয়োগ 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</a:rPr>
              <a:t>পাঠ্যাংশঃ বিয়োগ (হাতে না রেখে) 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</a:rPr>
              <a:t>অধ্যায়ঃ তৃতীয়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</a:rPr>
              <a:t>পৃষ্ঠাঃ ৩২-৩৩ 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2531660" y="272955"/>
            <a:ext cx="6851176" cy="1405719"/>
          </a:xfrm>
          <a:prstGeom prst="flowChartTermina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>
                <a:solidFill>
                  <a:schemeClr val="tx1"/>
                </a:solidFill>
              </a:rPr>
              <a:t>পাঠ</a:t>
            </a:r>
            <a:r>
              <a:rPr lang="bn-IN" sz="7200">
                <a:solidFill>
                  <a:schemeClr val="tx1"/>
                </a:solidFill>
              </a:rPr>
              <a:t> </a:t>
            </a:r>
            <a:r>
              <a:rPr lang="bn-IN" sz="7200" dirty="0">
                <a:solidFill>
                  <a:schemeClr val="tx1"/>
                </a:solidFill>
              </a:rPr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7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Arrow 1"/>
          <p:cNvSpPr/>
          <p:nvPr/>
        </p:nvSpPr>
        <p:spPr>
          <a:xfrm>
            <a:off x="2770494" y="191069"/>
            <a:ext cx="6837529" cy="2429302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</a:rPr>
              <a:t>শিখনফল</a:t>
            </a:r>
            <a:r>
              <a:rPr lang="bn-IN" sz="6600" dirty="0">
                <a:solidFill>
                  <a:schemeClr val="tx1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42197" y="4585646"/>
            <a:ext cx="8911989" cy="2135875"/>
          </a:xfrm>
          <a:prstGeom prst="roundRect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>
                <a:solidFill>
                  <a:schemeClr val="tx1"/>
                </a:solidFill>
              </a:rPr>
              <a:t>১০.১</a:t>
            </a:r>
            <a:r>
              <a:rPr lang="bn-IN" sz="3600">
                <a:solidFill>
                  <a:schemeClr val="tx1"/>
                </a:solidFill>
              </a:rPr>
              <a:t>.১ </a:t>
            </a:r>
            <a:r>
              <a:rPr lang="bn-IN" sz="3600" dirty="0">
                <a:solidFill>
                  <a:schemeClr val="tx1"/>
                </a:solidFill>
              </a:rPr>
              <a:t>হাতে না রেখে তিন অঙ্কবিশিষ্ট সংখ্যা থেকে অনূর্ধ্ব 	তিন অঙ্কবিশিষ্ট ছোট সংখ্যা বিয়োগ করতে পারবে।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3821373" y="3016155"/>
            <a:ext cx="4599296" cy="1378424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এ পাঠ শেষে শিক্ষার্থীরা...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31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447558" y="235275"/>
            <a:ext cx="3088982" cy="3272200"/>
          </a:xfrm>
          <a:prstGeom prst="star6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>
                <a:solidFill>
                  <a:schemeClr val="tx1"/>
                </a:solidFill>
              </a:rPr>
              <a:t>আবহ তৈরি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7996" y="4914348"/>
            <a:ext cx="928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37996" y="4982562"/>
            <a:ext cx="928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/>
              <a:t>২</a:t>
            </a:r>
            <a:endParaRPr lang="en-US" sz="72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557" y="6064089"/>
            <a:ext cx="10372173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/>
              <a:t>তাহলে চল এ ছবির মতো করে আজকে আমরা বিয়োগ শিখব...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843" y="392278"/>
            <a:ext cx="4156341" cy="47501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941" y="593166"/>
            <a:ext cx="2237241" cy="1397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29" y="17561"/>
            <a:ext cx="2237241" cy="13976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20" y="620020"/>
            <a:ext cx="2237241" cy="139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3" grpId="1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1337481" y="586853"/>
            <a:ext cx="9512489" cy="2333767"/>
          </a:xfrm>
          <a:prstGeom prst="flowChartDecision">
            <a:avLst/>
          </a:prstGeom>
          <a:solidFill>
            <a:schemeClr val="accent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</a:rPr>
              <a:t>পাঠ উপস্থাপন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702859" y="3220872"/>
            <a:ext cx="10768083" cy="2634018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800" dirty="0">
                <a:solidFill>
                  <a:schemeClr val="tx1"/>
                </a:solidFill>
              </a:rPr>
              <a:t>বাস্তব উপকরণ... </a:t>
            </a:r>
          </a:p>
          <a:p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bn-IN" sz="4800" dirty="0">
                <a:solidFill>
                  <a:schemeClr val="tx1"/>
                </a:solidFill>
              </a:rPr>
              <a:t>শ্রেণিকক্ষে শিক্ষার্থীদের কাগজের মাধ্যমে </a:t>
            </a:r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bn-IN" sz="4800" dirty="0">
                <a:solidFill>
                  <a:schemeClr val="tx1"/>
                </a:solidFill>
              </a:rPr>
              <a:t>বিয়োগের ধারণা প্রদান করা হবে। 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679374"/>
              </p:ext>
            </p:extLst>
          </p:nvPr>
        </p:nvGraphicFramePr>
        <p:xfrm>
          <a:off x="448859" y="1193290"/>
          <a:ext cx="6975522" cy="54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0772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>
                          <a:solidFill>
                            <a:schemeClr val="tx1"/>
                          </a:solidFill>
                        </a:rPr>
                        <a:t>শতক</a:t>
                      </a:r>
                      <a:endParaRPr 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>
                          <a:solidFill>
                            <a:schemeClr val="tx1"/>
                          </a:solidFill>
                        </a:rPr>
                        <a:t>দশক</a:t>
                      </a:r>
                      <a:endParaRPr 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>
                          <a:solidFill>
                            <a:schemeClr val="tx1"/>
                          </a:solidFill>
                        </a:rPr>
                        <a:t>একক</a:t>
                      </a:r>
                      <a:endParaRPr 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218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36979" y="4347950"/>
            <a:ext cx="1230573" cy="1356814"/>
            <a:chOff x="8147713" y="2314434"/>
            <a:chExt cx="1230573" cy="135681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Cube 3"/>
            <p:cNvSpPr/>
            <p:nvPr/>
          </p:nvSpPr>
          <p:spPr>
            <a:xfrm>
              <a:off x="8147713" y="3111690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১০০</a:t>
              </a:r>
              <a:endParaRPr lang="en-US" dirty="0"/>
            </a:p>
          </p:txBody>
        </p:sp>
        <p:sp>
          <p:nvSpPr>
            <p:cNvPr id="6" name="Cube 5"/>
            <p:cNvSpPr/>
            <p:nvPr/>
          </p:nvSpPr>
          <p:spPr>
            <a:xfrm>
              <a:off x="8147713" y="2734102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১০০</a:t>
              </a:r>
              <a:endParaRPr lang="en-US" dirty="0"/>
            </a:p>
          </p:txBody>
        </p:sp>
        <p:sp>
          <p:nvSpPr>
            <p:cNvPr id="7" name="Cube 6"/>
            <p:cNvSpPr/>
            <p:nvPr/>
          </p:nvSpPr>
          <p:spPr>
            <a:xfrm>
              <a:off x="8147713" y="2314434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১০০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6979" y="3173106"/>
            <a:ext cx="1230573" cy="1356814"/>
            <a:chOff x="8147713" y="1139590"/>
            <a:chExt cx="1230573" cy="135681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" name="Cube 7"/>
            <p:cNvSpPr/>
            <p:nvPr/>
          </p:nvSpPr>
          <p:spPr>
            <a:xfrm>
              <a:off x="8147713" y="1936846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১০০</a:t>
              </a:r>
              <a:endParaRPr lang="en-US" dirty="0"/>
            </a:p>
          </p:txBody>
        </p:sp>
        <p:sp>
          <p:nvSpPr>
            <p:cNvPr id="9" name="Cube 8"/>
            <p:cNvSpPr/>
            <p:nvPr/>
          </p:nvSpPr>
          <p:spPr>
            <a:xfrm>
              <a:off x="8147713" y="1517178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১০০</a:t>
              </a:r>
              <a:endParaRPr lang="en-US" dirty="0"/>
            </a:p>
          </p:txBody>
        </p:sp>
        <p:sp>
          <p:nvSpPr>
            <p:cNvPr id="10" name="Cube 9"/>
            <p:cNvSpPr/>
            <p:nvPr/>
          </p:nvSpPr>
          <p:spPr>
            <a:xfrm>
              <a:off x="8147713" y="1139590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১০০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86670" y="4040307"/>
            <a:ext cx="1230573" cy="1734402"/>
            <a:chOff x="8259171" y="3033216"/>
            <a:chExt cx="1230573" cy="173440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7" name="Cube 16"/>
            <p:cNvSpPr/>
            <p:nvPr/>
          </p:nvSpPr>
          <p:spPr>
            <a:xfrm>
              <a:off x="8259171" y="4208060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  <p:sp>
          <p:nvSpPr>
            <p:cNvPr id="18" name="Cube 17"/>
            <p:cNvSpPr/>
            <p:nvPr/>
          </p:nvSpPr>
          <p:spPr>
            <a:xfrm>
              <a:off x="8259171" y="3830472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  <p:sp>
          <p:nvSpPr>
            <p:cNvPr id="19" name="Cube 18"/>
            <p:cNvSpPr/>
            <p:nvPr/>
          </p:nvSpPr>
          <p:spPr>
            <a:xfrm>
              <a:off x="8259171" y="3410804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  <p:sp>
          <p:nvSpPr>
            <p:cNvPr id="21" name="Cube 20"/>
            <p:cNvSpPr/>
            <p:nvPr/>
          </p:nvSpPr>
          <p:spPr>
            <a:xfrm>
              <a:off x="8259171" y="3033216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086670" y="2823383"/>
            <a:ext cx="1230573" cy="1356814"/>
            <a:chOff x="8259171" y="1816292"/>
            <a:chExt cx="1230573" cy="13568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2" name="Cube 21"/>
            <p:cNvSpPr/>
            <p:nvPr/>
          </p:nvSpPr>
          <p:spPr>
            <a:xfrm>
              <a:off x="8259171" y="2613548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  <p:sp>
          <p:nvSpPr>
            <p:cNvPr id="23" name="Cube 22"/>
            <p:cNvSpPr/>
            <p:nvPr/>
          </p:nvSpPr>
          <p:spPr>
            <a:xfrm>
              <a:off x="8259171" y="2235960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  <p:sp>
          <p:nvSpPr>
            <p:cNvPr id="24" name="Cube 23"/>
            <p:cNvSpPr/>
            <p:nvPr/>
          </p:nvSpPr>
          <p:spPr>
            <a:xfrm>
              <a:off x="8259171" y="1816292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১০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559189" y="2806325"/>
            <a:ext cx="1230573" cy="2951326"/>
            <a:chOff x="8629935" y="2193880"/>
            <a:chExt cx="1230573" cy="295132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8629935" y="4585648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  <p:sp>
          <p:nvSpPr>
            <p:cNvPr id="26" name="Cube 25"/>
            <p:cNvSpPr/>
            <p:nvPr/>
          </p:nvSpPr>
          <p:spPr>
            <a:xfrm>
              <a:off x="8629935" y="4208060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  <p:sp>
          <p:nvSpPr>
            <p:cNvPr id="27" name="Cube 26"/>
            <p:cNvSpPr/>
            <p:nvPr/>
          </p:nvSpPr>
          <p:spPr>
            <a:xfrm>
              <a:off x="8629935" y="3788392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  <p:sp>
          <p:nvSpPr>
            <p:cNvPr id="28" name="Cube 27"/>
            <p:cNvSpPr/>
            <p:nvPr/>
          </p:nvSpPr>
          <p:spPr>
            <a:xfrm>
              <a:off x="8629935" y="3410804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  <p:sp>
          <p:nvSpPr>
            <p:cNvPr id="29" name="Cube 28"/>
            <p:cNvSpPr/>
            <p:nvPr/>
          </p:nvSpPr>
          <p:spPr>
            <a:xfrm>
              <a:off x="8629935" y="2991136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  <p:sp>
          <p:nvSpPr>
            <p:cNvPr id="30" name="Cube 29"/>
            <p:cNvSpPr/>
            <p:nvPr/>
          </p:nvSpPr>
          <p:spPr>
            <a:xfrm>
              <a:off x="8629935" y="2613548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  <p:sp>
          <p:nvSpPr>
            <p:cNvPr id="31" name="Cube 30"/>
            <p:cNvSpPr/>
            <p:nvPr/>
          </p:nvSpPr>
          <p:spPr>
            <a:xfrm>
              <a:off x="8629935" y="2193880"/>
              <a:ext cx="1230573" cy="559558"/>
            </a:xfrm>
            <a:prstGeom prst="cub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১</a:t>
              </a:r>
              <a:endParaRPr lang="en-US" dirty="0"/>
            </a:p>
          </p:txBody>
        </p:sp>
      </p:grpSp>
      <p:sp>
        <p:nvSpPr>
          <p:cNvPr id="34" name="Cube 33"/>
          <p:cNvSpPr/>
          <p:nvPr/>
        </p:nvSpPr>
        <p:spPr>
          <a:xfrm>
            <a:off x="5559189" y="2407697"/>
            <a:ext cx="1230573" cy="559558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১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317728" y="3550694"/>
            <a:ext cx="805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/>
              <a:t>৩</a:t>
            </a:r>
            <a:endParaRPr lang="en-US" sz="8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59587" y="3550694"/>
            <a:ext cx="805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/>
              <a:t>৩</a:t>
            </a:r>
            <a:endParaRPr lang="en-US" sz="8000" dirty="0"/>
          </a:p>
        </p:txBody>
      </p:sp>
      <p:sp>
        <p:nvSpPr>
          <p:cNvPr id="43" name="TextBox 42"/>
          <p:cNvSpPr txBox="1"/>
          <p:nvPr/>
        </p:nvSpPr>
        <p:spPr>
          <a:xfrm>
            <a:off x="11133322" y="3550694"/>
            <a:ext cx="805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/>
              <a:t>১</a:t>
            </a:r>
            <a:endParaRPr lang="en-US" sz="8000" dirty="0"/>
          </a:p>
        </p:txBody>
      </p:sp>
      <p:sp>
        <p:nvSpPr>
          <p:cNvPr id="44" name="Flowchart: Terminator 43"/>
          <p:cNvSpPr/>
          <p:nvPr/>
        </p:nvSpPr>
        <p:spPr>
          <a:xfrm>
            <a:off x="2029472" y="238079"/>
            <a:ext cx="7080221" cy="69603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n-IN" sz="4800" dirty="0">
                <a:solidFill>
                  <a:schemeClr val="tx1"/>
                </a:solidFill>
              </a:rPr>
              <a:t>অর্ধবাস্তব উপকরণ...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413429" y="1109899"/>
            <a:ext cx="57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৬</a:t>
            </a:r>
            <a:endParaRPr lang="en-US" sz="8000" dirty="0"/>
          </a:p>
        </p:txBody>
      </p:sp>
      <p:sp>
        <p:nvSpPr>
          <p:cNvPr id="46" name="TextBox 45"/>
          <p:cNvSpPr txBox="1"/>
          <p:nvPr/>
        </p:nvSpPr>
        <p:spPr>
          <a:xfrm>
            <a:off x="10259587" y="1099157"/>
            <a:ext cx="57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৭</a:t>
            </a:r>
            <a:endParaRPr lang="en-US" sz="8000" dirty="0"/>
          </a:p>
        </p:txBody>
      </p:sp>
      <p:sp>
        <p:nvSpPr>
          <p:cNvPr id="47" name="TextBox 46"/>
          <p:cNvSpPr txBox="1"/>
          <p:nvPr/>
        </p:nvSpPr>
        <p:spPr>
          <a:xfrm>
            <a:off x="11105746" y="1109899"/>
            <a:ext cx="57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৮</a:t>
            </a:r>
            <a:endParaRPr lang="en-US" sz="8000" dirty="0"/>
          </a:p>
        </p:txBody>
      </p:sp>
      <p:sp>
        <p:nvSpPr>
          <p:cNvPr id="48" name="TextBox 47"/>
          <p:cNvSpPr txBox="1"/>
          <p:nvPr/>
        </p:nvSpPr>
        <p:spPr>
          <a:xfrm>
            <a:off x="11180811" y="2234224"/>
            <a:ext cx="57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৭</a:t>
            </a:r>
            <a:endParaRPr lang="en-US" sz="8000" dirty="0"/>
          </a:p>
        </p:txBody>
      </p:sp>
      <p:sp>
        <p:nvSpPr>
          <p:cNvPr id="49" name="TextBox 48"/>
          <p:cNvSpPr txBox="1"/>
          <p:nvPr/>
        </p:nvSpPr>
        <p:spPr>
          <a:xfrm>
            <a:off x="10280054" y="2238565"/>
            <a:ext cx="57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৪</a:t>
            </a:r>
            <a:endParaRPr lang="en-US" sz="8000" dirty="0"/>
          </a:p>
        </p:txBody>
      </p:sp>
      <p:sp>
        <p:nvSpPr>
          <p:cNvPr id="50" name="TextBox 49"/>
          <p:cNvSpPr txBox="1"/>
          <p:nvPr/>
        </p:nvSpPr>
        <p:spPr>
          <a:xfrm>
            <a:off x="9413428" y="2238566"/>
            <a:ext cx="57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৩</a:t>
            </a:r>
            <a:endParaRPr lang="en-US" sz="80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8540406" y="3486372"/>
            <a:ext cx="3526971" cy="28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949404" y="2162933"/>
            <a:ext cx="382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/>
              <a:t>-</a:t>
            </a:r>
            <a:endParaRPr lang="en-US" sz="8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064805" y="1169102"/>
            <a:ext cx="0" cy="4046049"/>
          </a:xfrm>
          <a:prstGeom prst="line">
            <a:avLst/>
          </a:prstGeom>
          <a:ln w="5715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406608" y="1169102"/>
            <a:ext cx="6820" cy="4046049"/>
          </a:xfrm>
          <a:prstGeom prst="line">
            <a:avLst/>
          </a:prstGeom>
          <a:ln w="5715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280054" y="1150081"/>
            <a:ext cx="0" cy="4046049"/>
          </a:xfrm>
          <a:prstGeom prst="line">
            <a:avLst/>
          </a:prstGeom>
          <a:ln w="5715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907174" y="1220026"/>
            <a:ext cx="41215" cy="3995125"/>
          </a:xfrm>
          <a:prstGeom prst="line">
            <a:avLst/>
          </a:prstGeom>
          <a:ln w="5715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27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1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1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8" grpId="1"/>
      <p:bldP spid="49" grpId="0"/>
      <p:bldP spid="49" grpId="1"/>
      <p:bldP spid="50" grpId="0"/>
      <p:bldP spid="50" grpId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4984" y="222799"/>
            <a:ext cx="5418160" cy="1200329"/>
          </a:xfrm>
          <a:prstGeom prst="rect">
            <a:avLst/>
          </a:prstGeom>
          <a:solidFill>
            <a:schemeClr val="accent6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/>
              <a:t>গাণিতিক বাক্য... 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4197" y="1527649"/>
            <a:ext cx="5870812" cy="1285164"/>
          </a:xfrm>
          <a:prstGeom prst="rect">
            <a:avLst/>
          </a:prstGeom>
          <a:solidFill>
            <a:schemeClr val="accent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/>
                </a:solidFill>
              </a:rPr>
              <a:t>একক স্থান: ৮ – ৭ =  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4197" y="3152599"/>
            <a:ext cx="5870812" cy="13392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/>
                </a:solidFill>
              </a:rPr>
              <a:t>দশক স্থান: ৭ – ৪ =  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4197" y="4831592"/>
            <a:ext cx="5870811" cy="1244152"/>
          </a:xfrm>
          <a:prstGeom prst="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/>
                </a:solidFill>
              </a:rPr>
              <a:t>শতক স্থান: ৬ – ৩ =  </a:t>
            </a:r>
            <a:endParaRPr lang="en-US" sz="6000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73712"/>
              </p:ext>
            </p:extLst>
          </p:nvPr>
        </p:nvGraphicFramePr>
        <p:xfrm>
          <a:off x="257628" y="1538502"/>
          <a:ext cx="1692322" cy="357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00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6000" dirty="0">
                          <a:solidFill>
                            <a:schemeClr val="tx1"/>
                          </a:solidFill>
                        </a:rPr>
                        <a:t>শতক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6000" dirty="0"/>
                        <a:t>৬</a:t>
                      </a:r>
                    </a:p>
                    <a:p>
                      <a:pPr algn="ctr"/>
                      <a:r>
                        <a:rPr lang="bn-IN" sz="6000" dirty="0"/>
                        <a:t>৩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03527"/>
              </p:ext>
            </p:extLst>
          </p:nvPr>
        </p:nvGraphicFramePr>
        <p:xfrm>
          <a:off x="2169073" y="1543053"/>
          <a:ext cx="1527790" cy="357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6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6000" dirty="0">
                          <a:solidFill>
                            <a:schemeClr val="tx1"/>
                          </a:solidFill>
                        </a:rPr>
                        <a:t>দশক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6000" dirty="0"/>
                        <a:t>৭</a:t>
                      </a:r>
                    </a:p>
                    <a:p>
                      <a:pPr algn="ctr"/>
                      <a:r>
                        <a:rPr lang="bn-IN" sz="6000" dirty="0"/>
                        <a:t>৪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00811"/>
              </p:ext>
            </p:extLst>
          </p:nvPr>
        </p:nvGraphicFramePr>
        <p:xfrm>
          <a:off x="3920781" y="1543053"/>
          <a:ext cx="1580106" cy="357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00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6000" dirty="0">
                          <a:solidFill>
                            <a:schemeClr val="tx1"/>
                          </a:solidFill>
                        </a:rPr>
                        <a:t>একক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1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6000" dirty="0"/>
                        <a:t>৮</a:t>
                      </a:r>
                    </a:p>
                    <a:p>
                      <a:pPr algn="ctr"/>
                      <a:r>
                        <a:rPr lang="bn-IN" sz="6000" dirty="0"/>
                        <a:t>৭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207087" y="5118631"/>
            <a:ext cx="777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/>
              <a:t>৩</a:t>
            </a:r>
            <a:r>
              <a:rPr lang="bn-IN" sz="3600" dirty="0"/>
              <a:t> 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16783" y="3410211"/>
            <a:ext cx="777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/>
              <a:t>৩</a:t>
            </a:r>
            <a:r>
              <a:rPr lang="bn-IN" sz="3600" dirty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04402" y="1635104"/>
            <a:ext cx="580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/>
              <a:t>১</a:t>
            </a:r>
            <a:r>
              <a:rPr lang="bn-IN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937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5.55112E-17 L -0.57382 0.5224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98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-0.69075 0.2636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44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0208 L -0.86159 0.0115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86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3" grpId="0"/>
      <p:bldP spid="3" grpId="1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370997" y="409433"/>
            <a:ext cx="4517409" cy="240200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</a:rPr>
              <a:t>দলীয় কাজ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55610" y="3624554"/>
            <a:ext cx="9446630" cy="24020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>
                <a:solidFill>
                  <a:srgbClr val="00B050"/>
                </a:solidFill>
              </a:rPr>
              <a:t>সবুজ দল: ৯৬৫ – ৭৫৩ = 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>
                <a:solidFill>
                  <a:srgbClr val="0070C0"/>
                </a:solidFill>
              </a:rPr>
              <a:t>নীল দল:  ৫৬৬ – ৩২১ =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>
                <a:solidFill>
                  <a:srgbClr val="FF0000"/>
                </a:solidFill>
              </a:rPr>
              <a:t>লাল দল: ৩৮৭ – ২১২ 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bn-IN" sz="44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4906" y="3519019"/>
            <a:ext cx="1887302" cy="11126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400">
                <a:solidFill>
                  <a:schemeClr val="tx1"/>
                </a:solidFill>
              </a:rPr>
              <a:t>২১২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4905" y="4280065"/>
            <a:ext cx="2072855" cy="12211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400">
                <a:solidFill>
                  <a:schemeClr val="tx1"/>
                </a:solidFill>
              </a:rPr>
              <a:t>২৪৫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3055" y="5067576"/>
            <a:ext cx="2307886" cy="10384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400">
                <a:solidFill>
                  <a:schemeClr val="tx1"/>
                </a:solidFill>
              </a:rPr>
              <a:t>১৭৫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4908" y="3924091"/>
            <a:ext cx="580571" cy="46445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4907" y="4631671"/>
            <a:ext cx="580571" cy="4644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74906" y="5339251"/>
            <a:ext cx="580571" cy="46445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56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0" grpId="0" animBg="1"/>
      <p:bldP spid="11" grpId="0" animBg="1"/>
      <p:bldP spid="12" grpId="0" animBg="1"/>
      <p:bldP spid="3" grpId="0" animBg="1"/>
      <p:bldP spid="3" grpId="1" animBg="1"/>
      <p:bldP spid="17" grpId="0" animBg="1"/>
      <p:bldP spid="17" grpId="1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229</Words>
  <Application>Microsoft Office PowerPoint</Application>
  <PresentationFormat>Widescreen</PresentationFormat>
  <Paragraphs>97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Unknown User</cp:lastModifiedBy>
  <cp:revision>86</cp:revision>
  <dcterms:created xsi:type="dcterms:W3CDTF">2019-05-15T15:33:51Z</dcterms:created>
  <dcterms:modified xsi:type="dcterms:W3CDTF">2022-02-01T10:29:41Z</dcterms:modified>
</cp:coreProperties>
</file>