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sldIdLst>
    <p:sldId id="256" r:id="rId2"/>
    <p:sldId id="319" r:id="rId3"/>
    <p:sldId id="260" r:id="rId4"/>
    <p:sldId id="262" r:id="rId5"/>
    <p:sldId id="321" r:id="rId6"/>
    <p:sldId id="263" r:id="rId7"/>
    <p:sldId id="27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20" r:id="rId16"/>
    <p:sldId id="317" r:id="rId17"/>
    <p:sldId id="304" r:id="rId18"/>
    <p:sldId id="30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7376"/>
    <a:srgbClr val="A3E2EB"/>
    <a:srgbClr val="2DD349"/>
    <a:srgbClr val="9D92EE"/>
    <a:srgbClr val="E0E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6" autoAdjust="0"/>
    <p:restoredTop sz="94660"/>
  </p:normalViewPr>
  <p:slideViewPr>
    <p:cSldViewPr snapToGrid="0">
      <p:cViewPr varScale="1">
        <p:scale>
          <a:sx n="58" d="100"/>
          <a:sy n="58" d="100"/>
        </p:scale>
        <p:origin x="8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757B4F-489C-45F1-87DB-B484553FD385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636EED-967A-448A-93D3-DBDD73816429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প্রতিষ্ঠানের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শ্রেণিবিভাগ</a:t>
          </a:r>
          <a:endParaRPr lang="en-US" b="1" dirty="0">
            <a:solidFill>
              <a:schemeClr val="tx1"/>
            </a:solidFill>
          </a:endParaRPr>
        </a:p>
      </dgm:t>
    </dgm:pt>
    <dgm:pt modelId="{15FE3006-4D6D-4FA2-A913-8E08CBA92588}" type="parTrans" cxnId="{04748A4D-1A3F-482F-A262-92E97F87648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514F6D8-702B-40AF-9B99-0F5C9913D8BC}" type="sibTrans" cxnId="{04748A4D-1A3F-482F-A262-92E97F87648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109E650-3F22-429D-9510-7F97AC83A274}">
      <dgm:prSet phldrT="[Text]"/>
      <dgm:spPr>
        <a:solidFill>
          <a:srgbClr val="F97376"/>
        </a:solidFill>
      </dgm:spPr>
      <dgm:t>
        <a:bodyPr/>
        <a:lstStyle/>
        <a:p>
          <a:r>
            <a:rPr lang="bn-BD" b="1" dirty="0" smtClean="0">
              <a:solidFill>
                <a:schemeClr val="tx1"/>
              </a:solidFill>
            </a:rPr>
            <a:t>৫.চিকিৎসা মূলক প্রতিষ্ঠান  </a:t>
          </a:r>
          <a:endParaRPr lang="en-US" b="1" dirty="0">
            <a:solidFill>
              <a:schemeClr val="tx1"/>
            </a:solidFill>
          </a:endParaRPr>
        </a:p>
      </dgm:t>
    </dgm:pt>
    <dgm:pt modelId="{A71DC6EB-06DC-4D55-8307-435E3F75D771}" type="parTrans" cxnId="{22B1297C-AF9F-484D-BD70-8A7676F45BF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ACFEBC9-2825-417E-B4F5-D74A1958BD1E}" type="sibTrans" cxnId="{22B1297C-AF9F-484D-BD70-8A7676F45BF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592F60D-44DD-4AA7-A279-D586FBF7FA7A}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bn-BD" b="1" dirty="0" smtClean="0">
              <a:solidFill>
                <a:schemeClr val="tx1"/>
              </a:solidFill>
            </a:rPr>
            <a:t> ৬. পারিবারিক প্রতিষ্ঠান </a:t>
          </a:r>
          <a:endParaRPr lang="en-US" b="1" dirty="0">
            <a:solidFill>
              <a:schemeClr val="tx1"/>
            </a:solidFill>
          </a:endParaRPr>
        </a:p>
      </dgm:t>
    </dgm:pt>
    <dgm:pt modelId="{E821B42D-37B2-4BAE-8A19-E38AF64DBA84}" type="parTrans" cxnId="{102D2CDB-14BB-49AB-9790-E27356FF4BF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A94D42B-7295-48AE-A756-DCABAF203356}" type="sibTrans" cxnId="{102D2CDB-14BB-49AB-9790-E27356FF4BF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5872A08-67A4-4A4C-B6D2-C5489CD5BB3A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bn-BD" b="1" dirty="0" smtClean="0">
              <a:solidFill>
                <a:schemeClr val="tx1"/>
              </a:solidFill>
            </a:rPr>
            <a:t>৭. রাজনৈতিক প্রতিষ্ঠান </a:t>
          </a:r>
          <a:endParaRPr lang="en-US" b="1" dirty="0">
            <a:solidFill>
              <a:schemeClr val="tx1"/>
            </a:solidFill>
          </a:endParaRPr>
        </a:p>
      </dgm:t>
    </dgm:pt>
    <dgm:pt modelId="{73CD0629-CCAC-4A77-8409-7BF733F7BF05}" type="parTrans" cxnId="{2AEF8821-566A-4008-9105-8CA0B6F84D1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EFCC3BD-00D3-49B4-844D-D5A59033A858}" type="sibTrans" cxnId="{2AEF8821-566A-4008-9105-8CA0B6F84D1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A458098-DF71-4B88-A885-C2909024E787}">
      <dgm:prSet/>
      <dgm:spPr>
        <a:solidFill>
          <a:srgbClr val="E0EB79"/>
        </a:solidFill>
      </dgm:spPr>
      <dgm:t>
        <a:bodyPr/>
        <a:lstStyle/>
        <a:p>
          <a:r>
            <a:rPr lang="bn-BD" b="1" dirty="0" smtClean="0">
              <a:solidFill>
                <a:schemeClr val="tx1"/>
              </a:solidFill>
            </a:rPr>
            <a:t>১</a:t>
          </a:r>
          <a:r>
            <a:rPr lang="en-US" b="1" dirty="0" smtClean="0">
              <a:solidFill>
                <a:schemeClr val="tx1"/>
              </a:solidFill>
            </a:rPr>
            <a:t>.</a:t>
          </a:r>
          <a:r>
            <a:rPr lang="bn-BD" b="1" dirty="0" smtClean="0">
              <a:solidFill>
                <a:schemeClr val="tx1"/>
              </a:solidFill>
            </a:rPr>
            <a:t> সামাজিক গঠনমূলক প্রতিষ্ঠান</a:t>
          </a:r>
          <a:endParaRPr lang="en-US" b="1" dirty="0">
            <a:solidFill>
              <a:schemeClr val="tx1"/>
            </a:solidFill>
          </a:endParaRPr>
        </a:p>
      </dgm:t>
    </dgm:pt>
    <dgm:pt modelId="{3EEFDD0E-7E33-4F04-80BA-0826408A827C}" type="parTrans" cxnId="{DBB989CC-A370-470B-8049-37401B84AC3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43ECE80-46A2-4DF9-8D3B-53F2E2722D85}" type="sibTrans" cxnId="{DBB989CC-A370-470B-8049-37401B84AC3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DBDD168-1A72-4092-928D-6EBE4012FCDE}">
      <dgm:prSet/>
      <dgm:spPr>
        <a:solidFill>
          <a:srgbClr val="9D92EE"/>
        </a:solidFill>
        <a:ln>
          <a:noFill/>
        </a:ln>
      </dgm:spPr>
      <dgm:t>
        <a:bodyPr/>
        <a:lstStyle/>
        <a:p>
          <a:r>
            <a:rPr lang="bn-BD" b="1" dirty="0" smtClean="0">
              <a:solidFill>
                <a:schemeClr val="tx1"/>
              </a:solidFill>
            </a:rPr>
            <a:t>২</a:t>
          </a:r>
          <a:r>
            <a:rPr lang="en-US" b="1" dirty="0" smtClean="0">
              <a:solidFill>
                <a:schemeClr val="tx1"/>
              </a:solidFill>
            </a:rPr>
            <a:t>.</a:t>
          </a:r>
          <a:r>
            <a:rPr lang="bn-BD" b="1" dirty="0" smtClean="0">
              <a:solidFill>
                <a:schemeClr val="tx1"/>
              </a:solidFill>
            </a:rPr>
            <a:t>অর্থনৈতিক প্রতিষ্ঠান</a:t>
          </a:r>
          <a:endParaRPr lang="en-US" b="1" dirty="0">
            <a:solidFill>
              <a:schemeClr val="tx1"/>
            </a:solidFill>
          </a:endParaRPr>
        </a:p>
      </dgm:t>
    </dgm:pt>
    <dgm:pt modelId="{3CF8FB0C-5371-4541-B710-0D5F183FC873}" type="parTrans" cxnId="{62B18242-66A6-457F-A44C-3D0CB0AE486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C11517D-9BC1-41E1-A524-87DFB0433941}" type="sibTrans" cxnId="{62B18242-66A6-457F-A44C-3D0CB0AE486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8B8B18C-F036-4F24-A334-09222D70596F}">
      <dgm:prSet/>
      <dgm:spPr>
        <a:solidFill>
          <a:srgbClr val="A3E2EB"/>
        </a:solidFill>
      </dgm:spPr>
      <dgm:t>
        <a:bodyPr/>
        <a:lstStyle/>
        <a:p>
          <a:r>
            <a:rPr lang="bn-BD" b="1" dirty="0" smtClean="0">
              <a:solidFill>
                <a:schemeClr val="tx1"/>
              </a:solidFill>
            </a:rPr>
            <a:t>৪. শিক্ষা মূলক প্রতিষ্ঠান  </a:t>
          </a:r>
          <a:endParaRPr lang="en-US" b="1" dirty="0">
            <a:solidFill>
              <a:schemeClr val="tx1"/>
            </a:solidFill>
          </a:endParaRPr>
        </a:p>
      </dgm:t>
    </dgm:pt>
    <dgm:pt modelId="{032907D9-0586-4870-B6B5-67DFF66DED9E}" type="parTrans" cxnId="{D8684F3E-CFF6-4C90-8239-747BF186AD7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C2EF2C1-F2BF-44F8-B1DB-B7FF804FF9ED}" type="sibTrans" cxnId="{D8684F3E-CFF6-4C90-8239-747BF186AD7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EA6E3A9-3FAC-4752-891E-812064DDFCA2}">
      <dgm:prSet/>
      <dgm:spPr>
        <a:solidFill>
          <a:srgbClr val="2DD349"/>
        </a:solidFill>
      </dgm:spPr>
      <dgm:t>
        <a:bodyPr/>
        <a:lstStyle/>
        <a:p>
          <a:r>
            <a:rPr lang="bn-BD" b="1" dirty="0" smtClean="0">
              <a:solidFill>
                <a:schemeClr val="tx1"/>
              </a:solidFill>
            </a:rPr>
            <a:t> ৩.ধর্মীয় প্রতিষ্ঠান </a:t>
          </a:r>
          <a:endParaRPr lang="en-US" b="1" dirty="0">
            <a:solidFill>
              <a:schemeClr val="tx1"/>
            </a:solidFill>
          </a:endParaRPr>
        </a:p>
      </dgm:t>
    </dgm:pt>
    <dgm:pt modelId="{182C49FC-3CE0-4CDE-BA2C-85F1ECCFC701}" type="parTrans" cxnId="{6F31CA75-F2BD-45E6-8895-1E4FDAB2069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2B54F90-04A6-48F1-8FB7-875B34BDC1A6}" type="sibTrans" cxnId="{6F31CA75-F2BD-45E6-8895-1E4FDAB2069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BE6EBA6-52A9-4BFC-8D52-3FC21123DDD8}" type="pres">
      <dgm:prSet presAssocID="{49757B4F-489C-45F1-87DB-B484553FD38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EE7CEF4-9D9F-4EB0-976A-F092FF1CB00E}" type="pres">
      <dgm:prSet presAssocID="{35636EED-967A-448A-93D3-DBDD73816429}" presName="singleCycle" presStyleCnt="0"/>
      <dgm:spPr/>
    </dgm:pt>
    <dgm:pt modelId="{7ECEE5B7-EA9C-4437-94AD-5CFC9E45CF4C}" type="pres">
      <dgm:prSet presAssocID="{35636EED-967A-448A-93D3-DBDD73816429}" presName="singleCenter" presStyleLbl="node1" presStyleIdx="0" presStyleCnt="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DFE5849A-668D-4870-B90B-3DC4F0613830}" type="pres">
      <dgm:prSet presAssocID="{3EEFDD0E-7E33-4F04-80BA-0826408A827C}" presName="Name56" presStyleLbl="parChTrans1D2" presStyleIdx="0" presStyleCnt="7"/>
      <dgm:spPr/>
      <dgm:t>
        <a:bodyPr/>
        <a:lstStyle/>
        <a:p>
          <a:endParaRPr lang="en-US"/>
        </a:p>
      </dgm:t>
    </dgm:pt>
    <dgm:pt modelId="{732F3194-2955-4C10-BF8E-C652172925DD}" type="pres">
      <dgm:prSet presAssocID="{BA458098-DF71-4B88-A885-C2909024E787}" presName="text0" presStyleLbl="node1" presStyleIdx="1" presStyleCnt="8" custScaleX="127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D41BC-B096-4F63-9729-77D112C2A4E8}" type="pres">
      <dgm:prSet presAssocID="{3CF8FB0C-5371-4541-B710-0D5F183FC873}" presName="Name56" presStyleLbl="parChTrans1D2" presStyleIdx="1" presStyleCnt="7"/>
      <dgm:spPr/>
      <dgm:t>
        <a:bodyPr/>
        <a:lstStyle/>
        <a:p>
          <a:endParaRPr lang="en-US"/>
        </a:p>
      </dgm:t>
    </dgm:pt>
    <dgm:pt modelId="{D6C3C59E-46AB-4588-90EE-EA3D64097335}" type="pres">
      <dgm:prSet presAssocID="{4DBDD168-1A72-4092-928D-6EBE4012FCDE}" presName="text0" presStyleLbl="node1" presStyleIdx="2" presStyleCnt="8" custScaleX="160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0B8CF-9CB0-4C89-A891-914EC80001FC}" type="pres">
      <dgm:prSet presAssocID="{182C49FC-3CE0-4CDE-BA2C-85F1ECCFC701}" presName="Name56" presStyleLbl="parChTrans1D2" presStyleIdx="2" presStyleCnt="7"/>
      <dgm:spPr/>
      <dgm:t>
        <a:bodyPr/>
        <a:lstStyle/>
        <a:p>
          <a:endParaRPr lang="en-US"/>
        </a:p>
      </dgm:t>
    </dgm:pt>
    <dgm:pt modelId="{186837E3-5B01-43DC-9E20-2FA335CE2AB5}" type="pres">
      <dgm:prSet presAssocID="{DEA6E3A9-3FAC-4752-891E-812064DDFCA2}" presName="text0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F507F3-E811-4D2E-ABF8-3E666BE46321}" type="pres">
      <dgm:prSet presAssocID="{032907D9-0586-4870-B6B5-67DFF66DED9E}" presName="Name56" presStyleLbl="parChTrans1D2" presStyleIdx="3" presStyleCnt="7"/>
      <dgm:spPr/>
      <dgm:t>
        <a:bodyPr/>
        <a:lstStyle/>
        <a:p>
          <a:endParaRPr lang="en-US"/>
        </a:p>
      </dgm:t>
    </dgm:pt>
    <dgm:pt modelId="{9541E481-86B9-4CD9-9E3F-71C0FCCBA217}" type="pres">
      <dgm:prSet presAssocID="{68B8B18C-F036-4F24-A334-09222D70596F}" presName="text0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FCB011-986A-4907-B69F-6023929B70EB}" type="pres">
      <dgm:prSet presAssocID="{A71DC6EB-06DC-4D55-8307-435E3F75D771}" presName="Name56" presStyleLbl="parChTrans1D2" presStyleIdx="4" presStyleCnt="7"/>
      <dgm:spPr/>
      <dgm:t>
        <a:bodyPr/>
        <a:lstStyle/>
        <a:p>
          <a:endParaRPr lang="en-US"/>
        </a:p>
      </dgm:t>
    </dgm:pt>
    <dgm:pt modelId="{4AF73EFB-F090-4B23-9301-5278E9A88F08}" type="pres">
      <dgm:prSet presAssocID="{D109E650-3F22-429D-9510-7F97AC83A274}" presName="text0" presStyleLbl="node1" presStyleIdx="5" presStyleCnt="8" custScaleX="130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EC3B5A-358B-4627-9FF0-EF868694D02C}" type="pres">
      <dgm:prSet presAssocID="{E821B42D-37B2-4BAE-8A19-E38AF64DBA84}" presName="Name56" presStyleLbl="parChTrans1D2" presStyleIdx="5" presStyleCnt="7"/>
      <dgm:spPr/>
      <dgm:t>
        <a:bodyPr/>
        <a:lstStyle/>
        <a:p>
          <a:endParaRPr lang="en-US"/>
        </a:p>
      </dgm:t>
    </dgm:pt>
    <dgm:pt modelId="{EFE131C2-25D2-4C6A-9599-848DD2C9D111}" type="pres">
      <dgm:prSet presAssocID="{B592F60D-44DD-4AA7-A279-D586FBF7FA7A}" presName="text0" presStyleLbl="node1" presStyleIdx="6" presStyleCnt="8" custScaleX="1255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A93450-4632-452B-9E6D-FF1321AB1EF8}" type="pres">
      <dgm:prSet presAssocID="{73CD0629-CCAC-4A77-8409-7BF733F7BF05}" presName="Name56" presStyleLbl="parChTrans1D2" presStyleIdx="6" presStyleCnt="7"/>
      <dgm:spPr/>
      <dgm:t>
        <a:bodyPr/>
        <a:lstStyle/>
        <a:p>
          <a:endParaRPr lang="en-US"/>
        </a:p>
      </dgm:t>
    </dgm:pt>
    <dgm:pt modelId="{8E5666DE-14B9-493D-81E8-CF003E3422DD}" type="pres">
      <dgm:prSet presAssocID="{35872A08-67A4-4A4C-B6D2-C5489CD5BB3A}" presName="text0" presStyleLbl="node1" presStyleIdx="7" presStyleCnt="8" custScaleX="131806" custRadScaleRad="98853" custRadScaleInc="4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BB9652-1307-4B3A-92F9-9F6066D2D06E}" type="presOf" srcId="{4DBDD168-1A72-4092-928D-6EBE4012FCDE}" destId="{D6C3C59E-46AB-4588-90EE-EA3D64097335}" srcOrd="0" destOrd="0" presId="urn:microsoft.com/office/officeart/2008/layout/RadialCluster"/>
    <dgm:cxn modelId="{F2A1250F-3113-4B4C-B791-3C0AE6028066}" type="presOf" srcId="{49757B4F-489C-45F1-87DB-B484553FD385}" destId="{8BE6EBA6-52A9-4BFC-8D52-3FC21123DDD8}" srcOrd="0" destOrd="0" presId="urn:microsoft.com/office/officeart/2008/layout/RadialCluster"/>
    <dgm:cxn modelId="{9BF2954A-1A54-4169-9E14-6BAB15C75AB4}" type="presOf" srcId="{E821B42D-37B2-4BAE-8A19-E38AF64DBA84}" destId="{97EC3B5A-358B-4627-9FF0-EF868694D02C}" srcOrd="0" destOrd="0" presId="urn:microsoft.com/office/officeart/2008/layout/RadialCluster"/>
    <dgm:cxn modelId="{E1510ACA-22CC-4C51-A442-832C8A670F08}" type="presOf" srcId="{3CF8FB0C-5371-4541-B710-0D5F183FC873}" destId="{AB8D41BC-B096-4F63-9729-77D112C2A4E8}" srcOrd="0" destOrd="0" presId="urn:microsoft.com/office/officeart/2008/layout/RadialCluster"/>
    <dgm:cxn modelId="{70DDE193-E044-4F0A-8FCB-956D65469C34}" type="presOf" srcId="{B592F60D-44DD-4AA7-A279-D586FBF7FA7A}" destId="{EFE131C2-25D2-4C6A-9599-848DD2C9D111}" srcOrd="0" destOrd="0" presId="urn:microsoft.com/office/officeart/2008/layout/RadialCluster"/>
    <dgm:cxn modelId="{62B18242-66A6-457F-A44C-3D0CB0AE486F}" srcId="{35636EED-967A-448A-93D3-DBDD73816429}" destId="{4DBDD168-1A72-4092-928D-6EBE4012FCDE}" srcOrd="1" destOrd="0" parTransId="{3CF8FB0C-5371-4541-B710-0D5F183FC873}" sibTransId="{CC11517D-9BC1-41E1-A524-87DFB0433941}"/>
    <dgm:cxn modelId="{3D5227EA-5955-4D5B-8AB9-2FD2224F8DC1}" type="presOf" srcId="{032907D9-0586-4870-B6B5-67DFF66DED9E}" destId="{F5F507F3-E811-4D2E-ABF8-3E666BE46321}" srcOrd="0" destOrd="0" presId="urn:microsoft.com/office/officeart/2008/layout/RadialCluster"/>
    <dgm:cxn modelId="{2AEF8821-566A-4008-9105-8CA0B6F84D19}" srcId="{35636EED-967A-448A-93D3-DBDD73816429}" destId="{35872A08-67A4-4A4C-B6D2-C5489CD5BB3A}" srcOrd="6" destOrd="0" parTransId="{73CD0629-CCAC-4A77-8409-7BF733F7BF05}" sibTransId="{BEFCC3BD-00D3-49B4-844D-D5A59033A858}"/>
    <dgm:cxn modelId="{7EE31622-3F17-43E2-81BB-E1B99AFDCBFD}" type="presOf" srcId="{D109E650-3F22-429D-9510-7F97AC83A274}" destId="{4AF73EFB-F090-4B23-9301-5278E9A88F08}" srcOrd="0" destOrd="0" presId="urn:microsoft.com/office/officeart/2008/layout/RadialCluster"/>
    <dgm:cxn modelId="{E4990B51-F7A0-43A5-B0FB-A9D9B9168A50}" type="presOf" srcId="{A71DC6EB-06DC-4D55-8307-435E3F75D771}" destId="{E8FCB011-986A-4907-B69F-6023929B70EB}" srcOrd="0" destOrd="0" presId="urn:microsoft.com/office/officeart/2008/layout/RadialCluster"/>
    <dgm:cxn modelId="{3FA89ABF-5E49-49A2-95AB-CA41BA3FBB66}" type="presOf" srcId="{35636EED-967A-448A-93D3-DBDD73816429}" destId="{7ECEE5B7-EA9C-4437-94AD-5CFC9E45CF4C}" srcOrd="0" destOrd="0" presId="urn:microsoft.com/office/officeart/2008/layout/RadialCluster"/>
    <dgm:cxn modelId="{D8684F3E-CFF6-4C90-8239-747BF186AD7A}" srcId="{35636EED-967A-448A-93D3-DBDD73816429}" destId="{68B8B18C-F036-4F24-A334-09222D70596F}" srcOrd="3" destOrd="0" parTransId="{032907D9-0586-4870-B6B5-67DFF66DED9E}" sibTransId="{5C2EF2C1-F2BF-44F8-B1DB-B7FF804FF9ED}"/>
    <dgm:cxn modelId="{DBB989CC-A370-470B-8049-37401B84AC3C}" srcId="{35636EED-967A-448A-93D3-DBDD73816429}" destId="{BA458098-DF71-4B88-A885-C2909024E787}" srcOrd="0" destOrd="0" parTransId="{3EEFDD0E-7E33-4F04-80BA-0826408A827C}" sibTransId="{743ECE80-46A2-4DF9-8D3B-53F2E2722D85}"/>
    <dgm:cxn modelId="{CEA8D4C9-2870-42B3-9B32-58735785BC18}" type="presOf" srcId="{DEA6E3A9-3FAC-4752-891E-812064DDFCA2}" destId="{186837E3-5B01-43DC-9E20-2FA335CE2AB5}" srcOrd="0" destOrd="0" presId="urn:microsoft.com/office/officeart/2008/layout/RadialCluster"/>
    <dgm:cxn modelId="{2EEC57A8-53FA-4914-98B6-3F95774FE785}" type="presOf" srcId="{73CD0629-CCAC-4A77-8409-7BF733F7BF05}" destId="{81A93450-4632-452B-9E6D-FF1321AB1EF8}" srcOrd="0" destOrd="0" presId="urn:microsoft.com/office/officeart/2008/layout/RadialCluster"/>
    <dgm:cxn modelId="{E8E1861E-AF16-47F8-92E1-F43C4058CDD2}" type="presOf" srcId="{BA458098-DF71-4B88-A885-C2909024E787}" destId="{732F3194-2955-4C10-BF8E-C652172925DD}" srcOrd="0" destOrd="0" presId="urn:microsoft.com/office/officeart/2008/layout/RadialCluster"/>
    <dgm:cxn modelId="{31CEE247-F6AA-4B80-8ACB-C61CEB250756}" type="presOf" srcId="{68B8B18C-F036-4F24-A334-09222D70596F}" destId="{9541E481-86B9-4CD9-9E3F-71C0FCCBA217}" srcOrd="0" destOrd="0" presId="urn:microsoft.com/office/officeart/2008/layout/RadialCluster"/>
    <dgm:cxn modelId="{B5DF56E8-C377-462E-9249-FE6E6460F3A4}" type="presOf" srcId="{35872A08-67A4-4A4C-B6D2-C5489CD5BB3A}" destId="{8E5666DE-14B9-493D-81E8-CF003E3422DD}" srcOrd="0" destOrd="0" presId="urn:microsoft.com/office/officeart/2008/layout/RadialCluster"/>
    <dgm:cxn modelId="{102D2CDB-14BB-49AB-9790-E27356FF4BF5}" srcId="{35636EED-967A-448A-93D3-DBDD73816429}" destId="{B592F60D-44DD-4AA7-A279-D586FBF7FA7A}" srcOrd="5" destOrd="0" parTransId="{E821B42D-37B2-4BAE-8A19-E38AF64DBA84}" sibTransId="{DA94D42B-7295-48AE-A756-DCABAF203356}"/>
    <dgm:cxn modelId="{6F31CA75-F2BD-45E6-8895-1E4FDAB20695}" srcId="{35636EED-967A-448A-93D3-DBDD73816429}" destId="{DEA6E3A9-3FAC-4752-891E-812064DDFCA2}" srcOrd="2" destOrd="0" parTransId="{182C49FC-3CE0-4CDE-BA2C-85F1ECCFC701}" sibTransId="{82B54F90-04A6-48F1-8FB7-875B34BDC1A6}"/>
    <dgm:cxn modelId="{82A0975F-503F-4FB7-BC07-1409E21CA9E7}" type="presOf" srcId="{182C49FC-3CE0-4CDE-BA2C-85F1ECCFC701}" destId="{C430B8CF-9CB0-4C89-A891-914EC80001FC}" srcOrd="0" destOrd="0" presId="urn:microsoft.com/office/officeart/2008/layout/RadialCluster"/>
    <dgm:cxn modelId="{22B1297C-AF9F-484D-BD70-8A7676F45BFC}" srcId="{35636EED-967A-448A-93D3-DBDD73816429}" destId="{D109E650-3F22-429D-9510-7F97AC83A274}" srcOrd="4" destOrd="0" parTransId="{A71DC6EB-06DC-4D55-8307-435E3F75D771}" sibTransId="{EACFEBC9-2825-417E-B4F5-D74A1958BD1E}"/>
    <dgm:cxn modelId="{04748A4D-1A3F-482F-A262-92E97F876485}" srcId="{49757B4F-489C-45F1-87DB-B484553FD385}" destId="{35636EED-967A-448A-93D3-DBDD73816429}" srcOrd="0" destOrd="0" parTransId="{15FE3006-4D6D-4FA2-A913-8E08CBA92588}" sibTransId="{0514F6D8-702B-40AF-9B99-0F5C9913D8BC}"/>
    <dgm:cxn modelId="{A1FCA803-1BA0-4CA0-AEA3-F8045A959F6E}" type="presOf" srcId="{3EEFDD0E-7E33-4F04-80BA-0826408A827C}" destId="{DFE5849A-668D-4870-B90B-3DC4F0613830}" srcOrd="0" destOrd="0" presId="urn:microsoft.com/office/officeart/2008/layout/RadialCluster"/>
    <dgm:cxn modelId="{7F7C2E38-6330-4546-925A-AB4D44E4EBA9}" type="presParOf" srcId="{8BE6EBA6-52A9-4BFC-8D52-3FC21123DDD8}" destId="{BEE7CEF4-9D9F-4EB0-976A-F092FF1CB00E}" srcOrd="0" destOrd="0" presId="urn:microsoft.com/office/officeart/2008/layout/RadialCluster"/>
    <dgm:cxn modelId="{870B57C7-60B2-4C62-B86F-3548AA5FA818}" type="presParOf" srcId="{BEE7CEF4-9D9F-4EB0-976A-F092FF1CB00E}" destId="{7ECEE5B7-EA9C-4437-94AD-5CFC9E45CF4C}" srcOrd="0" destOrd="0" presId="urn:microsoft.com/office/officeart/2008/layout/RadialCluster"/>
    <dgm:cxn modelId="{39904A1D-37D8-4DDE-B703-BE16B1E90E56}" type="presParOf" srcId="{BEE7CEF4-9D9F-4EB0-976A-F092FF1CB00E}" destId="{DFE5849A-668D-4870-B90B-3DC4F0613830}" srcOrd="1" destOrd="0" presId="urn:microsoft.com/office/officeart/2008/layout/RadialCluster"/>
    <dgm:cxn modelId="{8B521BC7-B6E3-4C66-93EA-74C0EBCC29C5}" type="presParOf" srcId="{BEE7CEF4-9D9F-4EB0-976A-F092FF1CB00E}" destId="{732F3194-2955-4C10-BF8E-C652172925DD}" srcOrd="2" destOrd="0" presId="urn:microsoft.com/office/officeart/2008/layout/RadialCluster"/>
    <dgm:cxn modelId="{C684CD91-DFAA-433E-AF24-6DDC42C72559}" type="presParOf" srcId="{BEE7CEF4-9D9F-4EB0-976A-F092FF1CB00E}" destId="{AB8D41BC-B096-4F63-9729-77D112C2A4E8}" srcOrd="3" destOrd="0" presId="urn:microsoft.com/office/officeart/2008/layout/RadialCluster"/>
    <dgm:cxn modelId="{32F80EB5-BC51-4ED3-ADBC-772D103BBC00}" type="presParOf" srcId="{BEE7CEF4-9D9F-4EB0-976A-F092FF1CB00E}" destId="{D6C3C59E-46AB-4588-90EE-EA3D64097335}" srcOrd="4" destOrd="0" presId="urn:microsoft.com/office/officeart/2008/layout/RadialCluster"/>
    <dgm:cxn modelId="{E99F6DD0-CE2B-4DF6-AC60-5FD2C098EAAF}" type="presParOf" srcId="{BEE7CEF4-9D9F-4EB0-976A-F092FF1CB00E}" destId="{C430B8CF-9CB0-4C89-A891-914EC80001FC}" srcOrd="5" destOrd="0" presId="urn:microsoft.com/office/officeart/2008/layout/RadialCluster"/>
    <dgm:cxn modelId="{5DFEC7A7-EB08-4AD4-BEAD-0722EFA73F58}" type="presParOf" srcId="{BEE7CEF4-9D9F-4EB0-976A-F092FF1CB00E}" destId="{186837E3-5B01-43DC-9E20-2FA335CE2AB5}" srcOrd="6" destOrd="0" presId="urn:microsoft.com/office/officeart/2008/layout/RadialCluster"/>
    <dgm:cxn modelId="{D4B94AC2-399E-45AD-AD94-960E61E5B1D3}" type="presParOf" srcId="{BEE7CEF4-9D9F-4EB0-976A-F092FF1CB00E}" destId="{F5F507F3-E811-4D2E-ABF8-3E666BE46321}" srcOrd="7" destOrd="0" presId="urn:microsoft.com/office/officeart/2008/layout/RadialCluster"/>
    <dgm:cxn modelId="{6E0B420F-E0FA-408E-ABD2-8DD05559ECAD}" type="presParOf" srcId="{BEE7CEF4-9D9F-4EB0-976A-F092FF1CB00E}" destId="{9541E481-86B9-4CD9-9E3F-71C0FCCBA217}" srcOrd="8" destOrd="0" presId="urn:microsoft.com/office/officeart/2008/layout/RadialCluster"/>
    <dgm:cxn modelId="{AA647270-C621-4B3F-912C-4D676842C776}" type="presParOf" srcId="{BEE7CEF4-9D9F-4EB0-976A-F092FF1CB00E}" destId="{E8FCB011-986A-4907-B69F-6023929B70EB}" srcOrd="9" destOrd="0" presId="urn:microsoft.com/office/officeart/2008/layout/RadialCluster"/>
    <dgm:cxn modelId="{9103A957-4F81-4A7A-B50B-94B7E437CFAC}" type="presParOf" srcId="{BEE7CEF4-9D9F-4EB0-976A-F092FF1CB00E}" destId="{4AF73EFB-F090-4B23-9301-5278E9A88F08}" srcOrd="10" destOrd="0" presId="urn:microsoft.com/office/officeart/2008/layout/RadialCluster"/>
    <dgm:cxn modelId="{0B085CA4-1001-4C73-8E71-58415F0D40CF}" type="presParOf" srcId="{BEE7CEF4-9D9F-4EB0-976A-F092FF1CB00E}" destId="{97EC3B5A-358B-4627-9FF0-EF868694D02C}" srcOrd="11" destOrd="0" presId="urn:microsoft.com/office/officeart/2008/layout/RadialCluster"/>
    <dgm:cxn modelId="{C0BF8153-4F8E-42C1-821F-A68FD3C4448A}" type="presParOf" srcId="{BEE7CEF4-9D9F-4EB0-976A-F092FF1CB00E}" destId="{EFE131C2-25D2-4C6A-9599-848DD2C9D111}" srcOrd="12" destOrd="0" presId="urn:microsoft.com/office/officeart/2008/layout/RadialCluster"/>
    <dgm:cxn modelId="{70DA49B4-928B-4F12-9B97-9721912B3D95}" type="presParOf" srcId="{BEE7CEF4-9D9F-4EB0-976A-F092FF1CB00E}" destId="{81A93450-4632-452B-9E6D-FF1321AB1EF8}" srcOrd="13" destOrd="0" presId="urn:microsoft.com/office/officeart/2008/layout/RadialCluster"/>
    <dgm:cxn modelId="{9F16B87E-1809-41F6-8F12-C3B3B4CDE02F}" type="presParOf" srcId="{BEE7CEF4-9D9F-4EB0-976A-F092FF1CB00E}" destId="{8E5666DE-14B9-493D-81E8-CF003E3422DD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CEE5B7-EA9C-4437-94AD-5CFC9E45CF4C}">
      <dsp:nvSpPr>
        <dsp:cNvPr id="0" name=""/>
        <dsp:cNvSpPr/>
      </dsp:nvSpPr>
      <dsp:spPr>
        <a:xfrm>
          <a:off x="3320728" y="2006450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1"/>
              </a:solidFill>
            </a:rPr>
            <a:t>প্রতিষ্ঠানের</a:t>
          </a:r>
          <a:r>
            <a:rPr lang="en-US" sz="2000" b="1" kern="1200" dirty="0" smtClean="0">
              <a:solidFill>
                <a:schemeClr val="tx1"/>
              </a:solidFill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</a:rPr>
            <a:t>শ্রেণিবিভাগ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3400083" y="2085805"/>
        <a:ext cx="1466890" cy="1466890"/>
      </dsp:txXfrm>
    </dsp:sp>
    <dsp:sp modelId="{DFE5849A-668D-4870-B90B-3DC4F0613830}">
      <dsp:nvSpPr>
        <dsp:cNvPr id="0" name=""/>
        <dsp:cNvSpPr/>
      </dsp:nvSpPr>
      <dsp:spPr>
        <a:xfrm rot="16200000">
          <a:off x="3702289" y="1575211"/>
          <a:ext cx="8624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2478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2F3194-2955-4C10-BF8E-C652172925DD}">
      <dsp:nvSpPr>
        <dsp:cNvPr id="0" name=""/>
        <dsp:cNvSpPr/>
      </dsp:nvSpPr>
      <dsp:spPr>
        <a:xfrm>
          <a:off x="3440751" y="54820"/>
          <a:ext cx="1385553" cy="1089152"/>
        </a:xfrm>
        <a:prstGeom prst="roundRect">
          <a:avLst/>
        </a:prstGeom>
        <a:solidFill>
          <a:srgbClr val="E0EB7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b="1" kern="1200" dirty="0" smtClean="0">
              <a:solidFill>
                <a:schemeClr val="tx1"/>
              </a:solidFill>
            </a:rPr>
            <a:t>১</a:t>
          </a:r>
          <a:r>
            <a:rPr lang="en-US" sz="1600" b="1" kern="1200" dirty="0" smtClean="0">
              <a:solidFill>
                <a:schemeClr val="tx1"/>
              </a:solidFill>
            </a:rPr>
            <a:t>.</a:t>
          </a:r>
          <a:r>
            <a:rPr lang="bn-BD" sz="1600" b="1" kern="1200" dirty="0" smtClean="0">
              <a:solidFill>
                <a:schemeClr val="tx1"/>
              </a:solidFill>
            </a:rPr>
            <a:t> সামাজিক গঠনমূলক প্রতিষ্ঠান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3493919" y="107988"/>
        <a:ext cx="1279217" cy="982816"/>
      </dsp:txXfrm>
    </dsp:sp>
    <dsp:sp modelId="{AB8D41BC-B096-4F63-9729-77D112C2A4E8}">
      <dsp:nvSpPr>
        <dsp:cNvPr id="0" name=""/>
        <dsp:cNvSpPr/>
      </dsp:nvSpPr>
      <dsp:spPr>
        <a:xfrm rot="19285714">
          <a:off x="4912860" y="2075417"/>
          <a:ext cx="3068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6811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C3C59E-46AB-4588-90EE-EA3D64097335}">
      <dsp:nvSpPr>
        <dsp:cNvPr id="0" name=""/>
        <dsp:cNvSpPr/>
      </dsp:nvSpPr>
      <dsp:spPr>
        <a:xfrm>
          <a:off x="4993358" y="890618"/>
          <a:ext cx="1751443" cy="1089152"/>
        </a:xfrm>
        <a:prstGeom prst="roundRect">
          <a:avLst/>
        </a:prstGeom>
        <a:solidFill>
          <a:srgbClr val="9D92EE"/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b="1" kern="1200" dirty="0" smtClean="0">
              <a:solidFill>
                <a:schemeClr val="tx1"/>
              </a:solidFill>
            </a:rPr>
            <a:t>২</a:t>
          </a:r>
          <a:r>
            <a:rPr lang="en-US" sz="1900" b="1" kern="1200" dirty="0" smtClean="0">
              <a:solidFill>
                <a:schemeClr val="tx1"/>
              </a:solidFill>
            </a:rPr>
            <a:t>.</a:t>
          </a:r>
          <a:r>
            <a:rPr lang="bn-BD" sz="1900" b="1" kern="1200" dirty="0" smtClean="0">
              <a:solidFill>
                <a:schemeClr val="tx1"/>
              </a:solidFill>
            </a:rPr>
            <a:t>অর্থনৈতিক প্রতিষ্ঠান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5046526" y="943786"/>
        <a:ext cx="1645107" cy="982816"/>
      </dsp:txXfrm>
    </dsp:sp>
    <dsp:sp modelId="{C430B8CF-9CB0-4C89-A891-914EC80001FC}">
      <dsp:nvSpPr>
        <dsp:cNvPr id="0" name=""/>
        <dsp:cNvSpPr/>
      </dsp:nvSpPr>
      <dsp:spPr>
        <a:xfrm rot="771429">
          <a:off x="4935954" y="3096843"/>
          <a:ext cx="8275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7570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837E3-5B01-43DC-9E20-2FA335CE2AB5}">
      <dsp:nvSpPr>
        <dsp:cNvPr id="0" name=""/>
        <dsp:cNvSpPr/>
      </dsp:nvSpPr>
      <dsp:spPr>
        <a:xfrm>
          <a:off x="5753150" y="2768638"/>
          <a:ext cx="1089152" cy="1089152"/>
        </a:xfrm>
        <a:prstGeom prst="roundRect">
          <a:avLst/>
        </a:prstGeom>
        <a:solidFill>
          <a:srgbClr val="2DD34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b="1" kern="1200" dirty="0" smtClean="0">
              <a:solidFill>
                <a:schemeClr val="tx1"/>
              </a:solidFill>
            </a:rPr>
            <a:t> ৩.ধর্মীয় প্রতিষ্ঠান 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5806318" y="2821806"/>
        <a:ext cx="982816" cy="982816"/>
      </dsp:txXfrm>
    </dsp:sp>
    <dsp:sp modelId="{F5F507F3-E811-4D2E-ABF8-3E666BE46321}">
      <dsp:nvSpPr>
        <dsp:cNvPr id="0" name=""/>
        <dsp:cNvSpPr/>
      </dsp:nvSpPr>
      <dsp:spPr>
        <a:xfrm rot="3857143">
          <a:off x="4323052" y="3953372"/>
          <a:ext cx="7132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3280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1E481-86B9-4CD9-9E3F-71C0FCCBA217}">
      <dsp:nvSpPr>
        <dsp:cNvPr id="0" name=""/>
        <dsp:cNvSpPr/>
      </dsp:nvSpPr>
      <dsp:spPr>
        <a:xfrm>
          <a:off x="4552111" y="4274694"/>
          <a:ext cx="1089152" cy="1089152"/>
        </a:xfrm>
        <a:prstGeom prst="roundRect">
          <a:avLst/>
        </a:prstGeom>
        <a:solidFill>
          <a:srgbClr val="A3E2E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b="1" kern="1200" dirty="0" smtClean="0">
              <a:solidFill>
                <a:schemeClr val="tx1"/>
              </a:solidFill>
            </a:rPr>
            <a:t>৪. শিক্ষা মূলক প্রতিষ্ঠান  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605279" y="4327862"/>
        <a:ext cx="982816" cy="982816"/>
      </dsp:txXfrm>
    </dsp:sp>
    <dsp:sp modelId="{E8FCB011-986A-4907-B69F-6023929B70EB}">
      <dsp:nvSpPr>
        <dsp:cNvPr id="0" name=""/>
        <dsp:cNvSpPr/>
      </dsp:nvSpPr>
      <dsp:spPr>
        <a:xfrm rot="6942857">
          <a:off x="3230724" y="3953372"/>
          <a:ext cx="7132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3280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73EFB-F090-4B23-9301-5278E9A88F08}">
      <dsp:nvSpPr>
        <dsp:cNvPr id="0" name=""/>
        <dsp:cNvSpPr/>
      </dsp:nvSpPr>
      <dsp:spPr>
        <a:xfrm>
          <a:off x="2461969" y="4274694"/>
          <a:ext cx="1416801" cy="1089152"/>
        </a:xfrm>
        <a:prstGeom prst="roundRect">
          <a:avLst/>
        </a:prstGeom>
        <a:solidFill>
          <a:srgbClr val="F9737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b="1" kern="1200" dirty="0" smtClean="0">
              <a:solidFill>
                <a:schemeClr val="tx1"/>
              </a:solidFill>
            </a:rPr>
            <a:t>৫.চিকিৎসা মূলক প্রতিষ্ঠান  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2515137" y="4327862"/>
        <a:ext cx="1310465" cy="982816"/>
      </dsp:txXfrm>
    </dsp:sp>
    <dsp:sp modelId="{97EC3B5A-358B-4627-9FF0-EF868694D02C}">
      <dsp:nvSpPr>
        <dsp:cNvPr id="0" name=""/>
        <dsp:cNvSpPr/>
      </dsp:nvSpPr>
      <dsp:spPr>
        <a:xfrm rot="10028571">
          <a:off x="2644377" y="3080973"/>
          <a:ext cx="68493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4937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E131C2-25D2-4C6A-9599-848DD2C9D111}">
      <dsp:nvSpPr>
        <dsp:cNvPr id="0" name=""/>
        <dsp:cNvSpPr/>
      </dsp:nvSpPr>
      <dsp:spPr>
        <a:xfrm>
          <a:off x="1285697" y="2768638"/>
          <a:ext cx="1367267" cy="1089152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b="1" kern="1200" dirty="0" smtClean="0">
              <a:solidFill>
                <a:schemeClr val="tx1"/>
              </a:solidFill>
            </a:rPr>
            <a:t> ৬. পারিবারিক প্রতিষ্ঠান 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1338865" y="2821806"/>
        <a:ext cx="1260931" cy="982816"/>
      </dsp:txXfrm>
    </dsp:sp>
    <dsp:sp modelId="{81A93450-4632-452B-9E6D-FF1321AB1EF8}">
      <dsp:nvSpPr>
        <dsp:cNvPr id="0" name=""/>
        <dsp:cNvSpPr/>
      </dsp:nvSpPr>
      <dsp:spPr>
        <a:xfrm rot="13176571">
          <a:off x="3068269" y="2055702"/>
          <a:ext cx="28519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5198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666DE-14B9-493D-81E8-CF003E3422DD}">
      <dsp:nvSpPr>
        <dsp:cNvPr id="0" name=""/>
        <dsp:cNvSpPr/>
      </dsp:nvSpPr>
      <dsp:spPr>
        <a:xfrm>
          <a:off x="1725168" y="875635"/>
          <a:ext cx="1435567" cy="1089152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b="1" kern="1200" dirty="0" smtClean="0">
              <a:solidFill>
                <a:schemeClr val="tx1"/>
              </a:solidFill>
            </a:rPr>
            <a:t>৭. রাজনৈতিক প্রতিষ্ঠান 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1778336" y="928803"/>
        <a:ext cx="1329231" cy="982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02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85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4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7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66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5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0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6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3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5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8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69" y="393966"/>
            <a:ext cx="11368554" cy="60375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79895" y="2260121"/>
            <a:ext cx="10584390" cy="2180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6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</a:t>
            </a:r>
            <a:r>
              <a:rPr lang="as-IN" sz="6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6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6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স্বাগত</a:t>
            </a:r>
            <a:endParaRPr lang="en-US" sz="66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36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F50C6F7-4963-9048-A062-7AA810A3B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784" y="3933230"/>
            <a:ext cx="11377535" cy="35993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আমেরিকান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নৃবিজ্ঞানী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লুইস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হেনরি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মর্গান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en-US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" indent="0" algn="ctr">
              <a:buNone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b="1" dirty="0" err="1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চিরন্তন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অভাব-অভিযোগ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প্রতিষ্ঠানকে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দিয়েছে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।’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528" y="495065"/>
            <a:ext cx="2775945" cy="25175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5"/>
          <p:cNvSpPr/>
          <p:nvPr/>
        </p:nvSpPr>
        <p:spPr>
          <a:xfrm>
            <a:off x="254442" y="3222886"/>
            <a:ext cx="11527827" cy="55463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4400" b="1" dirty="0">
                <a:ln w="0">
                  <a:noFill/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লুইস হেনরি মর্গান </a:t>
            </a:r>
            <a:endParaRPr lang="en-US" sz="4400" b="1" dirty="0">
              <a:ln w="0">
                <a:noFill/>
              </a:ln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6893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A6F2D6-F352-F745-A094-0EB4EE397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25" y="929391"/>
            <a:ext cx="7240249" cy="448205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পি.জিসবার্ট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অভিমত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marL="45720" indent="0">
              <a:buNone/>
            </a:pPr>
            <a:r>
              <a:rPr lang="en-US" sz="3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প্রতিষ্ঠানগুলো</a:t>
            </a:r>
            <a:r>
              <a:rPr lang="en-US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সুপ্রতিষ্ঠিত</a:t>
            </a:r>
            <a:r>
              <a:rPr lang="en-US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বিধিব্যবস্থা</a:t>
            </a:r>
            <a:r>
              <a:rPr lang="en-US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গোষ্ঠীর</a:t>
            </a:r>
            <a:r>
              <a:rPr lang="en-US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সম্পর্কের</a:t>
            </a:r>
            <a:r>
              <a:rPr lang="en-US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নিয়ামক</a:t>
            </a:r>
            <a:r>
              <a:rPr lang="en-US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855" y="507245"/>
            <a:ext cx="3252865" cy="51162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878921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CAB292-23FB-3749-9FC6-F30C03B4C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23" y="653230"/>
            <a:ext cx="1148246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6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6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বৈশিষ্ট্যাবলি</a:t>
            </a:r>
            <a:r>
              <a:rPr lang="en-US" sz="6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নিম্নরূপ</a:t>
            </a:r>
            <a:r>
              <a:rPr lang="en-US" sz="6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DA09EE-CC70-064F-BFB5-950FABCDC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834" y="2121725"/>
            <a:ext cx="11677336" cy="456366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১.প্রতিষ্ঠান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সমাজস্থ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ব্যক্তিদের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পারস্পরিক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আচার-আচরণ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নিয়ন্ত্রণে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রাখার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উপায়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" indent="0">
              <a:buNone/>
            </a:pP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প্রতিষ্ঠানগুলো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সমাজস্থ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ব্যক্তিদের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প্রয়োজন</a:t>
            </a:r>
            <a:r>
              <a:rPr lang="en-US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ভিত্তিক</a:t>
            </a:r>
            <a:r>
              <a:rPr lang="en-US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যৌথ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কার্যকলাপের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" indent="0">
              <a:buNone/>
            </a:pP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কতকগুলো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প্রতিকী</a:t>
            </a:r>
            <a:r>
              <a:rPr lang="en-US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বিষয়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অবাস্তব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—ই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হওয়া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" indent="0">
              <a:buNone/>
            </a:pP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নিয়ন্ত্রণের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তুলনায়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প্রতিষ্ঠানগুলোর</a:t>
            </a:r>
            <a:r>
              <a:rPr lang="en-US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স্থায়িত্ব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" indent="0">
              <a:buNone/>
            </a:pP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৫. </a:t>
            </a:r>
            <a:r>
              <a:rPr lang="en-US" sz="20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সমাজস্থ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ব্যক্তিদের</a:t>
            </a:r>
            <a:r>
              <a:rPr lang="en-US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প্রয়োজন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পূরণের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প্রতিষ্ঠানগুলো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করা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হয়</a:t>
            </a:r>
            <a:r>
              <a:rPr lang="en-US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" indent="0">
              <a:buNone/>
            </a:pP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৬.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নিয়ম-নীতি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থাকে,ব্যক্তি</a:t>
            </a:r>
            <a:r>
              <a:rPr lang="en-US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চলতে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বাধ্য</a:t>
            </a:r>
            <a:r>
              <a:rPr lang="en-US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" indent="0">
              <a:buNone/>
            </a:pP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৭.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নিয়ন্ত্রণের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উপায়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তেমনি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প্রথা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মতবাদ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ভিত্তি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প্রতিবিধানের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ব্যবস্থাও</a:t>
            </a:r>
            <a:r>
              <a:rPr lang="bn-BD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প্রতিষ্ঠানে</a:t>
            </a:r>
            <a:r>
              <a:rPr lang="en-US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" indent="0">
              <a:buNone/>
            </a:pP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৮.প্রতিষ্ঠানের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রয়েছে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কার্যপ্রণালী</a:t>
            </a:r>
            <a:r>
              <a:rPr lang="bn-BD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0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প্রথা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ভাবাদর্শের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হয়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457850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59AA0D-5977-7148-8DDD-BA186858A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en-US" sz="6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81B04A-D676-604A-8C15-A0F681ABD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193" y="1917147"/>
            <a:ext cx="10382420" cy="4521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নিম্নলিখিত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উপাদানগুলো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নজরে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পড়ে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সংখ্যক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২.সাধারণ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স্বার্থে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একত্রিত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বস্তুগত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সমারোহ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
৪.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পূরণ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302540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CA708C-C5FB-084F-8A6E-8B921118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738897" y="1067179"/>
            <a:ext cx="10278871" cy="3774643"/>
          </a:xfrm>
        </p:spPr>
        <p:txBody>
          <a:bodyPr>
            <a:normAutofit fontScale="90000"/>
          </a:bodyPr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en-US" sz="67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67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7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শ্রেণীবিভাগ</a:t>
            </a:r>
            <a:r>
              <a:rPr lang="en-US" sz="67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br>
              <a:rPr lang="en-US" sz="67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স্থায়ী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মানবিক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সংঘের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প্রতিষ্ঠানকে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নৃবিজ্ঞানীগণ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বিভিন্নভাবে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বিভাজনের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অনেকের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592673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3574786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891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CEE5B7-EA9C-4437-94AD-5CFC9E45C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7ECEE5B7-EA9C-4437-94AD-5CFC9E45CF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E5849A-668D-4870-B90B-3DC4F0613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DFE5849A-668D-4870-B90B-3DC4F06138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2F3194-2955-4C10-BF8E-C65217292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732F3194-2955-4C10-BF8E-C652172925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8D41BC-B096-4F63-9729-77D112C2A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AB8D41BC-B096-4F63-9729-77D112C2A4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C3C59E-46AB-4588-90EE-EA3D640973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D6C3C59E-46AB-4588-90EE-EA3D640973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30B8CF-9CB0-4C89-A891-914EC8000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C430B8CF-9CB0-4C89-A891-914EC80001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6837E3-5B01-43DC-9E20-2FA335CE2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186837E3-5B01-43DC-9E20-2FA335CE2A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F507F3-E811-4D2E-ABF8-3E666BE463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F5F507F3-E811-4D2E-ABF8-3E666BE463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41E481-86B9-4CD9-9E3F-71C0FCCBA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9541E481-86B9-4CD9-9E3F-71C0FCCBA2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FCB011-986A-4907-B69F-6023929B70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E8FCB011-986A-4907-B69F-6023929B70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F73EFB-F090-4B23-9301-5278E9A88F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4AF73EFB-F090-4B23-9301-5278E9A88F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EC3B5A-358B-4627-9FF0-EF868694D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97EC3B5A-358B-4627-9FF0-EF868694D0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E131C2-25D2-4C6A-9599-848DD2C9D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EFE131C2-25D2-4C6A-9599-848DD2C9D1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A93450-4632-452B-9E6D-FF1321AB1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81A93450-4632-452B-9E6D-FF1321AB1E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5666DE-14B9-493D-81E8-CF003E342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8E5666DE-14B9-493D-81E8-CF003E3422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7437B1-2C87-3248-9D40-8EACFB6E2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46" y="305164"/>
            <a:ext cx="11546006" cy="1325563"/>
          </a:xfrm>
        </p:spPr>
        <p:txBody>
          <a:bodyPr>
            <a:noAutofit/>
          </a:bodyPr>
          <a:lstStyle/>
          <a:p>
            <a:r>
              <a:rPr lang="en-US" sz="36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এছাড়া</a:t>
            </a:r>
            <a:r>
              <a:rPr lang="en-US" sz="36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</a:t>
            </a:r>
            <a:r>
              <a:rPr lang="en-US" sz="36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হার্টারলার</a:t>
            </a:r>
            <a:r>
              <a:rPr lang="en-US" sz="36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bn-BD" sz="36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মতে,প্রতিষ্ঠান</a:t>
            </a:r>
            <a:r>
              <a:rPr lang="en-US" sz="36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36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নয়</a:t>
            </a:r>
            <a:r>
              <a:rPr lang="en-US" sz="36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প্রকার।এগুলো</a:t>
            </a:r>
            <a:r>
              <a:rPr lang="en-US" sz="36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36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86C548-3FA2-E64B-8634-462AEADDD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352" y="1825388"/>
            <a:ext cx="9872871" cy="456176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শিল্পপ্রতিষ্ঠান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" indent="0">
              <a:buNone/>
            </a:pP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বৈবাহিক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গৃহস্থালি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" indent="0">
              <a:buNone/>
            </a:pP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" indent="0">
              <a:buNone/>
            </a:pP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" indent="0">
              <a:buNone/>
            </a:pP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শিক্ষামূলক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" indent="0">
              <a:buNone/>
            </a:pP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যোগাযোগকারী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" indent="0">
              <a:buNone/>
            </a:pP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নান্দনিক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অভিব্যক্তি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মূলক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" indent="0">
              <a:buNone/>
            </a:pP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বিষয়ক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" indent="0">
              <a:buNone/>
            </a:pP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৯.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অবসর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বিনোদন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মূলক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" indent="0">
              <a:buNone/>
            </a:pP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772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02CDF8-4C0D-7A40-8F37-4FA52C655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 algn="ctr">
              <a:buFont typeface="Wingdings" panose="05000000000000000000" pitchFamily="2" charset="2"/>
              <a:buChar char="q"/>
            </a:pPr>
            <a:r>
              <a:rPr lang="en-US" sz="6000" dirty="0" err="1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0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057269-0FB6-CC4B-93DD-ECFC0CA06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33" y="1877249"/>
            <a:ext cx="11559653" cy="457814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(১) প্রতিষ্ঠান কি ? </a:t>
            </a:r>
          </a:p>
          <a:p>
            <a:pPr marL="45720" indent="0">
              <a:buNone/>
            </a:pP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(২)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কাঠামোর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উপাদান-উক্তিটি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" indent="0">
              <a:buNone/>
            </a:pP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(৩)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চিরন্তন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অভাব-অভিযোগ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প্রতিষ্ঠানকে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দিয়েছে-উক্তিটি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45720" indent="0">
              <a:buNone/>
            </a:pP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(৪)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হার্টারলারের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কয়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86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8949" y="-944183"/>
            <a:ext cx="13679606" cy="98179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6411" y="2743200"/>
            <a:ext cx="979909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/>
              <a:t>ধন্যবাদ দেখা হবে </a:t>
            </a:r>
          </a:p>
          <a:p>
            <a:pPr algn="ctr"/>
            <a:r>
              <a:rPr lang="bn-BD" sz="8800" b="1" dirty="0" smtClean="0"/>
              <a:t>আগামী ক্লাসে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4121948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0406" y="0"/>
            <a:ext cx="6561266" cy="4921938"/>
          </a:xfrm>
          <a:prstGeom prst="rect">
            <a:avLst/>
          </a:prstGeom>
          <a:noFill/>
        </p:spPr>
        <p:txBody>
          <a:bodyPr wrap="none" lIns="68580" tIns="34290" rIns="68580" bIns="34290" numCol="1" anchor="t">
            <a:prstTxWarp prst="textArchUpPour">
              <a:avLst>
                <a:gd name="adj1" fmla="val 9541200"/>
                <a:gd name="adj2" fmla="val 42645"/>
              </a:avLst>
            </a:prstTxWarp>
            <a:spAutoFit/>
          </a:bodyPr>
          <a:lstStyle/>
          <a:p>
            <a:pPr algn="ctr"/>
            <a:r>
              <a:rPr lang="bn-IN" sz="4050" b="1" u="sng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IN" sz="405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50" b="1" u="sng" dirty="0">
                <a:ln w="0"/>
                <a:solidFill>
                  <a:srgbClr val="FF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50" b="1" u="sng" dirty="0">
              <a:ln w="0"/>
              <a:solidFill>
                <a:srgbClr val="FF33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55116" y="3555670"/>
            <a:ext cx="7946035" cy="2882224"/>
          </a:xfrm>
          <a:prstGeom prst="rect">
            <a:avLst/>
          </a:prstGeom>
          <a:noFill/>
        </p:spPr>
        <p:txBody>
          <a:bodyPr wrap="none" lIns="68580" tIns="34290" rIns="68580" bIns="34290" numCol="1">
            <a:prstTxWarp prst="textStop">
              <a:avLst>
                <a:gd name="adj" fmla="val 23429"/>
              </a:avLst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950" b="1" dirty="0" err="1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95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95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 আমিন </a:t>
            </a:r>
            <a:r>
              <a:rPr lang="en-US" sz="495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950" b="1" dirty="0">
              <a:ln/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950" b="1" dirty="0" err="1">
                <a:ln/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4950" b="1" dirty="0">
                <a:ln/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en-US" sz="4950" b="1" dirty="0" err="1">
                <a:ln/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endParaRPr lang="bn-IN" sz="4950" b="1" dirty="0">
              <a:ln/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95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পুঠিয়া ইসলামিয়া </a:t>
            </a:r>
            <a:r>
              <a:rPr lang="bn-BD" sz="495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endParaRPr lang="en-US" sz="4950" b="1" dirty="0" smtClean="0">
              <a:ln/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95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95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r>
              <a:rPr lang="en-US" sz="495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95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95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bn-BD" sz="495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পুঠিয়া</a:t>
            </a:r>
            <a:r>
              <a:rPr lang="en-US" sz="495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95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BD" sz="495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জশাহী</a:t>
            </a:r>
            <a:r>
              <a:rPr lang="bn-IN" sz="495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950" b="1" dirty="0">
              <a:ln/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950" b="1" dirty="0" err="1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495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০১৭১</a:t>
            </a:r>
            <a:r>
              <a:rPr lang="bn-BD" sz="495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৭৯</a:t>
            </a:r>
            <a:r>
              <a:rPr lang="en-US" sz="495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BD" sz="495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৫০৩২</a:t>
            </a:r>
            <a:r>
              <a:rPr lang="en-US" sz="4950" b="1" dirty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n/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555" y="1365844"/>
            <a:ext cx="1907701" cy="21047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5650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0">
        <p14:prism isContent="1"/>
      </p:transition>
    </mc:Choice>
    <mc:Fallback xmlns="">
      <p:transition spd="slow" advTm="23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056FDD-D9E6-F04B-ABFB-A99B89FD4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US" sz="6600" b="1" u="sng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b="1" u="sng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u="sng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b="1" u="sng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6262037-B68B-8B43-85BE-47284397A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306" y="2086250"/>
            <a:ext cx="9872871" cy="300333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rtl="0" eaLnBrk="1" latinLnBrk="0" hangingPunct="1"/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(প্রতিষ্ঠান)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849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DC7D10-8196-7846-84EE-60766539B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540" y="459698"/>
            <a:ext cx="11553669" cy="135636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8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8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48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 </a:t>
            </a:r>
            <a:r>
              <a:rPr lang="en-US" sz="48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- -</a:t>
            </a:r>
            <a:endParaRPr lang="en-US" sz="48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D6EBEC8-EAB9-C348-A4DC-59AF80864D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957"/>
          <a:stretch/>
        </p:blipFill>
        <p:spPr>
          <a:xfrm>
            <a:off x="7177177" y="1564990"/>
            <a:ext cx="4382220" cy="4091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40" y="1668672"/>
            <a:ext cx="6449142" cy="38694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241541" y="362309"/>
            <a:ext cx="1168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/>
              <a:t>কী দেখতে পাচ্ছ ?</a:t>
            </a:r>
            <a:endParaRPr lang="en-US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80538" y="5656052"/>
            <a:ext cx="485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/>
              <a:t>ধর্মীয় প্রতিষ্ঠান </a:t>
            </a:r>
            <a:endParaRPr lang="en-US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15592" y="5681272"/>
            <a:ext cx="5476407" cy="834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/>
              <a:t>শিক্ষা প্রতিষ্ঠান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3540298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32" y="1057311"/>
            <a:ext cx="5906526" cy="33076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380" y="1090343"/>
            <a:ext cx="4348757" cy="32573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549214" y="4563374"/>
            <a:ext cx="5483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/>
              <a:t>খেলার মাঠ 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49682" y="4511616"/>
            <a:ext cx="5483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/>
              <a:t>বনভোজন </a:t>
            </a:r>
            <a:endParaRPr lang="en-US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59765" y="5598544"/>
            <a:ext cx="9629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/>
              <a:t>বিনোদনমূলক  প্রতিষ্ঠান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1155605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BFA814-7EA1-8443-8102-47FB06AE8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610" y="551305"/>
            <a:ext cx="11608854" cy="1467276"/>
          </a:xfrm>
        </p:spPr>
        <p:txBody>
          <a:bodyPr>
            <a:normAutofit/>
          </a:bodyPr>
          <a:lstStyle/>
          <a:p>
            <a:r>
              <a:rPr lang="en-US" sz="5400" b="1" u="sng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bn-BD" sz="5400" b="1" u="sng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আমরা জানতে চলেছি</a:t>
            </a:r>
            <a:endParaRPr lang="en-US" sz="5400" b="1" u="sng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5F03E2-1E65-8947-9EB6-4891C5DF9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785" y="2985927"/>
            <a:ext cx="9613861" cy="2396956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endParaRPr lang="en-US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শ্রেণীবিভাগ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91225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15C3BCCC-3299-954D-8DEC-9EF787DC51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65400" y="623888"/>
            <a:ext cx="8912225" cy="12811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60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এপাঠে</a:t>
            </a:r>
            <a:r>
              <a:rPr lang="en-US" sz="6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en-US" sz="6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DEB722-4C5A-7048-A62D-495BCE845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794" y="1922489"/>
            <a:ext cx="11617376" cy="41785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বিজ্ঞানীদের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মতামত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বৈশিষ্ট্যাবলী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শ্রেণীবিভাগ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7794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4A5DB2-A5DC-D14C-BA86-C016F9E13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012" y="1742364"/>
            <a:ext cx="9875520" cy="1356360"/>
          </a:xfrm>
        </p:spPr>
        <p:txBody>
          <a:bodyPr>
            <a:normAutofit/>
          </a:bodyPr>
          <a:lstStyle/>
          <a:p>
            <a:r>
              <a:rPr lang="en-US" sz="5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21D054-A390-A841-94FC-04869188D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2458" y="3668116"/>
            <a:ext cx="9613861" cy="135828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স্বীকৃত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কতকগুলো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পদ্ধতিকে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অল্প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কথায়,প্রতিষ্ঠিত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নিয়ম-কানুনকে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8560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CDA658-4EC1-E44B-B6F3-501582A2D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567" y="4122295"/>
            <a:ext cx="10717967" cy="232347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আমেরিকান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বার্নার্ড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marL="45720" indent="0"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মূলে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রয়েছে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সহজাত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প্রবৃত্তির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তাগিদ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।’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106" y="650425"/>
            <a:ext cx="2695699" cy="24289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164893" y="3343131"/>
            <a:ext cx="11557416" cy="57547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48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বার্নার্ড</a:t>
            </a:r>
            <a:endParaRPr lang="en-US" sz="48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407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541</TotalTime>
  <Words>474</Words>
  <Application>Microsoft Office PowerPoint</Application>
  <PresentationFormat>Widescreen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Corbel</vt:lpstr>
      <vt:lpstr>NikoshBAN</vt:lpstr>
      <vt:lpstr>Vrinda</vt:lpstr>
      <vt:lpstr>Wingdings</vt:lpstr>
      <vt:lpstr>Basis</vt:lpstr>
      <vt:lpstr>PowerPoint Presentation</vt:lpstr>
      <vt:lpstr>PowerPoint Presentation</vt:lpstr>
      <vt:lpstr>   পাঠ পরিচিতি </vt:lpstr>
      <vt:lpstr>নিচের ছবিগুলো লক্ষ কর - - -</vt:lpstr>
      <vt:lpstr>PowerPoint Presentation</vt:lpstr>
      <vt:lpstr>আজকে আমরা জানতে চলেছি</vt:lpstr>
      <vt:lpstr>এপাঠে শিক্ষার্থীরা</vt:lpstr>
      <vt:lpstr>প্রতিষ্ঠান কী?</vt:lpstr>
      <vt:lpstr>PowerPoint Presentation</vt:lpstr>
      <vt:lpstr>PowerPoint Presentation</vt:lpstr>
      <vt:lpstr>PowerPoint Presentation</vt:lpstr>
      <vt:lpstr>প্রতিষ্ঠানের গুরুত্বপূর্ণ বৈশিষ্ট্যাবলি নিম্নরূপ:</vt:lpstr>
      <vt:lpstr>প্রতিষ্ঠানের উপাদান:</vt:lpstr>
      <vt:lpstr>প্রতিষ্ঠানের শ্রেণীবিভাগ:  প্রতিষ্ঠান হল কোন স্থায়ী মানবিক সংঘের অন্যতম বৈশিষ্ট্য। প্রতিষ্ঠানকে বিভিন্ন সমাজ ও নৃবিজ্ঞানীগণ বিভিন্নভাবে বিভাজনের চেষ্টা করেছেন। অনেকের মতে, সামাজিক প্রতিষ্ঠান সাত প্রকার। যথা:</vt:lpstr>
      <vt:lpstr>PowerPoint Presentation</vt:lpstr>
      <vt:lpstr>এছাড়া সমাজবিজ্ঞানী হার্টারলার এর মতে,প্রতিষ্ঠান মূলত নয় প্রকার।এগুলো হলো: </vt:lpstr>
      <vt:lpstr>মূল্যায়ন: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mansuraakter985@gmail.com</dc:creator>
  <cp:lastModifiedBy>Microsoft account</cp:lastModifiedBy>
  <cp:revision>81</cp:revision>
  <dcterms:created xsi:type="dcterms:W3CDTF">2021-04-29T10:56:41Z</dcterms:created>
  <dcterms:modified xsi:type="dcterms:W3CDTF">2022-02-13T16:57:30Z</dcterms:modified>
</cp:coreProperties>
</file>