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58" r:id="rId5"/>
    <p:sldId id="262" r:id="rId6"/>
    <p:sldId id="263" r:id="rId7"/>
    <p:sldId id="264" r:id="rId8"/>
    <p:sldId id="266" r:id="rId9"/>
    <p:sldId id="271" r:id="rId10"/>
    <p:sldId id="272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2E005-0B36-4E65-B83C-F5D6B23953F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EAEE79-776E-41E9-A0B5-70D3A4002759}">
      <dgm:prSet phldrT="[Text]" custT="1"/>
      <dgm:spPr/>
      <dgm:t>
        <a:bodyPr>
          <a:prstTxWarp prst="textPlain">
            <a:avLst/>
          </a:prstTxWarp>
        </a:bodyPr>
        <a:lstStyle/>
        <a:p>
          <a:r>
            <a:rPr lang="bn-IN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rPr>
            <a:t>শস্য পর্যায় কি তা বলতে পারবে।</a:t>
          </a:r>
          <a:endParaRPr lang="en-US" sz="3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latin typeface="SutonnyOMJ" pitchFamily="2" charset="0"/>
            <a:cs typeface="SutonnyOMJ" pitchFamily="2" charset="0"/>
          </a:endParaRPr>
        </a:p>
      </dgm:t>
    </dgm:pt>
    <dgm:pt modelId="{F88F0697-2B85-45DC-B45F-C9805D29DF16}" type="parTrans" cxnId="{7616AE16-5453-42DC-BF95-C31C93CFDF55}">
      <dgm:prSet/>
      <dgm:spPr/>
      <dgm:t>
        <a:bodyPr/>
        <a:lstStyle/>
        <a:p>
          <a:endParaRPr lang="en-US"/>
        </a:p>
      </dgm:t>
    </dgm:pt>
    <dgm:pt modelId="{3EC079E1-2952-484E-9E8B-5E3DADB3A5EA}" type="sibTrans" cxnId="{7616AE16-5453-42DC-BF95-C31C93CFDF55}">
      <dgm:prSet/>
      <dgm:spPr/>
      <dgm:t>
        <a:bodyPr/>
        <a:lstStyle/>
        <a:p>
          <a:endParaRPr lang="en-US"/>
        </a:p>
      </dgm:t>
    </dgm:pt>
    <dgm:pt modelId="{901C93F5-E40E-4EF5-B8AF-5AAF5CD4E305}">
      <dgm:prSet phldrT="[Text]" custT="1"/>
      <dgm:spPr/>
      <dgm:t>
        <a:bodyPr>
          <a:prstTxWarp prst="textPlain">
            <a:avLst/>
          </a:prstTxWarp>
        </a:bodyPr>
        <a:lstStyle/>
        <a:p>
          <a:r>
            <a:rPr lang="bn-IN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rPr>
            <a:t>শস্য পর্যায়ের সুবিধা লিখতে পারবে।</a:t>
          </a:r>
          <a:endParaRPr lang="en-US" sz="3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latin typeface="SutonnyOMJ" pitchFamily="2" charset="0"/>
            <a:cs typeface="SutonnyOMJ" pitchFamily="2" charset="0"/>
          </a:endParaRPr>
        </a:p>
      </dgm:t>
    </dgm:pt>
    <dgm:pt modelId="{1197F59C-56F9-4B58-BA55-9C0713DBEB69}" type="parTrans" cxnId="{AF9F5146-1339-40F5-B8F4-DC44C36E0DA2}">
      <dgm:prSet/>
      <dgm:spPr/>
      <dgm:t>
        <a:bodyPr/>
        <a:lstStyle/>
        <a:p>
          <a:endParaRPr lang="en-US"/>
        </a:p>
      </dgm:t>
    </dgm:pt>
    <dgm:pt modelId="{187D7FC4-39C9-43A9-8A19-4A0353DD7A21}" type="sibTrans" cxnId="{AF9F5146-1339-40F5-B8F4-DC44C36E0DA2}">
      <dgm:prSet/>
      <dgm:spPr/>
      <dgm:t>
        <a:bodyPr/>
        <a:lstStyle/>
        <a:p>
          <a:endParaRPr lang="en-US"/>
        </a:p>
      </dgm:t>
    </dgm:pt>
    <dgm:pt modelId="{0CC7C470-CD3F-487E-94CB-9BC63CF4FB39}">
      <dgm:prSet phldrT="[Text]" custT="1"/>
      <dgm:spPr/>
      <dgm:t>
        <a:bodyPr>
          <a:prstTxWarp prst="textPlain">
            <a:avLst/>
          </a:prstTxWarp>
        </a:bodyPr>
        <a:lstStyle/>
        <a:p>
          <a:r>
            <a:rPr lang="bn-IN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rPr>
            <a:t>শস্য পর্যায়ের ব্যবহার ব্যাখ্যা করতে পারবে।</a:t>
          </a:r>
          <a:endParaRPr lang="en-US" sz="3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latin typeface="SutonnyOMJ" pitchFamily="2" charset="0"/>
            <a:cs typeface="SutonnyOMJ" pitchFamily="2" charset="0"/>
          </a:endParaRPr>
        </a:p>
      </dgm:t>
    </dgm:pt>
    <dgm:pt modelId="{81C2A276-B3FA-4060-8B60-3786A735F1CE}" type="parTrans" cxnId="{5189688D-A735-457C-A277-B49CF43BBFEE}">
      <dgm:prSet/>
      <dgm:spPr/>
      <dgm:t>
        <a:bodyPr/>
        <a:lstStyle/>
        <a:p>
          <a:endParaRPr lang="en-US"/>
        </a:p>
      </dgm:t>
    </dgm:pt>
    <dgm:pt modelId="{917CB1B4-9F66-4FD4-8FB8-8BC5AEDC7D1E}" type="sibTrans" cxnId="{5189688D-A735-457C-A277-B49CF43BBFEE}">
      <dgm:prSet/>
      <dgm:spPr/>
      <dgm:t>
        <a:bodyPr/>
        <a:lstStyle/>
        <a:p>
          <a:endParaRPr lang="en-US"/>
        </a:p>
      </dgm:t>
    </dgm:pt>
    <dgm:pt modelId="{F2D206B9-A1A2-4C64-986D-DDB800C6EC13}" type="pres">
      <dgm:prSet presAssocID="{1BD2E005-0B36-4E65-B83C-F5D6B23953FB}" presName="linear" presStyleCnt="0">
        <dgm:presLayoutVars>
          <dgm:dir/>
          <dgm:animLvl val="lvl"/>
          <dgm:resizeHandles val="exact"/>
        </dgm:presLayoutVars>
      </dgm:prSet>
      <dgm:spPr/>
    </dgm:pt>
    <dgm:pt modelId="{A52FCA1F-F5F8-42D3-80D9-7E8713A870C5}" type="pres">
      <dgm:prSet presAssocID="{93EAEE79-776E-41E9-A0B5-70D3A4002759}" presName="parentLin" presStyleCnt="0"/>
      <dgm:spPr/>
    </dgm:pt>
    <dgm:pt modelId="{A65B4E6A-AEDA-488F-92D1-56432F3A3AF4}" type="pres">
      <dgm:prSet presAssocID="{93EAEE79-776E-41E9-A0B5-70D3A4002759}" presName="parentLeftMargin" presStyleLbl="node1" presStyleIdx="0" presStyleCnt="3"/>
      <dgm:spPr/>
    </dgm:pt>
    <dgm:pt modelId="{A4F9FC4C-F257-450E-85C6-0FEEF3C053AD}" type="pres">
      <dgm:prSet presAssocID="{93EAEE79-776E-41E9-A0B5-70D3A4002759}" presName="parentText" presStyleLbl="node1" presStyleIdx="0" presStyleCnt="3" custScaleX="142857">
        <dgm:presLayoutVars>
          <dgm:chMax val="0"/>
          <dgm:bulletEnabled val="1"/>
        </dgm:presLayoutVars>
      </dgm:prSet>
      <dgm:spPr/>
    </dgm:pt>
    <dgm:pt modelId="{61AFD9A5-0FF0-4824-8CBF-EDCE21D78182}" type="pres">
      <dgm:prSet presAssocID="{93EAEE79-776E-41E9-A0B5-70D3A4002759}" presName="negativeSpace" presStyleCnt="0"/>
      <dgm:spPr/>
    </dgm:pt>
    <dgm:pt modelId="{360F64C9-021D-4025-A5F8-2F63B413C56C}" type="pres">
      <dgm:prSet presAssocID="{93EAEE79-776E-41E9-A0B5-70D3A4002759}" presName="childText" presStyleLbl="conFgAcc1" presStyleIdx="0" presStyleCnt="3">
        <dgm:presLayoutVars>
          <dgm:bulletEnabled val="1"/>
        </dgm:presLayoutVars>
      </dgm:prSet>
      <dgm:spPr/>
    </dgm:pt>
    <dgm:pt modelId="{C7A1C36F-2036-4F65-91FE-CB0649116BFD}" type="pres">
      <dgm:prSet presAssocID="{3EC079E1-2952-484E-9E8B-5E3DADB3A5EA}" presName="spaceBetweenRectangles" presStyleCnt="0"/>
      <dgm:spPr/>
    </dgm:pt>
    <dgm:pt modelId="{BBC6DC61-36D0-4F87-A0DD-E507E8903D9E}" type="pres">
      <dgm:prSet presAssocID="{901C93F5-E40E-4EF5-B8AF-5AAF5CD4E305}" presName="parentLin" presStyleCnt="0"/>
      <dgm:spPr/>
    </dgm:pt>
    <dgm:pt modelId="{82673666-8BF7-41E8-9622-9B12F79A1732}" type="pres">
      <dgm:prSet presAssocID="{901C93F5-E40E-4EF5-B8AF-5AAF5CD4E305}" presName="parentLeftMargin" presStyleLbl="node1" presStyleIdx="0" presStyleCnt="3"/>
      <dgm:spPr/>
    </dgm:pt>
    <dgm:pt modelId="{D1426C1C-DEB7-4734-B58D-27E9306E39BF}" type="pres">
      <dgm:prSet presAssocID="{901C93F5-E40E-4EF5-B8AF-5AAF5CD4E305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2867A5E7-D6A9-41DF-93D2-D515AABA0D6E}" type="pres">
      <dgm:prSet presAssocID="{901C93F5-E40E-4EF5-B8AF-5AAF5CD4E305}" presName="negativeSpace" presStyleCnt="0"/>
      <dgm:spPr/>
    </dgm:pt>
    <dgm:pt modelId="{E2A6D176-4960-4B73-9E7D-F5F42565DEBA}" type="pres">
      <dgm:prSet presAssocID="{901C93F5-E40E-4EF5-B8AF-5AAF5CD4E305}" presName="childText" presStyleLbl="conFgAcc1" presStyleIdx="1" presStyleCnt="3">
        <dgm:presLayoutVars>
          <dgm:bulletEnabled val="1"/>
        </dgm:presLayoutVars>
      </dgm:prSet>
      <dgm:spPr/>
    </dgm:pt>
    <dgm:pt modelId="{115C68FA-B622-4E48-BA99-72EA6FDF8BCE}" type="pres">
      <dgm:prSet presAssocID="{187D7FC4-39C9-43A9-8A19-4A0353DD7A21}" presName="spaceBetweenRectangles" presStyleCnt="0"/>
      <dgm:spPr/>
    </dgm:pt>
    <dgm:pt modelId="{A9B8B2DC-A917-49D7-8BC4-1CE45C36B325}" type="pres">
      <dgm:prSet presAssocID="{0CC7C470-CD3F-487E-94CB-9BC63CF4FB39}" presName="parentLin" presStyleCnt="0"/>
      <dgm:spPr/>
    </dgm:pt>
    <dgm:pt modelId="{CB20E822-0050-4FA8-8CFA-5305B7AC7041}" type="pres">
      <dgm:prSet presAssocID="{0CC7C470-CD3F-487E-94CB-9BC63CF4FB39}" presName="parentLeftMargin" presStyleLbl="node1" presStyleIdx="1" presStyleCnt="3"/>
      <dgm:spPr/>
    </dgm:pt>
    <dgm:pt modelId="{6A13CFC1-3BFD-4DCA-9C37-730BED393220}" type="pres">
      <dgm:prSet presAssocID="{0CC7C470-CD3F-487E-94CB-9BC63CF4FB39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31665A5A-80B6-441D-B925-73B67A6429B5}" type="pres">
      <dgm:prSet presAssocID="{0CC7C470-CD3F-487E-94CB-9BC63CF4FB39}" presName="negativeSpace" presStyleCnt="0"/>
      <dgm:spPr/>
    </dgm:pt>
    <dgm:pt modelId="{6903D2EE-CA82-402B-B9D5-DF9B1E522008}" type="pres">
      <dgm:prSet presAssocID="{0CC7C470-CD3F-487E-94CB-9BC63CF4FB3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4534C14-4260-4F89-A8E6-1F981D99433B}" type="presOf" srcId="{0CC7C470-CD3F-487E-94CB-9BC63CF4FB39}" destId="{CB20E822-0050-4FA8-8CFA-5305B7AC7041}" srcOrd="0" destOrd="0" presId="urn:microsoft.com/office/officeart/2005/8/layout/list1"/>
    <dgm:cxn modelId="{7616AE16-5453-42DC-BF95-C31C93CFDF55}" srcId="{1BD2E005-0B36-4E65-B83C-F5D6B23953FB}" destId="{93EAEE79-776E-41E9-A0B5-70D3A4002759}" srcOrd="0" destOrd="0" parTransId="{F88F0697-2B85-45DC-B45F-C9805D29DF16}" sibTransId="{3EC079E1-2952-484E-9E8B-5E3DADB3A5EA}"/>
    <dgm:cxn modelId="{AF9F5146-1339-40F5-B8F4-DC44C36E0DA2}" srcId="{1BD2E005-0B36-4E65-B83C-F5D6B23953FB}" destId="{901C93F5-E40E-4EF5-B8AF-5AAF5CD4E305}" srcOrd="1" destOrd="0" parTransId="{1197F59C-56F9-4B58-BA55-9C0713DBEB69}" sibTransId="{187D7FC4-39C9-43A9-8A19-4A0353DD7A21}"/>
    <dgm:cxn modelId="{F4B81252-330E-473C-B1E6-0F8AEC7E5748}" type="presOf" srcId="{93EAEE79-776E-41E9-A0B5-70D3A4002759}" destId="{A65B4E6A-AEDA-488F-92D1-56432F3A3AF4}" srcOrd="0" destOrd="0" presId="urn:microsoft.com/office/officeart/2005/8/layout/list1"/>
    <dgm:cxn modelId="{83F65E82-21EB-4C26-96F8-E1B1F874C23C}" type="presOf" srcId="{93EAEE79-776E-41E9-A0B5-70D3A4002759}" destId="{A4F9FC4C-F257-450E-85C6-0FEEF3C053AD}" srcOrd="1" destOrd="0" presId="urn:microsoft.com/office/officeart/2005/8/layout/list1"/>
    <dgm:cxn modelId="{9C4A6589-105B-43B3-B59D-A6CA62D9FAC4}" type="presOf" srcId="{0CC7C470-CD3F-487E-94CB-9BC63CF4FB39}" destId="{6A13CFC1-3BFD-4DCA-9C37-730BED393220}" srcOrd="1" destOrd="0" presId="urn:microsoft.com/office/officeart/2005/8/layout/list1"/>
    <dgm:cxn modelId="{5189688D-A735-457C-A277-B49CF43BBFEE}" srcId="{1BD2E005-0B36-4E65-B83C-F5D6B23953FB}" destId="{0CC7C470-CD3F-487E-94CB-9BC63CF4FB39}" srcOrd="2" destOrd="0" parTransId="{81C2A276-B3FA-4060-8B60-3786A735F1CE}" sibTransId="{917CB1B4-9F66-4FD4-8FB8-8BC5AEDC7D1E}"/>
    <dgm:cxn modelId="{73CF00AF-5AFB-4F43-819C-2C9B95D7C836}" type="presOf" srcId="{901C93F5-E40E-4EF5-B8AF-5AAF5CD4E305}" destId="{82673666-8BF7-41E8-9622-9B12F79A1732}" srcOrd="0" destOrd="0" presId="urn:microsoft.com/office/officeart/2005/8/layout/list1"/>
    <dgm:cxn modelId="{652432D0-184A-4CF3-801D-27860A41025F}" type="presOf" srcId="{1BD2E005-0B36-4E65-B83C-F5D6B23953FB}" destId="{F2D206B9-A1A2-4C64-986D-DDB800C6EC13}" srcOrd="0" destOrd="0" presId="urn:microsoft.com/office/officeart/2005/8/layout/list1"/>
    <dgm:cxn modelId="{C2841CFE-0F97-482E-86BC-F4B9F437FEDB}" type="presOf" srcId="{901C93F5-E40E-4EF5-B8AF-5AAF5CD4E305}" destId="{D1426C1C-DEB7-4734-B58D-27E9306E39BF}" srcOrd="1" destOrd="0" presId="urn:microsoft.com/office/officeart/2005/8/layout/list1"/>
    <dgm:cxn modelId="{84816861-7D40-4326-961B-96E4B74254FB}" type="presParOf" srcId="{F2D206B9-A1A2-4C64-986D-DDB800C6EC13}" destId="{A52FCA1F-F5F8-42D3-80D9-7E8713A870C5}" srcOrd="0" destOrd="0" presId="urn:microsoft.com/office/officeart/2005/8/layout/list1"/>
    <dgm:cxn modelId="{DE36AE57-56DA-4B10-91B5-B55CCF71EAF3}" type="presParOf" srcId="{A52FCA1F-F5F8-42D3-80D9-7E8713A870C5}" destId="{A65B4E6A-AEDA-488F-92D1-56432F3A3AF4}" srcOrd="0" destOrd="0" presId="urn:microsoft.com/office/officeart/2005/8/layout/list1"/>
    <dgm:cxn modelId="{E0035FEE-CBBF-4AE0-B745-71F60CCE4C15}" type="presParOf" srcId="{A52FCA1F-F5F8-42D3-80D9-7E8713A870C5}" destId="{A4F9FC4C-F257-450E-85C6-0FEEF3C053AD}" srcOrd="1" destOrd="0" presId="urn:microsoft.com/office/officeart/2005/8/layout/list1"/>
    <dgm:cxn modelId="{D7671FAF-2FB5-4ABD-B1F5-D9049B24972F}" type="presParOf" srcId="{F2D206B9-A1A2-4C64-986D-DDB800C6EC13}" destId="{61AFD9A5-0FF0-4824-8CBF-EDCE21D78182}" srcOrd="1" destOrd="0" presId="urn:microsoft.com/office/officeart/2005/8/layout/list1"/>
    <dgm:cxn modelId="{AB6E3836-141C-45E3-A28D-823D76833983}" type="presParOf" srcId="{F2D206B9-A1A2-4C64-986D-DDB800C6EC13}" destId="{360F64C9-021D-4025-A5F8-2F63B413C56C}" srcOrd="2" destOrd="0" presId="urn:microsoft.com/office/officeart/2005/8/layout/list1"/>
    <dgm:cxn modelId="{F82D5DC8-E296-40DF-B5E3-631DD9D47504}" type="presParOf" srcId="{F2D206B9-A1A2-4C64-986D-DDB800C6EC13}" destId="{C7A1C36F-2036-4F65-91FE-CB0649116BFD}" srcOrd="3" destOrd="0" presId="urn:microsoft.com/office/officeart/2005/8/layout/list1"/>
    <dgm:cxn modelId="{1B5C5B56-79A1-407D-A0CF-81D892822CB0}" type="presParOf" srcId="{F2D206B9-A1A2-4C64-986D-DDB800C6EC13}" destId="{BBC6DC61-36D0-4F87-A0DD-E507E8903D9E}" srcOrd="4" destOrd="0" presId="urn:microsoft.com/office/officeart/2005/8/layout/list1"/>
    <dgm:cxn modelId="{A1206837-9432-4C75-9E60-42E75E6D55C0}" type="presParOf" srcId="{BBC6DC61-36D0-4F87-A0DD-E507E8903D9E}" destId="{82673666-8BF7-41E8-9622-9B12F79A1732}" srcOrd="0" destOrd="0" presId="urn:microsoft.com/office/officeart/2005/8/layout/list1"/>
    <dgm:cxn modelId="{F478BF99-1C70-4465-B2CE-626C1C38F540}" type="presParOf" srcId="{BBC6DC61-36D0-4F87-A0DD-E507E8903D9E}" destId="{D1426C1C-DEB7-4734-B58D-27E9306E39BF}" srcOrd="1" destOrd="0" presId="urn:microsoft.com/office/officeart/2005/8/layout/list1"/>
    <dgm:cxn modelId="{315594FA-DA58-4F68-B8C9-0A14E6225291}" type="presParOf" srcId="{F2D206B9-A1A2-4C64-986D-DDB800C6EC13}" destId="{2867A5E7-D6A9-41DF-93D2-D515AABA0D6E}" srcOrd="5" destOrd="0" presId="urn:microsoft.com/office/officeart/2005/8/layout/list1"/>
    <dgm:cxn modelId="{06C6672C-4178-48DF-9549-26B82BDC520F}" type="presParOf" srcId="{F2D206B9-A1A2-4C64-986D-DDB800C6EC13}" destId="{E2A6D176-4960-4B73-9E7D-F5F42565DEBA}" srcOrd="6" destOrd="0" presId="urn:microsoft.com/office/officeart/2005/8/layout/list1"/>
    <dgm:cxn modelId="{B86BE310-4E6A-4ED5-888C-A5C0486A9719}" type="presParOf" srcId="{F2D206B9-A1A2-4C64-986D-DDB800C6EC13}" destId="{115C68FA-B622-4E48-BA99-72EA6FDF8BCE}" srcOrd="7" destOrd="0" presId="urn:microsoft.com/office/officeart/2005/8/layout/list1"/>
    <dgm:cxn modelId="{1D774ECB-4C75-40F2-9450-FFD8511DAA54}" type="presParOf" srcId="{F2D206B9-A1A2-4C64-986D-DDB800C6EC13}" destId="{A9B8B2DC-A917-49D7-8BC4-1CE45C36B325}" srcOrd="8" destOrd="0" presId="urn:microsoft.com/office/officeart/2005/8/layout/list1"/>
    <dgm:cxn modelId="{91035878-468D-4A48-A01F-0CB7A6B11D45}" type="presParOf" srcId="{A9B8B2DC-A917-49D7-8BC4-1CE45C36B325}" destId="{CB20E822-0050-4FA8-8CFA-5305B7AC7041}" srcOrd="0" destOrd="0" presId="urn:microsoft.com/office/officeart/2005/8/layout/list1"/>
    <dgm:cxn modelId="{337D38B5-9A9D-4630-9403-ABA7D1534CB3}" type="presParOf" srcId="{A9B8B2DC-A917-49D7-8BC4-1CE45C36B325}" destId="{6A13CFC1-3BFD-4DCA-9C37-730BED393220}" srcOrd="1" destOrd="0" presId="urn:microsoft.com/office/officeart/2005/8/layout/list1"/>
    <dgm:cxn modelId="{2106DFB8-9AF8-42B7-A51E-29871A919672}" type="presParOf" srcId="{F2D206B9-A1A2-4C64-986D-DDB800C6EC13}" destId="{31665A5A-80B6-441D-B925-73B67A6429B5}" srcOrd="9" destOrd="0" presId="urn:microsoft.com/office/officeart/2005/8/layout/list1"/>
    <dgm:cxn modelId="{162D68EC-6DB0-46A5-9D71-74FC81C19FE2}" type="presParOf" srcId="{F2D206B9-A1A2-4C64-986D-DDB800C6EC13}" destId="{6903D2EE-CA82-402B-B9D5-DF9B1E52200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F64C9-021D-4025-A5F8-2F63B413C56C}">
      <dsp:nvSpPr>
        <dsp:cNvPr id="0" name=""/>
        <dsp:cNvSpPr/>
      </dsp:nvSpPr>
      <dsp:spPr>
        <a:xfrm>
          <a:off x="0" y="502559"/>
          <a:ext cx="7467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9FC4C-F257-450E-85C6-0FEEF3C053AD}">
      <dsp:nvSpPr>
        <dsp:cNvPr id="0" name=""/>
        <dsp:cNvSpPr/>
      </dsp:nvSpPr>
      <dsp:spPr>
        <a:xfrm>
          <a:off x="355513" y="15479"/>
          <a:ext cx="7110256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prstTxWarp prst="textPlain">
            <a:avLst/>
          </a:prstTxWarp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rPr>
            <a:t>শস্য পর্যায় কি তা বলতে পারবে।</a:t>
          </a:r>
          <a:endParaRPr lang="en-US" sz="3200" kern="1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latin typeface="SutonnyOMJ" pitchFamily="2" charset="0"/>
            <a:cs typeface="SutonnyOMJ" pitchFamily="2" charset="0"/>
          </a:endParaRPr>
        </a:p>
      </dsp:txBody>
      <dsp:txXfrm>
        <a:off x="403068" y="63034"/>
        <a:ext cx="7015146" cy="879050"/>
      </dsp:txXfrm>
    </dsp:sp>
    <dsp:sp modelId="{E2A6D176-4960-4B73-9E7D-F5F42565DEBA}">
      <dsp:nvSpPr>
        <dsp:cNvPr id="0" name=""/>
        <dsp:cNvSpPr/>
      </dsp:nvSpPr>
      <dsp:spPr>
        <a:xfrm>
          <a:off x="0" y="1999440"/>
          <a:ext cx="7467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26C1C-DEB7-4734-B58D-27E9306E39BF}">
      <dsp:nvSpPr>
        <dsp:cNvPr id="0" name=""/>
        <dsp:cNvSpPr/>
      </dsp:nvSpPr>
      <dsp:spPr>
        <a:xfrm>
          <a:off x="355513" y="1512360"/>
          <a:ext cx="7110256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prstTxWarp prst="textPlain">
            <a:avLst/>
          </a:prstTxWarp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rPr>
            <a:t>শস্য পর্যায়ের সুবিধা লিখতে পারবে।</a:t>
          </a:r>
          <a:endParaRPr lang="en-US" sz="3200" kern="1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latin typeface="SutonnyOMJ" pitchFamily="2" charset="0"/>
            <a:cs typeface="SutonnyOMJ" pitchFamily="2" charset="0"/>
          </a:endParaRPr>
        </a:p>
      </dsp:txBody>
      <dsp:txXfrm>
        <a:off x="403068" y="1559915"/>
        <a:ext cx="7015146" cy="879050"/>
      </dsp:txXfrm>
    </dsp:sp>
    <dsp:sp modelId="{6903D2EE-CA82-402B-B9D5-DF9B1E522008}">
      <dsp:nvSpPr>
        <dsp:cNvPr id="0" name=""/>
        <dsp:cNvSpPr/>
      </dsp:nvSpPr>
      <dsp:spPr>
        <a:xfrm>
          <a:off x="0" y="3496320"/>
          <a:ext cx="7467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3CFC1-3BFD-4DCA-9C37-730BED393220}">
      <dsp:nvSpPr>
        <dsp:cNvPr id="0" name=""/>
        <dsp:cNvSpPr/>
      </dsp:nvSpPr>
      <dsp:spPr>
        <a:xfrm>
          <a:off x="355513" y="3009240"/>
          <a:ext cx="7110256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prstTxWarp prst="textPlain">
            <a:avLst/>
          </a:prstTxWarp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rPr>
            <a:t>শস্য পর্যায়ের ব্যবহার ব্যাখ্যা করতে পারবে।</a:t>
          </a:r>
          <a:endParaRPr lang="en-US" sz="3200" kern="1200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latin typeface="SutonnyOMJ" pitchFamily="2" charset="0"/>
            <a:cs typeface="SutonnyOMJ" pitchFamily="2" charset="0"/>
          </a:endParaRPr>
        </a:p>
      </dsp:txBody>
      <dsp:txXfrm>
        <a:off x="403068" y="3056795"/>
        <a:ext cx="7015146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6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04775">
              <a:solidFill>
                <a:srgbClr val="7030A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2400" y="152400"/>
              <a:ext cx="8763000" cy="6553200"/>
            </a:xfrm>
            <a:prstGeom prst="roundRect">
              <a:avLst>
                <a:gd name="adj" fmla="val 3358"/>
              </a:avLst>
            </a:prstGeom>
            <a:noFill/>
            <a:ln w="88900">
              <a:solidFill>
                <a:schemeClr val="accent6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oon 4"/>
            <p:cNvSpPr/>
            <p:nvPr/>
          </p:nvSpPr>
          <p:spPr>
            <a:xfrm rot="2180898">
              <a:off x="246963" y="12020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oon 5"/>
            <p:cNvSpPr/>
            <p:nvPr/>
          </p:nvSpPr>
          <p:spPr>
            <a:xfrm rot="7557351">
              <a:off x="8425388" y="8672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oon 6"/>
            <p:cNvSpPr/>
            <p:nvPr/>
          </p:nvSpPr>
          <p:spPr>
            <a:xfrm rot="19102070">
              <a:off x="253389" y="607010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/>
            <p:cNvSpPr/>
            <p:nvPr/>
          </p:nvSpPr>
          <p:spPr>
            <a:xfrm rot="13704727">
              <a:off x="8409360" y="6049319"/>
              <a:ext cx="369744" cy="646898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Down Ribbon 8"/>
          <p:cNvSpPr/>
          <p:nvPr/>
        </p:nvSpPr>
        <p:spPr>
          <a:xfrm>
            <a:off x="2590800" y="304800"/>
            <a:ext cx="3505200" cy="838200"/>
          </a:xfrm>
          <a:prstGeom prst="ribbon">
            <a:avLst>
              <a:gd name="adj1" fmla="val 10418"/>
              <a:gd name="adj2" fmla="val 58027"/>
            </a:avLst>
          </a:prstGeom>
          <a:noFill/>
          <a:ln>
            <a:solidFill>
              <a:schemeClr val="tx1"/>
            </a:solidFill>
            <a:prstDash val="sys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IN" sz="5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পরিচয়</a:t>
            </a:r>
            <a:endParaRPr lang="en-US" sz="5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2" name="Picture 11" descr="Screenshot_20200114_1634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946" y="3810000"/>
            <a:ext cx="2035254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33400" y="3810000"/>
            <a:ext cx="350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অষ্টম শ্রেণি</a:t>
            </a:r>
          </a:p>
          <a:p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কৃষিশিক্ষা</a:t>
            </a:r>
          </a:p>
          <a:p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দ্বিতীয় অধ্যায় (কৃষিপ্রযুক্তি)</a:t>
            </a:r>
          </a:p>
          <a:p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পাঠ- ৭ ও ৮ </a:t>
            </a:r>
          </a:p>
          <a:p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সময়ঃ ৪৫ মিনিট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Minus 13"/>
          <p:cNvSpPr/>
          <p:nvPr/>
        </p:nvSpPr>
        <p:spPr>
          <a:xfrm>
            <a:off x="-1143000" y="3429000"/>
            <a:ext cx="11277600" cy="381000"/>
          </a:xfrm>
          <a:prstGeom prst="mathMinus">
            <a:avLst>
              <a:gd name="adj1" fmla="val 38290"/>
            </a:avLst>
          </a:prstGeom>
          <a:solidFill>
            <a:srgbClr val="C00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997CFF4-AB06-AB4C-9EBE-1905A72960ED}"/>
              </a:ext>
            </a:extLst>
          </p:cNvPr>
          <p:cNvSpPr/>
          <p:nvPr/>
        </p:nvSpPr>
        <p:spPr>
          <a:xfrm>
            <a:off x="385253" y="861819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0">
            <a:extLst>
              <a:ext uri="{FF2B5EF4-FFF2-40B4-BE49-F238E27FC236}">
                <a16:creationId xmlns:a16="http://schemas.microsoft.com/office/drawing/2014/main" id="{C2F6D94F-D836-DB4D-AE99-05D54E689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1" y="266700"/>
            <a:ext cx="2001382" cy="3124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9535001-888D-D944-8067-63C783F82F41}"/>
              </a:ext>
            </a:extLst>
          </p:cNvPr>
          <p:cNvSpPr txBox="1"/>
          <p:nvPr/>
        </p:nvSpPr>
        <p:spPr>
          <a:xfrm>
            <a:off x="4811885" y="1389827"/>
            <a:ext cx="2417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 মোঃজয়নাল আবেদীন </a:t>
            </a:r>
          </a:p>
          <a:p>
            <a:pPr algn="l"/>
            <a:r>
              <a:rPr lang="en-GB"/>
              <a:t>সহকারী শিক্ষক </a:t>
            </a:r>
          </a:p>
          <a:p>
            <a:pPr algn="l"/>
            <a:r>
              <a:rPr lang="en-GB"/>
              <a:t>পূর্ব গুজারা মোহাম্মদীয়া  সিনিয়র মাদ্রাসা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04775">
              <a:solidFill>
                <a:srgbClr val="7030A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2400" y="152400"/>
              <a:ext cx="8763000" cy="6553200"/>
            </a:xfrm>
            <a:prstGeom prst="roundRect">
              <a:avLst>
                <a:gd name="adj" fmla="val 3358"/>
              </a:avLst>
            </a:prstGeom>
            <a:noFill/>
            <a:ln w="88900">
              <a:solidFill>
                <a:schemeClr val="accent6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oon 4"/>
            <p:cNvSpPr/>
            <p:nvPr/>
          </p:nvSpPr>
          <p:spPr>
            <a:xfrm rot="2180898">
              <a:off x="246963" y="12020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oon 5"/>
            <p:cNvSpPr/>
            <p:nvPr/>
          </p:nvSpPr>
          <p:spPr>
            <a:xfrm rot="7557351">
              <a:off x="8425388" y="8672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oon 6"/>
            <p:cNvSpPr/>
            <p:nvPr/>
          </p:nvSpPr>
          <p:spPr>
            <a:xfrm rot="19102070">
              <a:off x="253389" y="607010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/>
            <p:cNvSpPr/>
            <p:nvPr/>
          </p:nvSpPr>
          <p:spPr>
            <a:xfrm rot="13704727">
              <a:off x="8409360" y="6049319"/>
              <a:ext cx="369744" cy="646898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52800" y="381000"/>
            <a:ext cx="22860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দলীয় কাজ</a:t>
            </a:r>
            <a:endParaRPr lang="en-US" sz="4000" dirty="0">
              <a:ln>
                <a:solidFill>
                  <a:schemeClr val="accent6">
                    <a:lumMod val="50000"/>
                  </a:schemeClr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2133600"/>
            <a:ext cx="4495800" cy="2514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একজন কৃষক তার জমিতে প্রতি বছর ধান লাগান কিন্তু দেখলো সে ভালো ফলন পাচ্ছে না।</a:t>
            </a:r>
            <a:endParaRPr lang="en-US" sz="2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5029200"/>
            <a:ext cx="63246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ওই কৃষক কিভাবে শস্য পর্যায় করবেন ব্যাখ্যা করো।</a:t>
            </a:r>
            <a:endParaRPr lang="en-US" sz="280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1447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সময় ৮ মিনিটা</a:t>
            </a:r>
            <a:endParaRPr lang="en-US" sz="28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04775">
              <a:solidFill>
                <a:srgbClr val="7030A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2400" y="152400"/>
              <a:ext cx="8763000" cy="6553200"/>
            </a:xfrm>
            <a:prstGeom prst="roundRect">
              <a:avLst>
                <a:gd name="adj" fmla="val 3358"/>
              </a:avLst>
            </a:prstGeom>
            <a:noFill/>
            <a:ln w="88900">
              <a:solidFill>
                <a:schemeClr val="accent6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oon 4"/>
            <p:cNvSpPr/>
            <p:nvPr/>
          </p:nvSpPr>
          <p:spPr>
            <a:xfrm rot="2180898">
              <a:off x="246963" y="12020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oon 5"/>
            <p:cNvSpPr/>
            <p:nvPr/>
          </p:nvSpPr>
          <p:spPr>
            <a:xfrm rot="7557351">
              <a:off x="8425388" y="8672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oon 6"/>
            <p:cNvSpPr/>
            <p:nvPr/>
          </p:nvSpPr>
          <p:spPr>
            <a:xfrm rot="19102070">
              <a:off x="253389" y="607010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/>
            <p:cNvSpPr/>
            <p:nvPr/>
          </p:nvSpPr>
          <p:spPr>
            <a:xfrm rot="13704727">
              <a:off x="8409360" y="6049319"/>
              <a:ext cx="369744" cy="646898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24200" y="457200"/>
            <a:ext cx="22860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400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বাড়ির কাজ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" name="Picture 9" descr="lockdown20200529201733.jpg"/>
          <p:cNvPicPr>
            <a:picLocks noChangeAspect="1"/>
          </p:cNvPicPr>
          <p:nvPr/>
        </p:nvPicPr>
        <p:blipFill>
          <a:blip r:embed="rId2"/>
          <a:srcRect l="2552" t="6000" r="41172" b="12000"/>
          <a:stretch>
            <a:fillRect/>
          </a:stretch>
        </p:blipFill>
        <p:spPr>
          <a:xfrm>
            <a:off x="2286000" y="1676400"/>
            <a:ext cx="38862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04800" y="4953000"/>
            <a:ext cx="83820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000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তিন বছরের একটি শস্য পর্যায় পরিকল্পনা তৈরি করবে।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04775">
              <a:solidFill>
                <a:srgbClr val="7030A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2400" y="152400"/>
              <a:ext cx="8763000" cy="6553200"/>
            </a:xfrm>
            <a:prstGeom prst="roundRect">
              <a:avLst>
                <a:gd name="adj" fmla="val 3358"/>
              </a:avLst>
            </a:prstGeom>
            <a:noFill/>
            <a:ln w="88900">
              <a:solidFill>
                <a:schemeClr val="accent6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oon 4"/>
            <p:cNvSpPr/>
            <p:nvPr/>
          </p:nvSpPr>
          <p:spPr>
            <a:xfrm rot="2180898">
              <a:off x="246963" y="12020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oon 5"/>
            <p:cNvSpPr/>
            <p:nvPr/>
          </p:nvSpPr>
          <p:spPr>
            <a:xfrm rot="7557351">
              <a:off x="8425388" y="8672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oon 6"/>
            <p:cNvSpPr/>
            <p:nvPr/>
          </p:nvSpPr>
          <p:spPr>
            <a:xfrm rot="19102070">
              <a:off x="253389" y="607010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/>
            <p:cNvSpPr/>
            <p:nvPr/>
          </p:nvSpPr>
          <p:spPr>
            <a:xfrm rot="13704727">
              <a:off x="8409360" y="6049319"/>
              <a:ext cx="369744" cy="646898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752600" y="457200"/>
            <a:ext cx="2514600" cy="4191000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457200"/>
            <a:ext cx="2590800" cy="4191000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1905000" y="1447800"/>
            <a:ext cx="381000" cy="838200"/>
          </a:xfrm>
          <a:prstGeom prst="rect">
            <a:avLst/>
          </a:prstGeom>
        </p:spPr>
      </p:pic>
      <p:pic>
        <p:nvPicPr>
          <p:cNvPr id="12" name="Picture 11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2286000" y="1447800"/>
            <a:ext cx="381000" cy="838200"/>
          </a:xfrm>
          <a:prstGeom prst="rect">
            <a:avLst/>
          </a:prstGeom>
        </p:spPr>
      </p:pic>
      <p:pic>
        <p:nvPicPr>
          <p:cNvPr id="13" name="Picture 12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2743200" y="1447800"/>
            <a:ext cx="381000" cy="838200"/>
          </a:xfrm>
          <a:prstGeom prst="rect">
            <a:avLst/>
          </a:prstGeom>
        </p:spPr>
      </p:pic>
      <p:pic>
        <p:nvPicPr>
          <p:cNvPr id="14" name="Picture 13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1905000" y="2362200"/>
            <a:ext cx="381000" cy="838200"/>
          </a:xfrm>
          <a:prstGeom prst="rect">
            <a:avLst/>
          </a:prstGeom>
        </p:spPr>
      </p:pic>
      <p:pic>
        <p:nvPicPr>
          <p:cNvPr id="15" name="Picture 14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3200400" y="1447800"/>
            <a:ext cx="381000" cy="838200"/>
          </a:xfrm>
          <a:prstGeom prst="rect">
            <a:avLst/>
          </a:prstGeom>
        </p:spPr>
      </p:pic>
      <p:pic>
        <p:nvPicPr>
          <p:cNvPr id="16" name="Picture 15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3733800" y="1447800"/>
            <a:ext cx="381000" cy="838200"/>
          </a:xfrm>
          <a:prstGeom prst="rect">
            <a:avLst/>
          </a:prstGeom>
        </p:spPr>
      </p:pic>
      <p:pic>
        <p:nvPicPr>
          <p:cNvPr id="17" name="Picture 16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2286000" y="2362200"/>
            <a:ext cx="381000" cy="838200"/>
          </a:xfrm>
          <a:prstGeom prst="rect">
            <a:avLst/>
          </a:prstGeom>
        </p:spPr>
      </p:pic>
      <p:pic>
        <p:nvPicPr>
          <p:cNvPr id="18" name="Picture 17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2667000" y="2362200"/>
            <a:ext cx="381000" cy="838200"/>
          </a:xfrm>
          <a:prstGeom prst="rect">
            <a:avLst/>
          </a:prstGeom>
        </p:spPr>
      </p:pic>
      <p:pic>
        <p:nvPicPr>
          <p:cNvPr id="19" name="Picture 18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3200400" y="2362200"/>
            <a:ext cx="381000" cy="838200"/>
          </a:xfrm>
          <a:prstGeom prst="rect">
            <a:avLst/>
          </a:prstGeom>
        </p:spPr>
      </p:pic>
      <p:pic>
        <p:nvPicPr>
          <p:cNvPr id="20" name="Picture 19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3733800" y="2362200"/>
            <a:ext cx="381000" cy="838200"/>
          </a:xfrm>
          <a:prstGeom prst="rect">
            <a:avLst/>
          </a:prstGeom>
        </p:spPr>
      </p:pic>
      <p:pic>
        <p:nvPicPr>
          <p:cNvPr id="21" name="Picture 20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1905000" y="3124200"/>
            <a:ext cx="381000" cy="838200"/>
          </a:xfrm>
          <a:prstGeom prst="rect">
            <a:avLst/>
          </a:prstGeom>
        </p:spPr>
      </p:pic>
      <p:pic>
        <p:nvPicPr>
          <p:cNvPr id="22" name="Picture 21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2286000" y="3124200"/>
            <a:ext cx="381000" cy="838200"/>
          </a:xfrm>
          <a:prstGeom prst="rect">
            <a:avLst/>
          </a:prstGeom>
        </p:spPr>
      </p:pic>
      <p:pic>
        <p:nvPicPr>
          <p:cNvPr id="23" name="Picture 22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2667000" y="3124200"/>
            <a:ext cx="381000" cy="838200"/>
          </a:xfrm>
          <a:prstGeom prst="rect">
            <a:avLst/>
          </a:prstGeom>
        </p:spPr>
      </p:pic>
      <p:pic>
        <p:nvPicPr>
          <p:cNvPr id="24" name="Picture 23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3200400" y="3124200"/>
            <a:ext cx="381000" cy="838200"/>
          </a:xfrm>
          <a:prstGeom prst="rect">
            <a:avLst/>
          </a:prstGeom>
        </p:spPr>
      </p:pic>
      <p:pic>
        <p:nvPicPr>
          <p:cNvPr id="25" name="Picture 24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3742995" y="3105811"/>
            <a:ext cx="381000" cy="838200"/>
          </a:xfrm>
          <a:prstGeom prst="rect">
            <a:avLst/>
          </a:prstGeom>
        </p:spPr>
      </p:pic>
      <p:pic>
        <p:nvPicPr>
          <p:cNvPr id="26" name="Picture 25" descr="free-rice-field-vector.png"/>
          <p:cNvPicPr>
            <a:picLocks noChangeAspect="1"/>
          </p:cNvPicPr>
          <p:nvPr/>
        </p:nvPicPr>
        <p:blipFill>
          <a:blip r:embed="rId2"/>
          <a:srcRect l="75524" t="12000" r="10490" b="64000"/>
          <a:stretch>
            <a:fillRect/>
          </a:stretch>
        </p:blipFill>
        <p:spPr>
          <a:xfrm>
            <a:off x="5029200" y="1371600"/>
            <a:ext cx="635000" cy="609600"/>
          </a:xfrm>
          <a:prstGeom prst="rect">
            <a:avLst/>
          </a:prstGeom>
        </p:spPr>
      </p:pic>
      <p:pic>
        <p:nvPicPr>
          <p:cNvPr id="27" name="Picture 26" descr="free-rice-field-vector.png"/>
          <p:cNvPicPr>
            <a:picLocks noChangeAspect="1"/>
          </p:cNvPicPr>
          <p:nvPr/>
        </p:nvPicPr>
        <p:blipFill>
          <a:blip r:embed="rId2"/>
          <a:srcRect l="75524" t="12000" r="10490" b="64000"/>
          <a:stretch>
            <a:fillRect/>
          </a:stretch>
        </p:blipFill>
        <p:spPr>
          <a:xfrm>
            <a:off x="5765800" y="1371600"/>
            <a:ext cx="635000" cy="609600"/>
          </a:xfrm>
          <a:prstGeom prst="rect">
            <a:avLst/>
          </a:prstGeom>
        </p:spPr>
      </p:pic>
      <p:pic>
        <p:nvPicPr>
          <p:cNvPr id="28" name="Picture 27" descr="free-rice-field-vector.png"/>
          <p:cNvPicPr>
            <a:picLocks noChangeAspect="1"/>
          </p:cNvPicPr>
          <p:nvPr/>
        </p:nvPicPr>
        <p:blipFill>
          <a:blip r:embed="rId2"/>
          <a:srcRect l="75524" t="12000" r="10490" b="64000"/>
          <a:stretch>
            <a:fillRect/>
          </a:stretch>
        </p:blipFill>
        <p:spPr>
          <a:xfrm>
            <a:off x="6527800" y="1371600"/>
            <a:ext cx="635000" cy="609600"/>
          </a:xfrm>
          <a:prstGeom prst="rect">
            <a:avLst/>
          </a:prstGeom>
        </p:spPr>
      </p:pic>
      <p:pic>
        <p:nvPicPr>
          <p:cNvPr id="29" name="Picture 28" descr="free-rice-field-vector.png"/>
          <p:cNvPicPr>
            <a:picLocks noChangeAspect="1"/>
          </p:cNvPicPr>
          <p:nvPr/>
        </p:nvPicPr>
        <p:blipFill>
          <a:blip r:embed="rId2"/>
          <a:srcRect l="75524" t="12000" r="10490" b="64000"/>
          <a:stretch>
            <a:fillRect/>
          </a:stretch>
        </p:blipFill>
        <p:spPr>
          <a:xfrm>
            <a:off x="5029200" y="2209800"/>
            <a:ext cx="635000" cy="609600"/>
          </a:xfrm>
          <a:prstGeom prst="rect">
            <a:avLst/>
          </a:prstGeom>
        </p:spPr>
      </p:pic>
      <p:pic>
        <p:nvPicPr>
          <p:cNvPr id="30" name="Picture 29" descr="free-rice-field-vector.png"/>
          <p:cNvPicPr>
            <a:picLocks noChangeAspect="1"/>
          </p:cNvPicPr>
          <p:nvPr/>
        </p:nvPicPr>
        <p:blipFill>
          <a:blip r:embed="rId2"/>
          <a:srcRect l="75524" t="12000" r="10490" b="64000"/>
          <a:stretch>
            <a:fillRect/>
          </a:stretch>
        </p:blipFill>
        <p:spPr>
          <a:xfrm>
            <a:off x="5765800" y="2209800"/>
            <a:ext cx="635000" cy="609600"/>
          </a:xfrm>
          <a:prstGeom prst="rect">
            <a:avLst/>
          </a:prstGeom>
        </p:spPr>
      </p:pic>
      <p:pic>
        <p:nvPicPr>
          <p:cNvPr id="31" name="Picture 30" descr="free-rice-field-vector.png"/>
          <p:cNvPicPr>
            <a:picLocks noChangeAspect="1"/>
          </p:cNvPicPr>
          <p:nvPr/>
        </p:nvPicPr>
        <p:blipFill>
          <a:blip r:embed="rId2"/>
          <a:srcRect l="75524" t="12000" r="10490" b="64000"/>
          <a:stretch>
            <a:fillRect/>
          </a:stretch>
        </p:blipFill>
        <p:spPr>
          <a:xfrm>
            <a:off x="6527800" y="2209800"/>
            <a:ext cx="635000" cy="609600"/>
          </a:xfrm>
          <a:prstGeom prst="rect">
            <a:avLst/>
          </a:prstGeom>
        </p:spPr>
      </p:pic>
      <p:pic>
        <p:nvPicPr>
          <p:cNvPr id="32" name="Picture 31" descr="free-rice-field-vector.png"/>
          <p:cNvPicPr>
            <a:picLocks noChangeAspect="1"/>
          </p:cNvPicPr>
          <p:nvPr/>
        </p:nvPicPr>
        <p:blipFill>
          <a:blip r:embed="rId2"/>
          <a:srcRect l="75524" t="12000" r="10490" b="64000"/>
          <a:stretch>
            <a:fillRect/>
          </a:stretch>
        </p:blipFill>
        <p:spPr>
          <a:xfrm>
            <a:off x="5105400" y="3124200"/>
            <a:ext cx="635000" cy="609600"/>
          </a:xfrm>
          <a:prstGeom prst="rect">
            <a:avLst/>
          </a:prstGeom>
        </p:spPr>
      </p:pic>
      <p:pic>
        <p:nvPicPr>
          <p:cNvPr id="33" name="Picture 32" descr="free-rice-field-vector.png"/>
          <p:cNvPicPr>
            <a:picLocks noChangeAspect="1"/>
          </p:cNvPicPr>
          <p:nvPr/>
        </p:nvPicPr>
        <p:blipFill>
          <a:blip r:embed="rId2"/>
          <a:srcRect l="75524" t="12000" r="10490" b="64000"/>
          <a:stretch>
            <a:fillRect/>
          </a:stretch>
        </p:blipFill>
        <p:spPr>
          <a:xfrm>
            <a:off x="5842000" y="3124200"/>
            <a:ext cx="635000" cy="609600"/>
          </a:xfrm>
          <a:prstGeom prst="rect">
            <a:avLst/>
          </a:prstGeom>
        </p:spPr>
      </p:pic>
      <p:pic>
        <p:nvPicPr>
          <p:cNvPr id="34" name="Picture 33" descr="free-rice-field-vector.png"/>
          <p:cNvPicPr>
            <a:picLocks noChangeAspect="1"/>
          </p:cNvPicPr>
          <p:nvPr/>
        </p:nvPicPr>
        <p:blipFill>
          <a:blip r:embed="rId2"/>
          <a:srcRect l="75524" t="12000" r="10490" b="64000"/>
          <a:stretch>
            <a:fillRect/>
          </a:stretch>
        </p:blipFill>
        <p:spPr>
          <a:xfrm>
            <a:off x="6604000" y="3124200"/>
            <a:ext cx="635000" cy="6096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219200" y="304800"/>
            <a:ext cx="67056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চিত্রের ঘটনা লক্ষ্য করো এবং পাঠ অনুমান করো</a:t>
            </a:r>
            <a:endParaRPr lang="en-US" sz="36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81200" y="4038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১ম খণ্ড জমি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57800" y="4038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২য় খণ্ড জমি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81200" y="4419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১ম বছর</a:t>
            </a:r>
            <a:endParaRPr lang="en-US" sz="3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57800" y="4419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১ম বছর</a:t>
            </a:r>
            <a:endParaRPr lang="en-US" sz="3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81200" y="4419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২য় বছর</a:t>
            </a:r>
            <a:endParaRPr lang="en-US" sz="3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57800" y="4419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২য় বছর</a:t>
            </a:r>
            <a:endParaRPr lang="en-US" sz="3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28860" y="5077241"/>
            <a:ext cx="6172200" cy="13527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আজকের পাঠঃ- শস্য পর্যায়ের ধারণা ও</a:t>
            </a:r>
          </a:p>
          <a:p>
            <a:r>
              <a:rPr lang="bn-IN" sz="36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শস্য পর্যায় ব্যবহার (পাঠ- ৭ ও ৮)</a:t>
            </a:r>
            <a:endParaRPr lang="en-US" sz="36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3" name="Picture 42" descr="free-rice-field-vector.png"/>
          <p:cNvPicPr>
            <a:picLocks noChangeAspect="1"/>
          </p:cNvPicPr>
          <p:nvPr/>
        </p:nvPicPr>
        <p:blipFill>
          <a:blip r:embed="rId2"/>
          <a:srcRect l="75524" t="12000" r="10490" b="64000"/>
          <a:stretch>
            <a:fillRect/>
          </a:stretch>
        </p:blipFill>
        <p:spPr>
          <a:xfrm>
            <a:off x="1981200" y="1524000"/>
            <a:ext cx="635000" cy="609600"/>
          </a:xfrm>
          <a:prstGeom prst="rect">
            <a:avLst/>
          </a:prstGeom>
        </p:spPr>
      </p:pic>
      <p:pic>
        <p:nvPicPr>
          <p:cNvPr id="44" name="Picture 43" descr="free-rice-field-vector.png"/>
          <p:cNvPicPr>
            <a:picLocks noChangeAspect="1"/>
          </p:cNvPicPr>
          <p:nvPr/>
        </p:nvPicPr>
        <p:blipFill>
          <a:blip r:embed="rId2"/>
          <a:srcRect l="75524" t="12000" r="10490" b="64000"/>
          <a:stretch>
            <a:fillRect/>
          </a:stretch>
        </p:blipFill>
        <p:spPr>
          <a:xfrm>
            <a:off x="2717800" y="1524000"/>
            <a:ext cx="635000" cy="609600"/>
          </a:xfrm>
          <a:prstGeom prst="rect">
            <a:avLst/>
          </a:prstGeom>
        </p:spPr>
      </p:pic>
      <p:pic>
        <p:nvPicPr>
          <p:cNvPr id="45" name="Picture 44" descr="free-rice-field-vector.png"/>
          <p:cNvPicPr>
            <a:picLocks noChangeAspect="1"/>
          </p:cNvPicPr>
          <p:nvPr/>
        </p:nvPicPr>
        <p:blipFill>
          <a:blip r:embed="rId2"/>
          <a:srcRect l="75524" t="12000" r="10490" b="64000"/>
          <a:stretch>
            <a:fillRect/>
          </a:stretch>
        </p:blipFill>
        <p:spPr>
          <a:xfrm>
            <a:off x="3479800" y="1524000"/>
            <a:ext cx="635000" cy="609600"/>
          </a:xfrm>
          <a:prstGeom prst="rect">
            <a:avLst/>
          </a:prstGeom>
        </p:spPr>
      </p:pic>
      <p:pic>
        <p:nvPicPr>
          <p:cNvPr id="46" name="Picture 45" descr="free-rice-field-vector.png"/>
          <p:cNvPicPr>
            <a:picLocks noChangeAspect="1"/>
          </p:cNvPicPr>
          <p:nvPr/>
        </p:nvPicPr>
        <p:blipFill>
          <a:blip r:embed="rId2"/>
          <a:srcRect l="75524" t="12000" r="10490" b="64000"/>
          <a:stretch>
            <a:fillRect/>
          </a:stretch>
        </p:blipFill>
        <p:spPr>
          <a:xfrm>
            <a:off x="1981200" y="2362200"/>
            <a:ext cx="635000" cy="609600"/>
          </a:xfrm>
          <a:prstGeom prst="rect">
            <a:avLst/>
          </a:prstGeom>
        </p:spPr>
      </p:pic>
      <p:pic>
        <p:nvPicPr>
          <p:cNvPr id="47" name="Picture 46" descr="free-rice-field-vector.png"/>
          <p:cNvPicPr>
            <a:picLocks noChangeAspect="1"/>
          </p:cNvPicPr>
          <p:nvPr/>
        </p:nvPicPr>
        <p:blipFill>
          <a:blip r:embed="rId2"/>
          <a:srcRect l="75524" t="12000" r="10490" b="64000"/>
          <a:stretch>
            <a:fillRect/>
          </a:stretch>
        </p:blipFill>
        <p:spPr>
          <a:xfrm>
            <a:off x="2717800" y="2362200"/>
            <a:ext cx="635000" cy="609600"/>
          </a:xfrm>
          <a:prstGeom prst="rect">
            <a:avLst/>
          </a:prstGeom>
        </p:spPr>
      </p:pic>
      <p:pic>
        <p:nvPicPr>
          <p:cNvPr id="48" name="Picture 47" descr="free-rice-field-vector.png"/>
          <p:cNvPicPr>
            <a:picLocks noChangeAspect="1"/>
          </p:cNvPicPr>
          <p:nvPr/>
        </p:nvPicPr>
        <p:blipFill>
          <a:blip r:embed="rId2"/>
          <a:srcRect l="75524" t="12000" r="10490" b="64000"/>
          <a:stretch>
            <a:fillRect/>
          </a:stretch>
        </p:blipFill>
        <p:spPr>
          <a:xfrm>
            <a:off x="3479800" y="2362200"/>
            <a:ext cx="635000" cy="609600"/>
          </a:xfrm>
          <a:prstGeom prst="rect">
            <a:avLst/>
          </a:prstGeom>
        </p:spPr>
      </p:pic>
      <p:pic>
        <p:nvPicPr>
          <p:cNvPr id="49" name="Picture 48" descr="free-rice-field-vector.png"/>
          <p:cNvPicPr>
            <a:picLocks noChangeAspect="1"/>
          </p:cNvPicPr>
          <p:nvPr/>
        </p:nvPicPr>
        <p:blipFill>
          <a:blip r:embed="rId2"/>
          <a:srcRect l="75524" t="12000" r="10490" b="64000"/>
          <a:stretch>
            <a:fillRect/>
          </a:stretch>
        </p:blipFill>
        <p:spPr>
          <a:xfrm>
            <a:off x="2057400" y="3276600"/>
            <a:ext cx="635000" cy="609600"/>
          </a:xfrm>
          <a:prstGeom prst="rect">
            <a:avLst/>
          </a:prstGeom>
        </p:spPr>
      </p:pic>
      <p:pic>
        <p:nvPicPr>
          <p:cNvPr id="50" name="Picture 49" descr="free-rice-field-vector.png"/>
          <p:cNvPicPr>
            <a:picLocks noChangeAspect="1"/>
          </p:cNvPicPr>
          <p:nvPr/>
        </p:nvPicPr>
        <p:blipFill>
          <a:blip r:embed="rId2"/>
          <a:srcRect l="75524" t="12000" r="10490" b="64000"/>
          <a:stretch>
            <a:fillRect/>
          </a:stretch>
        </p:blipFill>
        <p:spPr>
          <a:xfrm>
            <a:off x="2794000" y="3276600"/>
            <a:ext cx="635000" cy="609600"/>
          </a:xfrm>
          <a:prstGeom prst="rect">
            <a:avLst/>
          </a:prstGeom>
        </p:spPr>
      </p:pic>
      <p:pic>
        <p:nvPicPr>
          <p:cNvPr id="51" name="Picture 50" descr="free-rice-field-vector.png"/>
          <p:cNvPicPr>
            <a:picLocks noChangeAspect="1"/>
          </p:cNvPicPr>
          <p:nvPr/>
        </p:nvPicPr>
        <p:blipFill>
          <a:blip r:embed="rId2"/>
          <a:srcRect l="75524" t="12000" r="10490" b="64000"/>
          <a:stretch>
            <a:fillRect/>
          </a:stretch>
        </p:blipFill>
        <p:spPr>
          <a:xfrm>
            <a:off x="3556000" y="3276600"/>
            <a:ext cx="635000" cy="609600"/>
          </a:xfrm>
          <a:prstGeom prst="rect">
            <a:avLst/>
          </a:prstGeom>
        </p:spPr>
      </p:pic>
      <p:pic>
        <p:nvPicPr>
          <p:cNvPr id="52" name="Picture 51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5105400" y="1447800"/>
            <a:ext cx="381000" cy="838200"/>
          </a:xfrm>
          <a:prstGeom prst="rect">
            <a:avLst/>
          </a:prstGeom>
        </p:spPr>
      </p:pic>
      <p:pic>
        <p:nvPicPr>
          <p:cNvPr id="53" name="Picture 52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5486400" y="1447800"/>
            <a:ext cx="381000" cy="838200"/>
          </a:xfrm>
          <a:prstGeom prst="rect">
            <a:avLst/>
          </a:prstGeom>
        </p:spPr>
      </p:pic>
      <p:pic>
        <p:nvPicPr>
          <p:cNvPr id="54" name="Picture 53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5943600" y="1447800"/>
            <a:ext cx="381000" cy="838200"/>
          </a:xfrm>
          <a:prstGeom prst="rect">
            <a:avLst/>
          </a:prstGeom>
        </p:spPr>
      </p:pic>
      <p:pic>
        <p:nvPicPr>
          <p:cNvPr id="55" name="Picture 54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5105400" y="2362200"/>
            <a:ext cx="381000" cy="838200"/>
          </a:xfrm>
          <a:prstGeom prst="rect">
            <a:avLst/>
          </a:prstGeom>
        </p:spPr>
      </p:pic>
      <p:pic>
        <p:nvPicPr>
          <p:cNvPr id="56" name="Picture 55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6400800" y="1447800"/>
            <a:ext cx="381000" cy="838200"/>
          </a:xfrm>
          <a:prstGeom prst="rect">
            <a:avLst/>
          </a:prstGeom>
        </p:spPr>
      </p:pic>
      <p:pic>
        <p:nvPicPr>
          <p:cNvPr id="57" name="Picture 56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6934200" y="1447800"/>
            <a:ext cx="381000" cy="838200"/>
          </a:xfrm>
          <a:prstGeom prst="rect">
            <a:avLst/>
          </a:prstGeom>
        </p:spPr>
      </p:pic>
      <p:pic>
        <p:nvPicPr>
          <p:cNvPr id="58" name="Picture 57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5486400" y="2362200"/>
            <a:ext cx="381000" cy="838200"/>
          </a:xfrm>
          <a:prstGeom prst="rect">
            <a:avLst/>
          </a:prstGeom>
        </p:spPr>
      </p:pic>
      <p:pic>
        <p:nvPicPr>
          <p:cNvPr id="59" name="Picture 58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5867400" y="2362200"/>
            <a:ext cx="381000" cy="838200"/>
          </a:xfrm>
          <a:prstGeom prst="rect">
            <a:avLst/>
          </a:prstGeom>
        </p:spPr>
      </p:pic>
      <p:pic>
        <p:nvPicPr>
          <p:cNvPr id="60" name="Picture 59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6400800" y="2362200"/>
            <a:ext cx="381000" cy="838200"/>
          </a:xfrm>
          <a:prstGeom prst="rect">
            <a:avLst/>
          </a:prstGeom>
        </p:spPr>
      </p:pic>
      <p:pic>
        <p:nvPicPr>
          <p:cNvPr id="61" name="Picture 60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6934200" y="2362200"/>
            <a:ext cx="381000" cy="838200"/>
          </a:xfrm>
          <a:prstGeom prst="rect">
            <a:avLst/>
          </a:prstGeom>
        </p:spPr>
      </p:pic>
      <p:pic>
        <p:nvPicPr>
          <p:cNvPr id="62" name="Picture 61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5105400" y="3124200"/>
            <a:ext cx="381000" cy="838200"/>
          </a:xfrm>
          <a:prstGeom prst="rect">
            <a:avLst/>
          </a:prstGeom>
        </p:spPr>
      </p:pic>
      <p:pic>
        <p:nvPicPr>
          <p:cNvPr id="63" name="Picture 62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5867400" y="3124200"/>
            <a:ext cx="381000" cy="838200"/>
          </a:xfrm>
          <a:prstGeom prst="rect">
            <a:avLst/>
          </a:prstGeom>
        </p:spPr>
      </p:pic>
      <p:pic>
        <p:nvPicPr>
          <p:cNvPr id="64" name="Picture 63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6400800" y="3124200"/>
            <a:ext cx="381000" cy="838200"/>
          </a:xfrm>
          <a:prstGeom prst="rect">
            <a:avLst/>
          </a:prstGeom>
        </p:spPr>
      </p:pic>
      <p:pic>
        <p:nvPicPr>
          <p:cNvPr id="65" name="Picture 64" descr="free-rice-field-vector.png"/>
          <p:cNvPicPr>
            <a:picLocks noChangeAspect="1"/>
          </p:cNvPicPr>
          <p:nvPr/>
        </p:nvPicPr>
        <p:blipFill>
          <a:blip r:embed="rId2"/>
          <a:srcRect l="12588" t="13333" r="79953" b="60000"/>
          <a:stretch>
            <a:fillRect/>
          </a:stretch>
        </p:blipFill>
        <p:spPr>
          <a:xfrm>
            <a:off x="6934200" y="3124200"/>
            <a:ext cx="3810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9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9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04775">
              <a:solidFill>
                <a:srgbClr val="7030A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2400" y="152400"/>
              <a:ext cx="8763000" cy="6553200"/>
            </a:xfrm>
            <a:prstGeom prst="roundRect">
              <a:avLst>
                <a:gd name="adj" fmla="val 3358"/>
              </a:avLst>
            </a:prstGeom>
            <a:noFill/>
            <a:ln w="88900">
              <a:solidFill>
                <a:schemeClr val="accent6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oon 4"/>
            <p:cNvSpPr/>
            <p:nvPr/>
          </p:nvSpPr>
          <p:spPr>
            <a:xfrm rot="2180898">
              <a:off x="246963" y="12020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oon 5"/>
            <p:cNvSpPr/>
            <p:nvPr/>
          </p:nvSpPr>
          <p:spPr>
            <a:xfrm rot="7557351">
              <a:off x="8425388" y="8672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oon 6"/>
            <p:cNvSpPr/>
            <p:nvPr/>
          </p:nvSpPr>
          <p:spPr>
            <a:xfrm rot="19102070">
              <a:off x="253389" y="607010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/>
            <p:cNvSpPr/>
            <p:nvPr/>
          </p:nvSpPr>
          <p:spPr>
            <a:xfrm rot="13704727">
              <a:off x="8409360" y="6049319"/>
              <a:ext cx="369744" cy="646898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48000" y="355937"/>
            <a:ext cx="3352800" cy="11680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6000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শি</a:t>
            </a:r>
            <a:r>
              <a:rPr lang="bn-IN" sz="4800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খনফল</a:t>
            </a:r>
            <a:endParaRPr lang="en-US" sz="4400" dirty="0">
              <a:ln>
                <a:solidFill>
                  <a:srgbClr val="C00000"/>
                </a:solidFill>
              </a:ln>
              <a:solidFill>
                <a:srgbClr val="7030A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47447991"/>
              </p:ext>
            </p:extLst>
          </p:nvPr>
        </p:nvGraphicFramePr>
        <p:xfrm>
          <a:off x="312730" y="1839660"/>
          <a:ext cx="7467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vigitable-20200108210453.jpg"/>
          <p:cNvPicPr>
            <a:picLocks noChangeAspect="1"/>
          </p:cNvPicPr>
          <p:nvPr/>
        </p:nvPicPr>
        <p:blipFill>
          <a:blip r:embed="rId2"/>
          <a:srcRect l="12667" t="6923" r="12667" b="4872"/>
          <a:stretch>
            <a:fillRect/>
          </a:stretch>
        </p:blipFill>
        <p:spPr>
          <a:xfrm rot="975651">
            <a:off x="3824701" y="1147084"/>
            <a:ext cx="2067339" cy="2033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04775">
              <a:solidFill>
                <a:srgbClr val="7030A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2400" y="152400"/>
              <a:ext cx="8763000" cy="6553200"/>
            </a:xfrm>
            <a:prstGeom prst="roundRect">
              <a:avLst>
                <a:gd name="adj" fmla="val 3358"/>
              </a:avLst>
            </a:prstGeom>
            <a:noFill/>
            <a:ln w="88900">
              <a:solidFill>
                <a:schemeClr val="accent6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oon 4"/>
            <p:cNvSpPr/>
            <p:nvPr/>
          </p:nvSpPr>
          <p:spPr>
            <a:xfrm rot="2180898">
              <a:off x="246963" y="12020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oon 5"/>
            <p:cNvSpPr/>
            <p:nvPr/>
          </p:nvSpPr>
          <p:spPr>
            <a:xfrm rot="7557351">
              <a:off x="8425388" y="8672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oon 6"/>
            <p:cNvSpPr/>
            <p:nvPr/>
          </p:nvSpPr>
          <p:spPr>
            <a:xfrm rot="19102070">
              <a:off x="253389" y="607010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/>
            <p:cNvSpPr/>
            <p:nvPr/>
          </p:nvSpPr>
          <p:spPr>
            <a:xfrm rot="13704727">
              <a:off x="8409360" y="6049319"/>
              <a:ext cx="369744" cy="646898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62000" y="4634805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 আমরা জানি কৃষি মৌসুম তিনটি: </a:t>
            </a:r>
            <a:r>
              <a:rPr lang="bn-IN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রবি মৌসুম</a:t>
            </a:r>
            <a:r>
              <a:rPr lang="bn-IN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: ১৬ অক্টোবর থেকে ১৫ মার্চ(কার্তিক থেকে ফাল্গুন); </a:t>
            </a:r>
            <a:r>
              <a:rPr lang="bn-IN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খরিপ-১ মৌসুম</a:t>
            </a:r>
            <a:r>
              <a:rPr lang="bn-IN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: ১৪ মার্চ থেকে ১৫ জুলাই( চৈত্র-আষাঢ়); </a:t>
            </a:r>
            <a:r>
              <a:rPr lang="bn-IN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খরিপ-২:</a:t>
            </a:r>
            <a:r>
              <a:rPr lang="bn-IN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 ১৬ জুলাই থেকে ১৫ অক্টোবর (শ্রাবণ-আশ্বিন)</a:t>
            </a:r>
            <a:endParaRPr lang="en-US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667000" y="1143000"/>
            <a:ext cx="3429000" cy="3352800"/>
            <a:chOff x="3429000" y="1600200"/>
            <a:chExt cx="2362200" cy="2209800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6" name="Pie 15"/>
            <p:cNvSpPr/>
            <p:nvPr/>
          </p:nvSpPr>
          <p:spPr>
            <a:xfrm>
              <a:off x="3429000" y="1600200"/>
              <a:ext cx="2362200" cy="2209800"/>
            </a:xfrm>
            <a:prstGeom prst="pi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429000" y="1600200"/>
              <a:ext cx="2362200" cy="2209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endCxn id="19" idx="3"/>
            </p:cNvCxnSpPr>
            <p:nvPr/>
          </p:nvCxnSpPr>
          <p:spPr>
            <a:xfrm rot="10800000" flipV="1">
              <a:off x="3774936" y="2666999"/>
              <a:ext cx="873264" cy="81938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 descr="download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210744" y="771241"/>
            <a:ext cx="8244589" cy="61517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file7679yyeadoh1ebn9878g-15689719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5740" y="1524000"/>
            <a:ext cx="170766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/>
          <p:cNvSpPr txBox="1"/>
          <p:nvPr/>
        </p:nvSpPr>
        <p:spPr>
          <a:xfrm>
            <a:off x="914400" y="344269"/>
            <a:ext cx="70866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শস্য পর্যায় আলোচনার পূর্বে এটা জেনে রাখা ভালো 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rgbClr val="00B0F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04775">
              <a:solidFill>
                <a:srgbClr val="7030A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2400" y="152400"/>
              <a:ext cx="8763000" cy="6553200"/>
            </a:xfrm>
            <a:prstGeom prst="roundRect">
              <a:avLst>
                <a:gd name="adj" fmla="val 3358"/>
              </a:avLst>
            </a:prstGeom>
            <a:noFill/>
            <a:ln w="88900">
              <a:solidFill>
                <a:schemeClr val="accent6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oon 4"/>
            <p:cNvSpPr/>
            <p:nvPr/>
          </p:nvSpPr>
          <p:spPr>
            <a:xfrm rot="2180898">
              <a:off x="246963" y="12020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oon 5"/>
            <p:cNvSpPr/>
            <p:nvPr/>
          </p:nvSpPr>
          <p:spPr>
            <a:xfrm rot="7557351">
              <a:off x="8425388" y="8672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oon 6"/>
            <p:cNvSpPr/>
            <p:nvPr/>
          </p:nvSpPr>
          <p:spPr>
            <a:xfrm rot="19102070">
              <a:off x="253389" y="607010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/>
            <p:cNvSpPr/>
            <p:nvPr/>
          </p:nvSpPr>
          <p:spPr>
            <a:xfrm rot="13704727">
              <a:off x="8409360" y="6049319"/>
              <a:ext cx="369744" cy="646898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429000" y="304800"/>
            <a:ext cx="25146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000" b="1" dirty="0">
                <a:ln w="1905"/>
                <a:solidFill>
                  <a:srgbClr val="00B05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একক কাজ</a:t>
            </a:r>
            <a:endParaRPr lang="en-US" sz="4000" b="1" dirty="0">
              <a:ln w="1905"/>
              <a:solidFill>
                <a:srgbClr val="00B05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5410200"/>
            <a:ext cx="57150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000" b="1" dirty="0">
                <a:ln w="1905"/>
                <a:solidFill>
                  <a:srgbClr val="00B05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শস্য পর্যায় বলতে কি বুঝ?</a:t>
            </a:r>
            <a:endParaRPr lang="en-US" sz="4000" b="1" dirty="0">
              <a:ln w="1905"/>
              <a:solidFill>
                <a:srgbClr val="00B05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1" name="Picture 10" descr="rupo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29103"/>
            <a:ext cx="5600700" cy="3476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04775">
              <a:solidFill>
                <a:srgbClr val="7030A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2400" y="152400"/>
              <a:ext cx="8763000" cy="6553200"/>
            </a:xfrm>
            <a:prstGeom prst="roundRect">
              <a:avLst>
                <a:gd name="adj" fmla="val 3358"/>
              </a:avLst>
            </a:prstGeom>
            <a:noFill/>
            <a:ln w="88900">
              <a:solidFill>
                <a:schemeClr val="accent6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oon 4"/>
            <p:cNvSpPr/>
            <p:nvPr/>
          </p:nvSpPr>
          <p:spPr>
            <a:xfrm rot="2180898">
              <a:off x="246963" y="12020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oon 5"/>
            <p:cNvSpPr/>
            <p:nvPr/>
          </p:nvSpPr>
          <p:spPr>
            <a:xfrm rot="7557351">
              <a:off x="8425388" y="8672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oon 6"/>
            <p:cNvSpPr/>
            <p:nvPr/>
          </p:nvSpPr>
          <p:spPr>
            <a:xfrm rot="19102070">
              <a:off x="253389" y="607010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/>
            <p:cNvSpPr/>
            <p:nvPr/>
          </p:nvSpPr>
          <p:spPr>
            <a:xfrm rot="13704727">
              <a:off x="8409360" y="6049319"/>
              <a:ext cx="369744" cy="646898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76400" y="3048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শস্য পর্যায় অবলম্বনে গুরুত্বপূর্ণ কিছু বিষয়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" name="Picture 9" descr="download (10).jpg"/>
          <p:cNvPicPr>
            <a:picLocks noChangeAspect="1"/>
          </p:cNvPicPr>
          <p:nvPr/>
        </p:nvPicPr>
        <p:blipFill>
          <a:blip r:embed="rId2"/>
          <a:srcRect r="28239" b="8982"/>
          <a:stretch>
            <a:fillRect/>
          </a:stretch>
        </p:blipFill>
        <p:spPr>
          <a:xfrm>
            <a:off x="304800" y="3581400"/>
            <a:ext cx="3057728" cy="2209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1" name="Picture 10" descr="FB_IMG_15616863347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914400"/>
            <a:ext cx="3132306" cy="2133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2" name="Picture 11" descr="images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914400"/>
            <a:ext cx="3356043" cy="2133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3" name="Picture 12" descr="download (1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581400"/>
            <a:ext cx="3505200" cy="22097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4" name="TextBox 13"/>
          <p:cNvSpPr txBox="1"/>
          <p:nvPr/>
        </p:nvSpPr>
        <p:spPr>
          <a:xfrm>
            <a:off x="457200" y="3134382"/>
            <a:ext cx="2895600" cy="2946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dirty="0">
                <a:ln>
                  <a:solidFill>
                    <a:schemeClr val="tx1"/>
                  </a:solidFill>
                </a:ln>
                <a:latin typeface="SutonnyOMJ" pitchFamily="2" charset="0"/>
                <a:cs typeface="SutonnyOMJ" pitchFamily="2" charset="0"/>
              </a:rPr>
              <a:t>সবুজ সার হিসাবে ধৈঞ্চা চাষ</a:t>
            </a:r>
            <a:endParaRPr lang="en-US" sz="2400" dirty="0">
              <a:ln>
                <a:solidFill>
                  <a:schemeClr val="tx1"/>
                </a:solidFill>
              </a:ln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3048000"/>
            <a:ext cx="3124200" cy="2946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dirty="0">
                <a:ln>
                  <a:solidFill>
                    <a:schemeClr val="tx1"/>
                  </a:solidFill>
                </a:ln>
                <a:latin typeface="SutonnyOMJ" pitchFamily="2" charset="0"/>
                <a:cs typeface="SutonnyOMJ" pitchFamily="2" charset="0"/>
              </a:rPr>
              <a:t>খাদ্য শস্য ও অর্থকরী ফসল চাষ</a:t>
            </a:r>
            <a:endParaRPr lang="en-US" sz="2400" dirty="0">
              <a:ln>
                <a:solidFill>
                  <a:schemeClr val="tx1"/>
                </a:solidFill>
              </a:ln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5877580"/>
            <a:ext cx="1981200" cy="2184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dirty="0">
                <a:ln>
                  <a:solidFill>
                    <a:schemeClr val="tx1"/>
                  </a:solidFill>
                </a:ln>
                <a:latin typeface="SutonnyOMJ" pitchFamily="2" charset="0"/>
                <a:cs typeface="SutonnyOMJ" pitchFamily="2" charset="0"/>
              </a:rPr>
              <a:t>ডাল ফসল চাষ</a:t>
            </a:r>
            <a:endParaRPr lang="en-US" sz="2800" dirty="0">
              <a:ln>
                <a:solidFill>
                  <a:schemeClr val="tx1"/>
                </a:solidFill>
              </a:ln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5877580"/>
            <a:ext cx="1600200" cy="2184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dirty="0">
                <a:ln>
                  <a:solidFill>
                    <a:schemeClr val="tx1"/>
                  </a:solidFill>
                </a:ln>
                <a:latin typeface="SutonnyOMJ" pitchFamily="2" charset="0"/>
                <a:cs typeface="SutonnyOMJ" pitchFamily="2" charset="0"/>
              </a:rPr>
              <a:t>গোখাদ্য চাষ</a:t>
            </a:r>
            <a:endParaRPr lang="en-US" sz="2800" dirty="0">
              <a:ln>
                <a:solidFill>
                  <a:schemeClr val="tx1"/>
                </a:solidFill>
              </a:ln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990600"/>
            <a:ext cx="1600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এছাড়া লক্ষ্য রাখতে হবে একই শিকড় বিশিষ্ট ফসল চাষ না করা,</a:t>
            </a:r>
          </a:p>
          <a:p>
            <a:pPr algn="just"/>
            <a:r>
              <a:rPr lang="bn-IN" sz="28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পর পর একই ফসল চাষ না করা ইত্যাদি।</a:t>
            </a:r>
            <a:endParaRPr lang="en-US" sz="28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04775">
              <a:solidFill>
                <a:srgbClr val="7030A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2400" y="152400"/>
              <a:ext cx="8763000" cy="6553200"/>
            </a:xfrm>
            <a:prstGeom prst="roundRect">
              <a:avLst>
                <a:gd name="adj" fmla="val 3358"/>
              </a:avLst>
            </a:prstGeom>
            <a:noFill/>
            <a:ln w="88900">
              <a:solidFill>
                <a:schemeClr val="accent6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oon 4"/>
            <p:cNvSpPr/>
            <p:nvPr/>
          </p:nvSpPr>
          <p:spPr>
            <a:xfrm rot="2180898">
              <a:off x="246963" y="12020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oon 5"/>
            <p:cNvSpPr/>
            <p:nvPr/>
          </p:nvSpPr>
          <p:spPr>
            <a:xfrm rot="7557351">
              <a:off x="8425388" y="8672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oon 6"/>
            <p:cNvSpPr/>
            <p:nvPr/>
          </p:nvSpPr>
          <p:spPr>
            <a:xfrm rot="19102070">
              <a:off x="253389" y="607010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/>
            <p:cNvSpPr/>
            <p:nvPr/>
          </p:nvSpPr>
          <p:spPr>
            <a:xfrm rot="13704727">
              <a:off x="8409360" y="6049319"/>
              <a:ext cx="369744" cy="646898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Bagerhat-Floating-Bed-Photo-529082019-1909031048.jpg"/>
          <p:cNvPicPr>
            <a:picLocks noChangeAspect="1"/>
          </p:cNvPicPr>
          <p:nvPr/>
        </p:nvPicPr>
        <p:blipFill>
          <a:blip r:embed="rId2"/>
          <a:srcRect l="8000" t="13964" r="9000" b="4955"/>
          <a:stretch>
            <a:fillRect/>
          </a:stretch>
        </p:blipFill>
        <p:spPr>
          <a:xfrm>
            <a:off x="1447800" y="685801"/>
            <a:ext cx="579120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0800" y="152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শস্য পর্যায় প্রযুক্তির সুবিধা </a:t>
            </a:r>
            <a:endParaRPr lang="en-US" sz="32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3505200"/>
            <a:ext cx="457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মাটির উর্বরতা সংরক্ষিত হয়।</a:t>
            </a:r>
          </a:p>
          <a:p>
            <a:pPr>
              <a:buFont typeface="Arial" pitchFamily="34" charset="0"/>
              <a:buChar char="•"/>
            </a:pPr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মাটির পুষ্টির সমতা বজায় থাকে।</a:t>
            </a:r>
          </a:p>
          <a:p>
            <a:pPr>
              <a:buFont typeface="Arial" pitchFamily="34" charset="0"/>
              <a:buChar char="•"/>
            </a:pPr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আগাছার উপদ্রব কম হয়।</a:t>
            </a:r>
          </a:p>
          <a:p>
            <a:pPr>
              <a:buFont typeface="Arial" pitchFamily="34" charset="0"/>
              <a:buChar char="•"/>
            </a:pPr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রোগ ও পোকার উপদ্রব কম হয়।</a:t>
            </a:r>
          </a:p>
          <a:p>
            <a:pPr>
              <a:buFont typeface="Arial" pitchFamily="34" charset="0"/>
              <a:buChar char="•"/>
            </a:pPr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পানির অপচয় কম হয়।</a:t>
            </a:r>
          </a:p>
          <a:p>
            <a:pPr>
              <a:buFont typeface="Arial" pitchFamily="34" charset="0"/>
              <a:buChar char="•"/>
            </a:pPr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ফসলের ফলন বাড়ে।</a:t>
            </a:r>
          </a:p>
          <a:p>
            <a:pPr>
              <a:buFont typeface="Arial" pitchFamily="34" charset="0"/>
              <a:buChar char="•"/>
            </a:pPr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গবাদি পশুর খাবারের ব্যবস্থা হয়।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04775">
              <a:solidFill>
                <a:srgbClr val="7030A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2400" y="152400"/>
              <a:ext cx="8763000" cy="6553200"/>
            </a:xfrm>
            <a:prstGeom prst="roundRect">
              <a:avLst>
                <a:gd name="adj" fmla="val 3358"/>
              </a:avLst>
            </a:prstGeom>
            <a:noFill/>
            <a:ln w="88900">
              <a:solidFill>
                <a:schemeClr val="accent6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oon 4"/>
            <p:cNvSpPr/>
            <p:nvPr/>
          </p:nvSpPr>
          <p:spPr>
            <a:xfrm rot="2180898">
              <a:off x="246963" y="12020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oon 5"/>
            <p:cNvSpPr/>
            <p:nvPr/>
          </p:nvSpPr>
          <p:spPr>
            <a:xfrm rot="7557351">
              <a:off x="8425388" y="8672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oon 6"/>
            <p:cNvSpPr/>
            <p:nvPr/>
          </p:nvSpPr>
          <p:spPr>
            <a:xfrm rot="19102070">
              <a:off x="253389" y="607010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/>
            <p:cNvSpPr/>
            <p:nvPr/>
          </p:nvSpPr>
          <p:spPr>
            <a:xfrm rot="13704727">
              <a:off x="8409360" y="6049319"/>
              <a:ext cx="369744" cy="646898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048000" y="381000"/>
            <a:ext cx="2514600" cy="9906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জোড়ায় কাজ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1524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SutonnyOMJ" pitchFamily="2" charset="0"/>
                <a:cs typeface="SutonnyOMJ" pitchFamily="2" charset="0"/>
              </a:rPr>
              <a:t>সময় ৫ মিনিট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5276671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প্রতি জোড়ায় মত বিনিময়ের মাধ্যমে</a:t>
            </a:r>
          </a:p>
          <a:p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শস্য পর্যায়ের সুবিধা লিখ।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2" name="Picture 11" descr="11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297" y="1600200"/>
            <a:ext cx="5530103" cy="358140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3" name="TextBox 12"/>
          <p:cNvSpPr txBox="1"/>
          <p:nvPr/>
        </p:nvSpPr>
        <p:spPr>
          <a:xfrm>
            <a:off x="5715000" y="609600"/>
            <a:ext cx="1752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সময় ৪ মিনিট</a:t>
            </a:r>
            <a:endParaRPr lang="en-US" sz="28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04775">
              <a:solidFill>
                <a:srgbClr val="7030A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2400" y="152400"/>
              <a:ext cx="8763000" cy="6553200"/>
            </a:xfrm>
            <a:prstGeom prst="roundRect">
              <a:avLst>
                <a:gd name="adj" fmla="val 3358"/>
              </a:avLst>
            </a:prstGeom>
            <a:noFill/>
            <a:ln w="88900">
              <a:solidFill>
                <a:schemeClr val="accent6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oon 4"/>
            <p:cNvSpPr/>
            <p:nvPr/>
          </p:nvSpPr>
          <p:spPr>
            <a:xfrm rot="2180898">
              <a:off x="246963" y="12020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oon 5"/>
            <p:cNvSpPr/>
            <p:nvPr/>
          </p:nvSpPr>
          <p:spPr>
            <a:xfrm rot="7557351">
              <a:off x="8425388" y="8672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oon 6"/>
            <p:cNvSpPr/>
            <p:nvPr/>
          </p:nvSpPr>
          <p:spPr>
            <a:xfrm rot="19102070">
              <a:off x="253389" y="6070103"/>
              <a:ext cx="369744" cy="673995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/>
            <p:cNvSpPr/>
            <p:nvPr/>
          </p:nvSpPr>
          <p:spPr>
            <a:xfrm rot="13704727">
              <a:off x="8409360" y="6049319"/>
              <a:ext cx="369744" cy="646898"/>
            </a:xfrm>
            <a:prstGeom prst="moon">
              <a:avLst>
                <a:gd name="adj" fmla="val 22365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1604830309.jpg"/>
          <p:cNvPicPr>
            <a:picLocks noChangeAspect="1"/>
          </p:cNvPicPr>
          <p:nvPr/>
        </p:nvPicPr>
        <p:blipFill>
          <a:blip r:embed="rId2"/>
          <a:srcRect l="9200" t="26328" r="15890"/>
          <a:stretch>
            <a:fillRect/>
          </a:stretch>
        </p:blipFill>
        <p:spPr>
          <a:xfrm>
            <a:off x="838200" y="3753196"/>
            <a:ext cx="3511062" cy="2495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ages (13).jpg"/>
          <p:cNvPicPr>
            <a:picLocks noChangeAspect="1"/>
          </p:cNvPicPr>
          <p:nvPr/>
        </p:nvPicPr>
        <p:blipFill>
          <a:blip r:embed="rId3"/>
          <a:srcRect l="2103" t="4878" r="5355" b="7317"/>
          <a:stretch>
            <a:fillRect/>
          </a:stretch>
        </p:blipFill>
        <p:spPr>
          <a:xfrm>
            <a:off x="4458116" y="3733800"/>
            <a:ext cx="3619084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20210209_201551.jpg"/>
          <p:cNvPicPr>
            <a:picLocks noChangeAspect="1"/>
          </p:cNvPicPr>
          <p:nvPr/>
        </p:nvPicPr>
        <p:blipFill>
          <a:blip r:embed="rId4" cstate="print"/>
          <a:srcRect t="3618" r="2500" b="3618"/>
          <a:stretch>
            <a:fillRect/>
          </a:stretch>
        </p:blipFill>
        <p:spPr>
          <a:xfrm>
            <a:off x="838200" y="990600"/>
            <a:ext cx="72390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676400" y="304800"/>
            <a:ext cx="56388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শস্য পর্যায় ব্যবহার সম্পর্কিত চিত্রটি লক্ষ্য করো</a:t>
            </a:r>
            <a:endParaRPr lang="en-US" sz="28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641</Words>
  <Application>Microsoft Office PowerPoint</Application>
  <PresentationFormat>On-screen Show (4:3)</PresentationFormat>
  <Paragraphs>139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mdjainal1986@gmail.com</cp:lastModifiedBy>
  <cp:revision>80</cp:revision>
  <dcterms:created xsi:type="dcterms:W3CDTF">2006-08-16T00:00:00Z</dcterms:created>
  <dcterms:modified xsi:type="dcterms:W3CDTF">2022-02-13T16:26:49Z</dcterms:modified>
</cp:coreProperties>
</file>