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notesMasterIdLst>
    <p:notesMasterId r:id="rId18"/>
  </p:notesMasterIdLst>
  <p:sldIdLst>
    <p:sldId id="256" r:id="rId2"/>
    <p:sldId id="271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5F84F-83E0-4DE6-B9E3-BF99B59899E1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B0078-1504-46AF-96EE-F2889CCF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86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5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34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06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3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212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31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3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2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1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8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15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2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501F3-34DF-4AC7-8388-DDB4ABAE58DA}" type="datetimeFigureOut">
              <a:rPr lang="en-US" smtClean="0"/>
              <a:t>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5E58729-666F-4C89-AE1F-C56AC588B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5D087-6277-4CE6-BB96-B7A49EFC6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745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005094BD-29B5-4FEE-9067-297AC64795E6}"/>
              </a:ext>
            </a:extLst>
          </p:cNvPr>
          <p:cNvSpPr/>
          <p:nvPr/>
        </p:nvSpPr>
        <p:spPr>
          <a:xfrm>
            <a:off x="2910169" y="755415"/>
            <a:ext cx="589637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আজকের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ক্লাশে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স্বাগতম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8597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4673A7-41C7-4FE0-AE70-C77F4A621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30" y="278130"/>
            <a:ext cx="11075670" cy="80772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বৈশিষ্ঠ্য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4D34206-6BE9-46CF-B232-D3FCC03D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280160"/>
            <a:ext cx="11510010" cy="545210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 smtClean="0"/>
              <a:t>সাদৃশ্যনুমানের</a:t>
            </a:r>
            <a:r>
              <a:rPr lang="en-US" sz="3200" b="1" dirty="0" smtClean="0"/>
              <a:t> </a:t>
            </a:r>
            <a:r>
              <a:rPr lang="en-US" sz="3200" b="1" dirty="0" err="1"/>
              <a:t>ভিত্তি</a:t>
            </a:r>
            <a:r>
              <a:rPr lang="en-US" sz="3200" b="1" dirty="0"/>
              <a:t> </a:t>
            </a:r>
            <a:r>
              <a:rPr lang="en-US" sz="3200" b="1" dirty="0" err="1"/>
              <a:t>হচ্ছে</a:t>
            </a:r>
            <a:r>
              <a:rPr lang="en-US" sz="3200" b="1" dirty="0"/>
              <a:t> </a:t>
            </a:r>
            <a:r>
              <a:rPr lang="en-US" sz="3200" b="1" dirty="0" err="1"/>
              <a:t>সাদৃশ্য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</a:t>
            </a:r>
            <a:r>
              <a:rPr lang="en-US" sz="3200" b="1" dirty="0"/>
              <a:t> </a:t>
            </a:r>
            <a:r>
              <a:rPr lang="en-US" sz="3200" b="1" dirty="0" err="1"/>
              <a:t>একপ্রকার</a:t>
            </a:r>
            <a:r>
              <a:rPr lang="en-US" sz="3200" b="1" dirty="0"/>
              <a:t> </a:t>
            </a:r>
            <a:r>
              <a:rPr lang="en-US" sz="3200" b="1" dirty="0" err="1"/>
              <a:t>প্রকৃত</a:t>
            </a:r>
            <a:r>
              <a:rPr lang="en-US" sz="3200" b="1" dirty="0"/>
              <a:t> </a:t>
            </a:r>
            <a:r>
              <a:rPr lang="en-US" sz="3200" b="1" dirty="0" err="1"/>
              <a:t>আরোহ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সাদৃশ্যনুমানে</a:t>
            </a:r>
            <a:r>
              <a:rPr lang="en-US" sz="3200" b="1" dirty="0"/>
              <a:t> </a:t>
            </a:r>
            <a:r>
              <a:rPr lang="en-US" sz="3200" b="1" dirty="0" err="1"/>
              <a:t>আমরা</a:t>
            </a:r>
            <a:r>
              <a:rPr lang="en-US" sz="3200" b="1" dirty="0"/>
              <a:t> </a:t>
            </a:r>
            <a:r>
              <a:rPr lang="en-US" sz="3200" b="1" dirty="0" err="1"/>
              <a:t>বিশিষ্ট</a:t>
            </a:r>
            <a:r>
              <a:rPr lang="en-US" sz="3200" b="1" dirty="0"/>
              <a:t> </a:t>
            </a:r>
            <a:r>
              <a:rPr lang="en-US" sz="3200" b="1" dirty="0" err="1"/>
              <a:t>থেকে</a:t>
            </a:r>
            <a:r>
              <a:rPr lang="en-US" sz="3200" b="1" dirty="0"/>
              <a:t> </a:t>
            </a:r>
            <a:r>
              <a:rPr lang="en-US" sz="3200" b="1" dirty="0" err="1"/>
              <a:t>বিশিষ্ট</a:t>
            </a:r>
            <a:r>
              <a:rPr lang="en-US" sz="3200" b="1" dirty="0"/>
              <a:t> </a:t>
            </a:r>
            <a:r>
              <a:rPr lang="en-US" sz="3200" b="1" dirty="0" err="1"/>
              <a:t>সিদ্ধান্তে</a:t>
            </a:r>
            <a:r>
              <a:rPr lang="en-US" sz="3200" b="1" dirty="0"/>
              <a:t> </a:t>
            </a:r>
            <a:r>
              <a:rPr lang="en-US" sz="3200" b="1" dirty="0" err="1"/>
              <a:t>উপনীত</a:t>
            </a:r>
            <a:r>
              <a:rPr lang="en-US" sz="3200" b="1" dirty="0"/>
              <a:t> </a:t>
            </a:r>
            <a:r>
              <a:rPr lang="en-US" sz="3200" b="1" dirty="0" err="1"/>
              <a:t>হয়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</a:t>
            </a:r>
            <a:r>
              <a:rPr lang="en-US" sz="3200" b="1" dirty="0"/>
              <a:t> </a:t>
            </a:r>
            <a:r>
              <a:rPr lang="en-US" sz="3200" b="1" dirty="0" err="1"/>
              <a:t>অসম্পূর্ণ</a:t>
            </a:r>
            <a:r>
              <a:rPr lang="en-US" sz="3200" b="1" dirty="0"/>
              <a:t> </a:t>
            </a:r>
            <a:r>
              <a:rPr lang="en-US" sz="3200" b="1" dirty="0" err="1"/>
              <a:t>সাদৃশ্য</a:t>
            </a:r>
            <a:r>
              <a:rPr lang="en-US" sz="3200" b="1" dirty="0"/>
              <a:t> </a:t>
            </a:r>
            <a:r>
              <a:rPr lang="en-US" sz="3200" b="1" dirty="0" err="1"/>
              <a:t>জনিত</a:t>
            </a:r>
            <a:r>
              <a:rPr lang="en-US" sz="3200" b="1" dirty="0"/>
              <a:t> </a:t>
            </a:r>
            <a:r>
              <a:rPr lang="en-US" sz="3200" b="1" dirty="0" err="1"/>
              <a:t>জ্ঞানের</a:t>
            </a:r>
            <a:r>
              <a:rPr lang="en-US" sz="3200" b="1" dirty="0"/>
              <a:t> </a:t>
            </a:r>
            <a:r>
              <a:rPr lang="en-US" sz="3200" b="1" dirty="0" err="1"/>
              <a:t>উপর</a:t>
            </a:r>
            <a:r>
              <a:rPr lang="en-US" sz="3200" b="1" dirty="0"/>
              <a:t> </a:t>
            </a:r>
            <a:r>
              <a:rPr lang="en-US" sz="3200" b="1" dirty="0" err="1"/>
              <a:t>নির্ভরশীল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সাদৃশ্যনুমানের</a:t>
            </a:r>
            <a:r>
              <a:rPr lang="en-US" sz="3200" b="1" dirty="0"/>
              <a:t> </a:t>
            </a:r>
            <a:r>
              <a:rPr lang="en-US" sz="3200" b="1" dirty="0" err="1"/>
              <a:t>সিদ্ধান্ত</a:t>
            </a:r>
            <a:r>
              <a:rPr lang="en-US" sz="3200" b="1" dirty="0"/>
              <a:t> </a:t>
            </a:r>
            <a:r>
              <a:rPr lang="en-US" sz="3200" b="1" dirty="0" err="1"/>
              <a:t>সম্ভাব্য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</a:t>
            </a:r>
            <a:r>
              <a:rPr lang="en-US" sz="3200" b="1" dirty="0"/>
              <a:t> </a:t>
            </a:r>
            <a:r>
              <a:rPr lang="en-US" sz="3200" b="1" dirty="0" err="1"/>
              <a:t>বৈজ্ঞানিক</a:t>
            </a:r>
            <a:r>
              <a:rPr lang="en-US" sz="3200" b="1" dirty="0"/>
              <a:t> </a:t>
            </a:r>
            <a:r>
              <a:rPr lang="en-US" sz="3200" b="1" dirty="0" err="1"/>
              <a:t>আরোহের</a:t>
            </a:r>
            <a:r>
              <a:rPr lang="en-US" sz="3200" b="1" dirty="0"/>
              <a:t> </a:t>
            </a:r>
            <a:r>
              <a:rPr lang="en-US" sz="3200" b="1" dirty="0" err="1"/>
              <a:t>দিকে</a:t>
            </a:r>
            <a:r>
              <a:rPr lang="en-US" sz="3200" b="1" dirty="0"/>
              <a:t> </a:t>
            </a:r>
            <a:r>
              <a:rPr lang="en-US" sz="3200" b="1" dirty="0" err="1"/>
              <a:t>একটি</a:t>
            </a:r>
            <a:r>
              <a:rPr lang="en-US" sz="3200" b="1" dirty="0"/>
              <a:t> </a:t>
            </a:r>
            <a:r>
              <a:rPr lang="en-US" sz="3200" b="1" dirty="0" err="1"/>
              <a:t>পদক্ষেপ</a:t>
            </a:r>
            <a:r>
              <a:rPr lang="en-US" sz="3200" b="1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 err="1"/>
              <a:t>সাদৃশ্যনুমানের</a:t>
            </a:r>
            <a:r>
              <a:rPr lang="en-US" sz="3200" b="1" dirty="0"/>
              <a:t> </a:t>
            </a:r>
            <a:r>
              <a:rPr lang="en-US" sz="3200" b="1" dirty="0" err="1"/>
              <a:t>সিদ্ধান্ত</a:t>
            </a:r>
            <a:r>
              <a:rPr lang="en-US" sz="3200" b="1" dirty="0"/>
              <a:t> </a:t>
            </a:r>
            <a:r>
              <a:rPr lang="en-US" sz="3200" b="1" dirty="0" err="1"/>
              <a:t>একটি</a:t>
            </a:r>
            <a:r>
              <a:rPr lang="en-US" sz="3200" b="1" dirty="0"/>
              <a:t> </a:t>
            </a:r>
            <a:r>
              <a:rPr lang="en-US" sz="3200" b="1" dirty="0" err="1"/>
              <a:t>বিশিষ্ট</a:t>
            </a:r>
            <a:r>
              <a:rPr lang="en-US" sz="3200" b="1" dirty="0"/>
              <a:t> </a:t>
            </a:r>
            <a:r>
              <a:rPr lang="en-US" sz="3200" b="1" dirty="0" err="1"/>
              <a:t>যুক্তিবাক্য</a:t>
            </a:r>
            <a:r>
              <a:rPr lang="en-US" sz="3200" b="1" dirty="0"/>
              <a:t>।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927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13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1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15" tmFilter="0, 0; 0.125,0.2665; 0.25,0.4; 0.375,0.465; 0.5,0.5;  0.625,0.535; 0.75,0.6; 0.875,0.7335; 1,1">
                                          <p:stCondLst>
                                            <p:cond delay="41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8" tmFilter="0, 0; 0.125,0.2665; 0.25,0.4; 0.375,0.465; 0.5,0.5;  0.625,0.535; 0.75,0.6; 0.875,0.7335; 1,1">
                                          <p:stCondLst>
                                            <p:cond delay="82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3" tmFilter="0, 0; 0.125,0.2665; 0.25,0.4; 0.375,0.465; 0.5,0.5;  0.625,0.535; 0.75,0.6; 0.875,0.7335; 1,1">
                                          <p:stCondLst>
                                            <p:cond delay="10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6">
                                          <p:stCondLst>
                                            <p:cond delay="40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04" decel="50000">
                                          <p:stCondLst>
                                            <p:cond delay="42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6">
                                          <p:stCondLst>
                                            <p:cond delay="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04" decel="50000">
                                          <p:stCondLst>
                                            <p:cond delay="83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6">
                                          <p:stCondLst>
                                            <p:cond delay="102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04" decel="50000">
                                          <p:stCondLst>
                                            <p:cond delay="104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6">
                                          <p:stCondLst>
                                            <p:cond delay="11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04" decel="50000">
                                          <p:stCondLst>
                                            <p:cond delay="11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5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250"/>
                            </p:stCondLst>
                            <p:childTnLst>
                              <p:par>
                                <p:cTn id="5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250"/>
                            </p:stCondLst>
                            <p:childTnLst>
                              <p:par>
                                <p:cTn id="6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250"/>
                            </p:stCondLst>
                            <p:childTnLst>
                              <p:par>
                                <p:cTn id="7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3250"/>
                            </p:stCondLst>
                            <p:childTnLst>
                              <p:par>
                                <p:cTn id="8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8003D2-4EB3-49A5-9657-6733ADB32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55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মূল্য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as-IN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ও</a:t>
            </a:r>
            <a:r>
              <a:rPr lang="en-US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গুরুত্ব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FB8636-CD82-4B09-A411-14EFF8FC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1348"/>
            <a:ext cx="11175609" cy="57466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বিষয়গুলোর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, </a:t>
            </a:r>
            <a:r>
              <a:rPr lang="en-US" sz="2000" dirty="0" err="1"/>
              <a:t>অনুমানের</a:t>
            </a:r>
            <a:r>
              <a:rPr lang="en-US" sz="2000" dirty="0"/>
              <a:t> </a:t>
            </a:r>
            <a:r>
              <a:rPr lang="en-US" sz="2000" dirty="0" err="1"/>
              <a:t>সম্ভাবনার</a:t>
            </a:r>
            <a:r>
              <a:rPr lang="en-US" sz="2000" dirty="0"/>
              <a:t> </a:t>
            </a:r>
            <a:r>
              <a:rPr lang="en-US" sz="2000" dirty="0" err="1"/>
              <a:t>মাত্রা</a:t>
            </a:r>
            <a:r>
              <a:rPr lang="en-US" sz="2000" dirty="0"/>
              <a:t> </a:t>
            </a:r>
            <a:r>
              <a:rPr lang="en-US" sz="2000" dirty="0" err="1"/>
              <a:t>তত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বিষয়গুলোর</a:t>
            </a:r>
            <a:r>
              <a:rPr lang="en-US" sz="2000" dirty="0"/>
              <a:t> </a:t>
            </a:r>
            <a:r>
              <a:rPr lang="en-US" sz="2000" dirty="0" err="1"/>
              <a:t>গুরুত্ব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, </a:t>
            </a:r>
            <a:r>
              <a:rPr lang="en-US" sz="2000" dirty="0" err="1"/>
              <a:t>অনুমানের</a:t>
            </a:r>
            <a:r>
              <a:rPr lang="en-US" sz="2000" dirty="0"/>
              <a:t> </a:t>
            </a:r>
            <a:r>
              <a:rPr lang="en-US" sz="2000" dirty="0" err="1"/>
              <a:t>সম্ভাবনার</a:t>
            </a:r>
            <a:r>
              <a:rPr lang="en-US" sz="2000" dirty="0"/>
              <a:t> </a:t>
            </a:r>
            <a:r>
              <a:rPr lang="en-US" sz="2000" dirty="0" err="1"/>
              <a:t>মাত্রা</a:t>
            </a:r>
            <a:r>
              <a:rPr lang="en-US" sz="2000" dirty="0"/>
              <a:t> </a:t>
            </a:r>
            <a:r>
              <a:rPr lang="en-US" sz="2000" dirty="0" err="1"/>
              <a:t>তত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প্রাসংঙ্গকি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 </a:t>
            </a:r>
            <a:r>
              <a:rPr lang="en-US" sz="2000" dirty="0" err="1"/>
              <a:t>অনুমানের</a:t>
            </a:r>
            <a:r>
              <a:rPr lang="en-US" sz="2000" dirty="0"/>
              <a:t> </a:t>
            </a:r>
            <a:r>
              <a:rPr lang="en-US" sz="2000" dirty="0" err="1"/>
              <a:t>সম্ভাবনার</a:t>
            </a:r>
            <a:r>
              <a:rPr lang="en-US" sz="2000" dirty="0"/>
              <a:t> </a:t>
            </a:r>
            <a:r>
              <a:rPr lang="en-US" sz="2000" dirty="0" err="1"/>
              <a:t>মাত্রা</a:t>
            </a:r>
            <a:r>
              <a:rPr lang="en-US" sz="2000" dirty="0"/>
              <a:t> </a:t>
            </a:r>
            <a:r>
              <a:rPr lang="en-US" sz="2000" dirty="0" err="1"/>
              <a:t>তত</a:t>
            </a:r>
            <a:r>
              <a:rPr lang="en-US" sz="2000" dirty="0"/>
              <a:t> </a:t>
            </a:r>
            <a:r>
              <a:rPr lang="en-US" sz="2000" dirty="0" err="1"/>
              <a:t>বেশিহবে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বৈসাদৃশ্যের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বিষয়গুলোর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গুরুত্ব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 </a:t>
            </a:r>
            <a:r>
              <a:rPr lang="en-US" sz="2000" dirty="0" err="1"/>
              <a:t>অনুমানের</a:t>
            </a:r>
            <a:r>
              <a:rPr lang="en-US" sz="2000" dirty="0"/>
              <a:t> </a:t>
            </a:r>
            <a:r>
              <a:rPr lang="en-US" sz="2000" dirty="0" err="1"/>
              <a:t>সম্ভাবনার</a:t>
            </a:r>
            <a:r>
              <a:rPr lang="en-US" sz="2000" dirty="0"/>
              <a:t> </a:t>
            </a:r>
            <a:r>
              <a:rPr lang="en-US" sz="2000" dirty="0" err="1"/>
              <a:t>মাত্রা</a:t>
            </a:r>
            <a:r>
              <a:rPr lang="en-US" sz="2000" dirty="0"/>
              <a:t> </a:t>
            </a:r>
            <a:r>
              <a:rPr lang="en-US" sz="2000" dirty="0" err="1"/>
              <a:t>তত</a:t>
            </a:r>
            <a:r>
              <a:rPr lang="en-US" sz="2000" dirty="0"/>
              <a:t> </a:t>
            </a:r>
            <a:r>
              <a:rPr lang="en-US" sz="2000" dirty="0" err="1"/>
              <a:t>কম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err="1"/>
              <a:t>জ্ঞাত</a:t>
            </a:r>
            <a:r>
              <a:rPr lang="en-US" sz="2000" dirty="0"/>
              <a:t> </a:t>
            </a:r>
            <a:r>
              <a:rPr lang="en-US" sz="2000" dirty="0" err="1"/>
              <a:t>বিষয়ের</a:t>
            </a:r>
            <a:r>
              <a:rPr lang="en-US" sz="2000" dirty="0"/>
              <a:t> </a:t>
            </a:r>
            <a:r>
              <a:rPr lang="en-US" sz="2000" dirty="0" err="1"/>
              <a:t>তুলনায়</a:t>
            </a:r>
            <a:r>
              <a:rPr lang="en-US" sz="2000" dirty="0"/>
              <a:t> </a:t>
            </a:r>
            <a:r>
              <a:rPr lang="en-US" sz="2000" dirty="0" err="1"/>
              <a:t>অজ্ঞাত</a:t>
            </a:r>
            <a:r>
              <a:rPr lang="en-US" sz="2000" dirty="0"/>
              <a:t> </a:t>
            </a:r>
            <a:r>
              <a:rPr lang="en-US" sz="2000" dirty="0" err="1"/>
              <a:t>বিষয়ের</a:t>
            </a:r>
            <a:r>
              <a:rPr lang="en-US" sz="2000" dirty="0"/>
              <a:t> </a:t>
            </a:r>
            <a:r>
              <a:rPr lang="en-US" sz="2000" dirty="0" err="1"/>
              <a:t>যত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 </a:t>
            </a:r>
            <a:r>
              <a:rPr lang="en-US" sz="2000" dirty="0" err="1"/>
              <a:t>অনুমানের</a:t>
            </a:r>
            <a:r>
              <a:rPr lang="en-US" sz="2000" dirty="0"/>
              <a:t> </a:t>
            </a:r>
            <a:r>
              <a:rPr lang="en-US" sz="2000" dirty="0" err="1"/>
              <a:t>সম্ভাবনার</a:t>
            </a:r>
            <a:r>
              <a:rPr lang="en-US" sz="2000" dirty="0"/>
              <a:t> </a:t>
            </a:r>
            <a:r>
              <a:rPr lang="en-US" sz="2000" dirty="0" err="1"/>
              <a:t>মাত্রা</a:t>
            </a:r>
            <a:r>
              <a:rPr lang="en-US" sz="2000" dirty="0"/>
              <a:t> </a:t>
            </a:r>
            <a:r>
              <a:rPr lang="en-US" sz="2000" dirty="0" err="1"/>
              <a:t>তত</a:t>
            </a:r>
            <a:r>
              <a:rPr lang="en-US" sz="2000" dirty="0"/>
              <a:t> </a:t>
            </a:r>
            <a:r>
              <a:rPr lang="en-US" sz="2000" dirty="0" err="1"/>
              <a:t>কম</a:t>
            </a:r>
            <a:r>
              <a:rPr lang="en-US" sz="2000" dirty="0"/>
              <a:t> </a:t>
            </a:r>
            <a:r>
              <a:rPr lang="en-US" sz="2000" dirty="0" err="1"/>
              <a:t>হবে</a:t>
            </a:r>
            <a:r>
              <a:rPr lang="en-US" sz="2000" dirty="0"/>
              <a:t>।</a:t>
            </a:r>
          </a:p>
          <a:p>
            <a:pPr marL="0" indent="0" algn="ctr">
              <a:buNone/>
            </a:pPr>
            <a:r>
              <a:rPr lang="en-US" sz="2000" dirty="0" err="1"/>
              <a:t>সাদৃশ্যনুমানের</a:t>
            </a:r>
            <a:r>
              <a:rPr lang="en-US" sz="2000" dirty="0"/>
              <a:t> </a:t>
            </a:r>
            <a:r>
              <a:rPr lang="en-US" sz="2000" dirty="0" err="1"/>
              <a:t>মূল্য</a:t>
            </a:r>
            <a:r>
              <a:rPr lang="en-US" sz="2000" dirty="0"/>
              <a:t> ও </a:t>
            </a:r>
            <a:r>
              <a:rPr lang="en-US" sz="2000" dirty="0" err="1"/>
              <a:t>গুরুত্ব</a:t>
            </a:r>
            <a:r>
              <a:rPr lang="en-US" sz="2000" dirty="0"/>
              <a:t> </a:t>
            </a:r>
            <a:r>
              <a:rPr lang="en-US" sz="2000" dirty="0" err="1"/>
              <a:t>সম্পর্কে</a:t>
            </a:r>
            <a:r>
              <a:rPr lang="en-US" sz="2000" dirty="0"/>
              <a:t> </a:t>
            </a:r>
            <a:r>
              <a:rPr lang="en-US" sz="2000" dirty="0" err="1"/>
              <a:t>যুক্তিবিদ</a:t>
            </a:r>
            <a:r>
              <a:rPr lang="en-US" sz="2000" dirty="0"/>
              <a:t> </a:t>
            </a:r>
            <a:r>
              <a:rPr lang="en-US" sz="2000" b="1" dirty="0" err="1"/>
              <a:t>ওয়েলটন</a:t>
            </a:r>
            <a:r>
              <a:rPr lang="en-US" sz="2000" b="1" dirty="0"/>
              <a:t> </a:t>
            </a:r>
            <a:r>
              <a:rPr lang="en-US" sz="2000" dirty="0" err="1"/>
              <a:t>মনে</a:t>
            </a:r>
            <a:r>
              <a:rPr lang="en-US" sz="2000" dirty="0"/>
              <a:t> </a:t>
            </a:r>
            <a:r>
              <a:rPr lang="en-US" sz="2000" dirty="0" err="1"/>
              <a:t>করেন</a:t>
            </a:r>
            <a:r>
              <a:rPr lang="en-US" sz="2000" dirty="0"/>
              <a:t>,</a:t>
            </a:r>
          </a:p>
          <a:p>
            <a:pPr marL="0" indent="0">
              <a:buNone/>
            </a:pPr>
            <a:r>
              <a:rPr lang="en-US" sz="2000" dirty="0"/>
              <a:t>“</a:t>
            </a:r>
            <a:r>
              <a:rPr lang="en-US" sz="2000" dirty="0" err="1"/>
              <a:t>সাদৃশ্যনুমানের</a:t>
            </a:r>
            <a:r>
              <a:rPr lang="en-US" sz="2000" dirty="0"/>
              <a:t> </a:t>
            </a:r>
            <a:r>
              <a:rPr lang="en-US" sz="2000" dirty="0" err="1"/>
              <a:t>একটি</a:t>
            </a:r>
            <a:r>
              <a:rPr lang="en-US" sz="2000" dirty="0"/>
              <a:t> </a:t>
            </a:r>
            <a:r>
              <a:rPr lang="en-US" sz="2000" dirty="0" err="1"/>
              <a:t>যুক্তির</a:t>
            </a:r>
            <a:r>
              <a:rPr lang="en-US" sz="2000" dirty="0"/>
              <a:t> </a:t>
            </a:r>
            <a:r>
              <a:rPr lang="en-US" sz="2000" dirty="0" err="1"/>
              <a:t>গুরুত্ব</a:t>
            </a:r>
            <a:r>
              <a:rPr lang="en-US" sz="2000" dirty="0"/>
              <a:t> </a:t>
            </a:r>
            <a:r>
              <a:rPr lang="en-US" sz="2000" dirty="0" err="1"/>
              <a:t>নির্ভর</a:t>
            </a:r>
            <a:r>
              <a:rPr lang="en-US" sz="2000" dirty="0"/>
              <a:t> </a:t>
            </a:r>
            <a:r>
              <a:rPr lang="en-US" sz="2000" dirty="0" err="1"/>
              <a:t>করে</a:t>
            </a:r>
            <a:r>
              <a:rPr lang="en-US" sz="2000" dirty="0"/>
              <a:t> </a:t>
            </a:r>
            <a:r>
              <a:rPr lang="en-US" sz="2000" dirty="0" err="1"/>
              <a:t>অভিন্নতার</a:t>
            </a:r>
            <a:r>
              <a:rPr lang="en-US" sz="2000" dirty="0"/>
              <a:t> </a:t>
            </a:r>
            <a:r>
              <a:rPr lang="en-US" sz="2000" dirty="0" err="1"/>
              <a:t>প্রকৃতির</a:t>
            </a:r>
            <a:r>
              <a:rPr lang="en-US" sz="2000" dirty="0"/>
              <a:t> </a:t>
            </a:r>
            <a:r>
              <a:rPr lang="en-US" sz="2000" dirty="0" err="1"/>
              <a:t>উপর</a:t>
            </a:r>
            <a:r>
              <a:rPr lang="en-US" sz="2000" dirty="0"/>
              <a:t>,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পরিমানের</a:t>
            </a:r>
            <a:r>
              <a:rPr lang="en-US" sz="2000" dirty="0"/>
              <a:t> </a:t>
            </a:r>
            <a:r>
              <a:rPr lang="en-US" sz="2000" dirty="0" err="1"/>
              <a:t>উপর</a:t>
            </a:r>
            <a:r>
              <a:rPr lang="en-US" sz="2000" dirty="0"/>
              <a:t> </a:t>
            </a:r>
            <a:r>
              <a:rPr lang="en-US" sz="2000" dirty="0" err="1"/>
              <a:t>নয়</a:t>
            </a:r>
            <a:r>
              <a:rPr lang="en-US" sz="2000" dirty="0"/>
              <a:t>।”</a:t>
            </a:r>
          </a:p>
          <a:p>
            <a:pPr marL="0" indent="0">
              <a:buNone/>
            </a:pPr>
            <a:r>
              <a:rPr lang="en-US" sz="2000" dirty="0" err="1"/>
              <a:t>ভগ্নাংশের</a:t>
            </a:r>
            <a:r>
              <a:rPr lang="en-US" sz="2000" dirty="0"/>
              <a:t> </a:t>
            </a:r>
            <a:r>
              <a:rPr lang="en-US" sz="2000" dirty="0" err="1"/>
              <a:t>মাধ্যমও</a:t>
            </a:r>
            <a:r>
              <a:rPr lang="en-US" sz="2000" dirty="0"/>
              <a:t> </a:t>
            </a:r>
            <a:r>
              <a:rPr lang="en-US" sz="2000" dirty="0" err="1"/>
              <a:t>সাদৃশ্যনুমানের</a:t>
            </a:r>
            <a:r>
              <a:rPr lang="en-US" sz="2000" dirty="0"/>
              <a:t> </a:t>
            </a:r>
            <a:r>
              <a:rPr lang="en-US" sz="2000" dirty="0" err="1"/>
              <a:t>মূল্য</a:t>
            </a:r>
            <a:r>
              <a:rPr lang="en-US" sz="2000" dirty="0"/>
              <a:t> </a:t>
            </a:r>
            <a:r>
              <a:rPr lang="en-US" sz="2000" dirty="0" err="1"/>
              <a:t>নিরুপন</a:t>
            </a:r>
            <a:r>
              <a:rPr lang="en-US" sz="2000" dirty="0"/>
              <a:t> </a:t>
            </a:r>
            <a:r>
              <a:rPr lang="en-US" sz="2000" dirty="0" err="1"/>
              <a:t>করা</a:t>
            </a:r>
            <a:r>
              <a:rPr lang="en-US" sz="2000" dirty="0"/>
              <a:t> </a:t>
            </a:r>
            <a:r>
              <a:rPr lang="en-US" sz="2000" dirty="0" err="1"/>
              <a:t>যায়</a:t>
            </a:r>
            <a:r>
              <a:rPr lang="en-US" sz="2000" dirty="0"/>
              <a:t>।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b="1" dirty="0" err="1" smtClean="0"/>
              <a:t>সাদৃশ্যনুমানের</a:t>
            </a:r>
            <a:r>
              <a:rPr lang="en-US" b="1" dirty="0" smtClean="0"/>
              <a:t> </a:t>
            </a:r>
            <a:r>
              <a:rPr lang="en-US" b="1" dirty="0" err="1" smtClean="0"/>
              <a:t>মূল্য</a:t>
            </a:r>
            <a:r>
              <a:rPr lang="en-US" b="1" dirty="0" smtClean="0"/>
              <a:t>=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4D16E67A-80E1-4AB6-A866-A511E597A1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598194"/>
              </p:ext>
            </p:extLst>
          </p:nvPr>
        </p:nvGraphicFramePr>
        <p:xfrm>
          <a:off x="3246120" y="5104390"/>
          <a:ext cx="3108960" cy="736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8960">
                  <a:extLst>
                    <a:ext uri="{9D8B030D-6E8A-4147-A177-3AD203B41FA5}">
                      <a16:colId xmlns="" xmlns:a16="http://schemas.microsoft.com/office/drawing/2014/main" val="4169104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সাদৃশ্য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16677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বৈসাদৃশ্যের</a:t>
                      </a:r>
                      <a:r>
                        <a:rPr lang="en-US" dirty="0"/>
                        <a:t>+ </a:t>
                      </a:r>
                      <a:r>
                        <a:rPr lang="en-US" dirty="0" err="1"/>
                        <a:t>অজ্ঞাত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বিষয়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0164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308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="" xmlns:a16="http://schemas.microsoft.com/office/drawing/2014/main" id="{594B4915-14BA-4CB2-AD42-93688B307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99483"/>
              </p:ext>
            </p:extLst>
          </p:nvPr>
        </p:nvGraphicFramePr>
        <p:xfrm>
          <a:off x="0" y="0"/>
          <a:ext cx="12192000" cy="2063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5458874"/>
                    </a:ext>
                  </a:extLst>
                </a:gridCol>
                <a:gridCol w="6096000">
                  <a:extLst>
                    <a:ext uri="{9D8B030D-6E8A-4147-A177-3AD203B41FA5}">
                      <a16:colId xmlns="" xmlns:a16="http://schemas.microsoft.com/office/drawing/2014/main" val="3373854159"/>
                    </a:ext>
                  </a:extLst>
                </a:gridCol>
              </a:tblGrid>
              <a:tr h="1031631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সাদৃশ্যনুমানের</a:t>
                      </a:r>
                      <a:r>
                        <a:rPr lang="en-US" sz="3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প্রকারভেদ</a:t>
                      </a:r>
                      <a:endParaRPr lang="en-US" sz="3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3306957"/>
                  </a:ext>
                </a:extLst>
              </a:tr>
              <a:tr h="1031631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সাধু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অসাধু</a:t>
                      </a:r>
                      <a:r>
                        <a:rPr lang="en-US" sz="3600" b="1" dirty="0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7030A0"/>
                          </a:solidFill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সাদৃশ্যনুমান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0993648"/>
                  </a:ext>
                </a:extLst>
              </a:tr>
            </a:tbl>
          </a:graphicData>
        </a:graphic>
      </p:graphicFrame>
      <p:sp>
        <p:nvSpPr>
          <p:cNvPr id="3" name="Flowchart: Magnetic Disk 2">
            <a:extLst>
              <a:ext uri="{FF2B5EF4-FFF2-40B4-BE49-F238E27FC236}">
                <a16:creationId xmlns="" xmlns:a16="http://schemas.microsoft.com/office/drawing/2014/main" id="{F199B279-BAE7-4BD9-8480-AF49D7995B74}"/>
              </a:ext>
            </a:extLst>
          </p:cNvPr>
          <p:cNvSpPr/>
          <p:nvPr/>
        </p:nvSpPr>
        <p:spPr>
          <a:xfrm>
            <a:off x="662940" y="2147668"/>
            <a:ext cx="5341620" cy="44817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t"/>
            <a:r>
              <a:rPr lang="en-US" sz="2800" b="1" kern="500" spc="100" dirty="0" err="1" smtClean="0">
                <a:solidFill>
                  <a:schemeClr val="tx1"/>
                </a:solidFill>
              </a:rPr>
              <a:t>যে</a:t>
            </a:r>
            <a:r>
              <a:rPr lang="en-US" sz="2800" b="1" kern="500" spc="100" dirty="0" smtClean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 smtClean="0">
                <a:solidFill>
                  <a:schemeClr val="tx1"/>
                </a:solidFill>
              </a:rPr>
              <a:t>সাদৃশ্যনুমানে</a:t>
            </a:r>
            <a:r>
              <a:rPr lang="en-US" sz="2800" b="1" kern="500" spc="100" dirty="0" smtClean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কয়েকটি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গুরুত্বপূর্ণ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as-IN" sz="2800" b="1" kern="500" spc="100" dirty="0">
                <a:solidFill>
                  <a:schemeClr val="tx1"/>
                </a:solidFill>
              </a:rPr>
              <a:t>ও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আবশ্যকীয়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বিষয়ে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সাদৃশ্য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দেখিয়ে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সিদ্ধান্ত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অনুমান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করা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হয়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তাকে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সাধু</a:t>
            </a:r>
            <a:r>
              <a:rPr lang="en-US" sz="32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সাদৃশ্যনুমান</a:t>
            </a:r>
            <a:r>
              <a:rPr lang="en-US" sz="32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বলে</a:t>
            </a:r>
            <a:r>
              <a:rPr lang="en-US" sz="3200" b="1" kern="500" spc="100" dirty="0">
                <a:solidFill>
                  <a:schemeClr val="tx1"/>
                </a:solidFill>
              </a:rPr>
              <a:t>।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="" xmlns:a16="http://schemas.microsoft.com/office/drawing/2014/main" id="{CC730679-4F8D-4201-BB41-36AACC1A793B}"/>
              </a:ext>
            </a:extLst>
          </p:cNvPr>
          <p:cNvSpPr/>
          <p:nvPr/>
        </p:nvSpPr>
        <p:spPr>
          <a:xfrm>
            <a:off x="6534443" y="2147668"/>
            <a:ext cx="5204167" cy="448173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500" spc="100" dirty="0" err="1" smtClean="0">
                <a:solidFill>
                  <a:schemeClr val="tx1"/>
                </a:solidFill>
              </a:rPr>
              <a:t>যে</a:t>
            </a:r>
            <a:r>
              <a:rPr lang="en-US" sz="2800" b="1" kern="500" spc="100" dirty="0" smtClean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 smtClean="0">
                <a:solidFill>
                  <a:schemeClr val="tx1"/>
                </a:solidFill>
              </a:rPr>
              <a:t>সাদৃশ্যনুমানে</a:t>
            </a:r>
            <a:r>
              <a:rPr lang="en-US" sz="2800" b="1" kern="500" spc="100" dirty="0" smtClean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কয়েকটি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গুরুত্বহীন</a:t>
            </a:r>
            <a:r>
              <a:rPr lang="en-US" sz="2800" b="1" kern="500" spc="100" dirty="0">
                <a:solidFill>
                  <a:schemeClr val="tx1"/>
                </a:solidFill>
              </a:rPr>
              <a:t> ও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অনাবশ্যক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বিষয়ে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সাদৃশ্য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দেখিয়ে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সিদ্ধান্ত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অনুমান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করা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হয়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2800" b="1" kern="500" spc="100" dirty="0" err="1">
                <a:solidFill>
                  <a:schemeClr val="tx1"/>
                </a:solidFill>
              </a:rPr>
              <a:t>তাকে</a:t>
            </a:r>
            <a:r>
              <a:rPr lang="en-US" sz="28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সাধু</a:t>
            </a:r>
            <a:r>
              <a:rPr lang="en-US" sz="32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সাদৃশ্যনুমান</a:t>
            </a:r>
            <a:r>
              <a:rPr lang="en-US" sz="3200" b="1" kern="500" spc="100" dirty="0">
                <a:solidFill>
                  <a:schemeClr val="tx1"/>
                </a:solidFill>
              </a:rPr>
              <a:t> </a:t>
            </a:r>
            <a:r>
              <a:rPr lang="en-US" sz="3200" b="1" kern="500" spc="100" dirty="0" err="1">
                <a:solidFill>
                  <a:schemeClr val="tx1"/>
                </a:solidFill>
              </a:rPr>
              <a:t>বলে</a:t>
            </a:r>
            <a:r>
              <a:rPr lang="en-US" sz="3200" b="1" kern="500" spc="100" dirty="0">
                <a:solidFill>
                  <a:schemeClr val="tx1"/>
                </a:solidFill>
              </a:rPr>
              <a:t>।</a:t>
            </a:r>
            <a:endParaRPr lang="en-US" sz="2800" b="1" kern="500" spc="1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80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peech Bubble: Oval 1">
            <a:extLst>
              <a:ext uri="{FF2B5EF4-FFF2-40B4-BE49-F238E27FC236}">
                <a16:creationId xmlns="" xmlns:a16="http://schemas.microsoft.com/office/drawing/2014/main" id="{740EC3E0-9135-4F28-8353-81C545FE8367}"/>
              </a:ext>
            </a:extLst>
          </p:cNvPr>
          <p:cNvSpPr/>
          <p:nvPr/>
        </p:nvSpPr>
        <p:spPr>
          <a:xfrm>
            <a:off x="0" y="143490"/>
            <a:ext cx="5903742" cy="59618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0" b="1" dirty="0">
              <a:solidFill>
                <a:schemeClr val="accent4">
                  <a:lumMod val="60000"/>
                  <a:lumOff val="4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endParaRPr lang="en-US" sz="24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সাধুসাদৃশ্যনুমান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উদাহরণ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: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মানুষ</a:t>
            </a:r>
            <a:r>
              <a:rPr lang="en-US" sz="2400" dirty="0">
                <a:solidFill>
                  <a:schemeClr val="tx1"/>
                </a:solidFill>
              </a:rPr>
              <a:t> ও </a:t>
            </a:r>
            <a:r>
              <a:rPr lang="en-US" sz="2400" dirty="0" err="1">
                <a:solidFill>
                  <a:schemeClr val="tx1"/>
                </a:solidFill>
              </a:rPr>
              <a:t>উদ্ভিদের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মধ্যে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জন্ম,মৃত্যু,খাদ্যগ্রহন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বংশবিস্তার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ইত্যাদি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বিষয়ে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সাদৃশ্য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 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মানুষের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একটি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অতিরিক্ত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গুণ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অর্থ্যা</a:t>
            </a:r>
            <a:r>
              <a:rPr lang="en-US" sz="2400" dirty="0">
                <a:solidFill>
                  <a:schemeClr val="tx1"/>
                </a:solidFill>
              </a:rPr>
              <a:t>ৎ </a:t>
            </a:r>
            <a:r>
              <a:rPr lang="en-US" sz="2400" dirty="0" err="1">
                <a:solidFill>
                  <a:schemeClr val="tx1"/>
                </a:solidFill>
              </a:rPr>
              <a:t>প্রাণ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</a:t>
            </a:r>
          </a:p>
          <a:p>
            <a:r>
              <a:rPr lang="en-US" sz="2400" dirty="0" err="1">
                <a:solidFill>
                  <a:schemeClr val="tx1"/>
                </a:solidFill>
              </a:rPr>
              <a:t>অতএব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উদ্ভিদেরও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প্রাণ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আছে</a:t>
            </a:r>
            <a:r>
              <a:rPr lang="en-US" sz="2400" dirty="0">
                <a:solidFill>
                  <a:schemeClr val="tx1"/>
                </a:solidFill>
              </a:rPr>
              <a:t>।</a:t>
            </a:r>
          </a:p>
          <a:p>
            <a:pPr algn="just"/>
            <a:endParaRPr lang="en-US" sz="2400" b="1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endParaRPr lang="en-US" sz="3200" b="1" dirty="0">
              <a:solidFill>
                <a:schemeClr val="accent4">
                  <a:lumMod val="60000"/>
                  <a:lumOff val="4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="" xmlns:a16="http://schemas.microsoft.com/office/drawing/2014/main" id="{7C8B7090-CBAB-4BB3-AB10-3DCCCF6D06B2}"/>
              </a:ext>
            </a:extLst>
          </p:cNvPr>
          <p:cNvSpPr/>
          <p:nvPr/>
        </p:nvSpPr>
        <p:spPr>
          <a:xfrm>
            <a:off x="5903742" y="0"/>
            <a:ext cx="6288258" cy="610537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অসাধু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উদাহরণ</a:t>
            </a:r>
            <a:r>
              <a:rPr lang="en-US" sz="2400" b="1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:</a:t>
            </a: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দু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ু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য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ে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ং 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উচ্চতা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দেহের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গঠন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প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ো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শ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 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চ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ছ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দ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ইত্যাদি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বিষয়ে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আছে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কামাল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বুদ্ধিমান</a:t>
            </a:r>
            <a:endParaRPr lang="en-US" sz="2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lvl="0">
              <a:defRPr/>
            </a:pP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অতএব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জামার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বুদ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্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ি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</a:t>
            </a:r>
            <a:r>
              <a:rPr lang="as-IN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400" dirty="0">
                <a:solidFill>
                  <a:schemeClr val="tx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ন।</a:t>
            </a:r>
            <a:endParaRPr lang="en-US" sz="1400" dirty="0">
              <a:solidFill>
                <a:schemeClr val="tx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944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18E70-7CC5-4324-B238-9E3A3095D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179512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এর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প</a:t>
            </a:r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া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র্থক্য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6EE96A0-2A7B-4343-A4DA-C3BEC7861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9529" y="668338"/>
            <a:ext cx="4998303" cy="1012826"/>
          </a:xfrm>
        </p:spPr>
        <p:txBody>
          <a:bodyPr/>
          <a:lstStyle/>
          <a:p>
            <a:pPr algn="ctr"/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53E5405-7AD0-4D50-919C-45BB5B6F9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179513"/>
            <a:ext cx="5157787" cy="55307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</a:t>
            </a:r>
            <a:r>
              <a:rPr lang="en-US" dirty="0"/>
              <a:t>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সিদ্ধান্ত</a:t>
            </a:r>
            <a:r>
              <a:rPr lang="en-US" dirty="0"/>
              <a:t> </a:t>
            </a:r>
            <a:r>
              <a:rPr lang="en-US" dirty="0" err="1"/>
              <a:t>স্থাপনের</a:t>
            </a:r>
            <a:r>
              <a:rPr lang="en-US" dirty="0"/>
              <a:t> </a:t>
            </a:r>
            <a:r>
              <a:rPr lang="en-US" dirty="0" err="1"/>
              <a:t>পক্ষে</a:t>
            </a:r>
            <a:r>
              <a:rPr lang="en-US" dirty="0"/>
              <a:t>  </a:t>
            </a:r>
            <a:r>
              <a:rPr lang="en-US" dirty="0" err="1"/>
              <a:t>খুবই</a:t>
            </a:r>
            <a:r>
              <a:rPr lang="en-US" dirty="0"/>
              <a:t> </a:t>
            </a:r>
            <a:r>
              <a:rPr lang="en-US" dirty="0" err="1"/>
              <a:t>প্রাসঙ্গিক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একই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 </a:t>
            </a:r>
            <a:r>
              <a:rPr lang="en-US" dirty="0" err="1"/>
              <a:t>সাদৃশ্যের</a:t>
            </a:r>
            <a:r>
              <a:rPr lang="en-US" dirty="0"/>
              <a:t> 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গুরুত্বপূর্ণ</a:t>
            </a:r>
            <a:r>
              <a:rPr lang="en-US" dirty="0"/>
              <a:t> </a:t>
            </a:r>
            <a:r>
              <a:rPr lang="en-US" dirty="0" err="1"/>
              <a:t>হওয়ায়</a:t>
            </a:r>
            <a:r>
              <a:rPr lang="en-US" dirty="0"/>
              <a:t> </a:t>
            </a:r>
            <a:r>
              <a:rPr lang="en-US" dirty="0" err="1"/>
              <a:t>তাদের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অনুমিত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একটা</a:t>
            </a:r>
            <a:r>
              <a:rPr lang="en-US" dirty="0"/>
              <a:t> </a:t>
            </a:r>
            <a:r>
              <a:rPr lang="en-US" dirty="0" err="1"/>
              <a:t>কার্য-কারণ</a:t>
            </a:r>
            <a:r>
              <a:rPr lang="en-US" dirty="0"/>
              <a:t> </a:t>
            </a:r>
            <a:r>
              <a:rPr lang="en-US" dirty="0" err="1"/>
              <a:t>সম্পর্ক</a:t>
            </a:r>
            <a:r>
              <a:rPr lang="en-US" dirty="0"/>
              <a:t> </a:t>
            </a:r>
            <a:r>
              <a:rPr lang="en-US" dirty="0" err="1"/>
              <a:t>থাকার</a:t>
            </a:r>
            <a:r>
              <a:rPr lang="en-US" dirty="0"/>
              <a:t> </a:t>
            </a:r>
            <a:r>
              <a:rPr lang="en-US" dirty="0" err="1"/>
              <a:t>উজ্জ্বল</a:t>
            </a:r>
            <a:r>
              <a:rPr lang="en-US" dirty="0"/>
              <a:t> </a:t>
            </a:r>
            <a:r>
              <a:rPr lang="en-US" dirty="0" err="1"/>
              <a:t>সম্ভাবনা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</a:t>
            </a:r>
            <a:r>
              <a:rPr lang="en-US" dirty="0" err="1"/>
              <a:t>বৈশাদৃশ্য</a:t>
            </a:r>
            <a:r>
              <a:rPr lang="en-US" dirty="0"/>
              <a:t> ও </a:t>
            </a:r>
            <a:r>
              <a:rPr lang="en-US" dirty="0" err="1"/>
              <a:t>অজ্ঞাত</a:t>
            </a:r>
            <a:r>
              <a:rPr lang="en-US" dirty="0"/>
              <a:t> </a:t>
            </a:r>
            <a:r>
              <a:rPr lang="en-US" dirty="0" err="1"/>
              <a:t>বিষয়ের</a:t>
            </a:r>
            <a:r>
              <a:rPr lang="en-US" dirty="0"/>
              <a:t> </a:t>
            </a:r>
            <a:r>
              <a:rPr lang="en-US" dirty="0" err="1"/>
              <a:t>তুলনায়</a:t>
            </a:r>
            <a:r>
              <a:rPr lang="en-US" dirty="0"/>
              <a:t> </a:t>
            </a:r>
            <a:r>
              <a:rPr lang="en-US" dirty="0" err="1"/>
              <a:t>সাদৃশ্যের</a:t>
            </a:r>
            <a:r>
              <a:rPr lang="en-US" dirty="0"/>
              <a:t> </a:t>
            </a:r>
            <a:r>
              <a:rPr lang="en-US" dirty="0" err="1"/>
              <a:t>বিষয়গুলো</a:t>
            </a:r>
            <a:r>
              <a:rPr lang="en-US" dirty="0"/>
              <a:t> </a:t>
            </a:r>
            <a:r>
              <a:rPr lang="en-US" dirty="0" err="1"/>
              <a:t>সংখ্যা</a:t>
            </a:r>
            <a:r>
              <a:rPr lang="en-US" dirty="0"/>
              <a:t> </a:t>
            </a:r>
            <a:r>
              <a:rPr lang="en-US" dirty="0" err="1"/>
              <a:t>বেশি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সাদৃশ্যমানের</a:t>
            </a:r>
            <a:r>
              <a:rPr lang="en-US" dirty="0"/>
              <a:t> </a:t>
            </a:r>
            <a:r>
              <a:rPr lang="en-US" dirty="0" err="1"/>
              <a:t>মূল্য</a:t>
            </a:r>
            <a:r>
              <a:rPr lang="en-US" dirty="0"/>
              <a:t> </a:t>
            </a:r>
            <a:r>
              <a:rPr lang="en-US" dirty="0" err="1"/>
              <a:t>অনেকাংশে</a:t>
            </a:r>
            <a:r>
              <a:rPr lang="en-US" dirty="0"/>
              <a:t> </a:t>
            </a:r>
            <a:r>
              <a:rPr lang="en-US" dirty="0" err="1"/>
              <a:t>বৃদ্ধি</a:t>
            </a:r>
            <a:r>
              <a:rPr lang="en-US" dirty="0"/>
              <a:t> </a:t>
            </a:r>
            <a:r>
              <a:rPr lang="en-US" dirty="0" err="1"/>
              <a:t>পায়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</a:t>
            </a:r>
            <a:r>
              <a:rPr lang="en-US" dirty="0"/>
              <a:t> </a:t>
            </a:r>
            <a:r>
              <a:rPr lang="en-US" dirty="0" err="1"/>
              <a:t>বেশির</a:t>
            </a:r>
            <a:r>
              <a:rPr lang="en-US" dirty="0"/>
              <a:t> </a:t>
            </a:r>
            <a:r>
              <a:rPr lang="en-US" dirty="0" err="1"/>
              <a:t>ভাগ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</a:t>
            </a:r>
            <a:r>
              <a:rPr lang="en-US" dirty="0" err="1"/>
              <a:t>সত্য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এই</a:t>
            </a:r>
            <a:r>
              <a:rPr lang="en-US" dirty="0"/>
              <a:t> </a:t>
            </a:r>
            <a:r>
              <a:rPr lang="en-US" dirty="0" err="1"/>
              <a:t>সাদৃশ্যনুমানে</a:t>
            </a:r>
            <a:r>
              <a:rPr lang="en-US" dirty="0"/>
              <a:t> </a:t>
            </a:r>
            <a:r>
              <a:rPr lang="en-US" dirty="0" err="1"/>
              <a:t>প্রকৃতির</a:t>
            </a:r>
            <a:r>
              <a:rPr lang="en-US" dirty="0"/>
              <a:t> </a:t>
            </a:r>
            <a:r>
              <a:rPr lang="en-US" dirty="0" err="1"/>
              <a:t>নয়িম-কানুনের</a:t>
            </a:r>
            <a:r>
              <a:rPr lang="en-US" dirty="0"/>
              <a:t> </a:t>
            </a:r>
            <a:r>
              <a:rPr lang="en-US" dirty="0" err="1"/>
              <a:t>সাথ</a:t>
            </a:r>
            <a:r>
              <a:rPr lang="en-US" dirty="0"/>
              <a:t> </a:t>
            </a:r>
            <a:r>
              <a:rPr lang="en-US" dirty="0" err="1"/>
              <a:t>সম্পর্কিত</a:t>
            </a:r>
            <a:r>
              <a:rPr lang="en-US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সাধু</a:t>
            </a:r>
            <a:r>
              <a:rPr lang="en-US" dirty="0"/>
              <a:t> </a:t>
            </a:r>
            <a:r>
              <a:rPr lang="en-US" dirty="0" err="1"/>
              <a:t>সাদৃশ্যমান</a:t>
            </a:r>
            <a:r>
              <a:rPr lang="en-US" dirty="0"/>
              <a:t> </a:t>
            </a:r>
            <a:r>
              <a:rPr lang="en-US" dirty="0" err="1"/>
              <a:t>বিজ্ঞান</a:t>
            </a:r>
            <a:r>
              <a:rPr lang="en-US" dirty="0"/>
              <a:t> </a:t>
            </a:r>
            <a:r>
              <a:rPr lang="en-US" dirty="0" err="1"/>
              <a:t>সম্মত</a:t>
            </a:r>
            <a:r>
              <a:rPr lang="en-US" dirty="0"/>
              <a:t>।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93F5576-01B5-4369-88E8-6E6B1FD0FF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2373" y="668336"/>
            <a:ext cx="5183188" cy="1012825"/>
          </a:xfrm>
        </p:spPr>
        <p:txBody>
          <a:bodyPr/>
          <a:lstStyle/>
          <a:p>
            <a:pPr algn="ctr"/>
            <a:r>
              <a:rPr lang="as-IN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সাধু</a:t>
            </a:r>
            <a:r>
              <a:rPr lang="en-US" sz="2800" dirty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সাদৃশ্যনুমান</a:t>
            </a:r>
            <a:endParaRPr 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71EA9FF-5F46-4234-A8AD-4703B23FB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81161"/>
            <a:ext cx="5183188" cy="502912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</a:t>
            </a:r>
            <a:r>
              <a:rPr lang="en-US" sz="2000" dirty="0"/>
              <a:t> </a:t>
            </a:r>
            <a:r>
              <a:rPr lang="en-US" sz="2000" dirty="0" err="1"/>
              <a:t>নিতান্তই</a:t>
            </a:r>
            <a:r>
              <a:rPr lang="en-US" sz="2000" dirty="0"/>
              <a:t> </a:t>
            </a:r>
            <a:r>
              <a:rPr lang="en-US" sz="2000" dirty="0" err="1"/>
              <a:t>অপ্রাসঙ্গিক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</a:t>
            </a:r>
            <a:r>
              <a:rPr lang="en-US" sz="2000" dirty="0" err="1"/>
              <a:t>সাথে</a:t>
            </a:r>
            <a:r>
              <a:rPr lang="en-US" sz="2000" dirty="0"/>
              <a:t> </a:t>
            </a:r>
            <a:r>
              <a:rPr lang="en-US" sz="2000" dirty="0" err="1"/>
              <a:t>গুরুত্বহীন</a:t>
            </a:r>
            <a:r>
              <a:rPr lang="en-US" sz="2000" dirty="0"/>
              <a:t>।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বিষয়গুলো</a:t>
            </a:r>
            <a:r>
              <a:rPr lang="en-US" sz="2000" dirty="0"/>
              <a:t> </a:t>
            </a:r>
            <a:r>
              <a:rPr lang="en-US" sz="2000" dirty="0" err="1"/>
              <a:t>গুরুত্বহীন</a:t>
            </a:r>
            <a:r>
              <a:rPr lang="en-US" sz="2000" dirty="0"/>
              <a:t> </a:t>
            </a:r>
            <a:r>
              <a:rPr lang="en-US" sz="2000" dirty="0" err="1"/>
              <a:t>হওয়ায়</a:t>
            </a:r>
            <a:r>
              <a:rPr lang="en-US" sz="2000" dirty="0"/>
              <a:t> </a:t>
            </a:r>
            <a:r>
              <a:rPr lang="en-US" sz="2000" dirty="0" err="1"/>
              <a:t>তাদের</a:t>
            </a:r>
            <a:r>
              <a:rPr lang="en-US" sz="2000" dirty="0"/>
              <a:t> </a:t>
            </a:r>
            <a:r>
              <a:rPr lang="en-US" sz="2000" dirty="0" err="1"/>
              <a:t>সাথে</a:t>
            </a:r>
            <a:r>
              <a:rPr lang="en-US" sz="2000" dirty="0"/>
              <a:t> </a:t>
            </a:r>
            <a:r>
              <a:rPr lang="en-US" sz="2000" dirty="0" err="1"/>
              <a:t>কার্য-কারণ</a:t>
            </a:r>
            <a:r>
              <a:rPr lang="en-US" sz="2000" dirty="0"/>
              <a:t> </a:t>
            </a:r>
            <a:r>
              <a:rPr lang="en-US" sz="2000" dirty="0" err="1"/>
              <a:t>সম্পর্ক</a:t>
            </a:r>
            <a:r>
              <a:rPr lang="en-US" sz="2000" dirty="0"/>
              <a:t> </a:t>
            </a:r>
            <a:r>
              <a:rPr lang="en-US" sz="2000" dirty="0" err="1"/>
              <a:t>থাকার</a:t>
            </a:r>
            <a:r>
              <a:rPr lang="en-US" sz="2000" dirty="0"/>
              <a:t> </a:t>
            </a:r>
            <a:r>
              <a:rPr lang="en-US" sz="2000" dirty="0" err="1"/>
              <a:t>সম্ভাবনা</a:t>
            </a:r>
            <a:r>
              <a:rPr lang="en-US" sz="2000" dirty="0"/>
              <a:t> </a:t>
            </a:r>
            <a:r>
              <a:rPr lang="en-US" sz="2000" dirty="0" err="1"/>
              <a:t>থাকে</a:t>
            </a:r>
            <a:r>
              <a:rPr lang="en-US" sz="2000" dirty="0"/>
              <a:t> </a:t>
            </a:r>
            <a:r>
              <a:rPr lang="en-US" sz="2000" dirty="0" err="1"/>
              <a:t>না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</a:t>
            </a:r>
            <a:r>
              <a:rPr lang="en-US" sz="2000" dirty="0"/>
              <a:t> </a:t>
            </a:r>
            <a:r>
              <a:rPr lang="en-US" sz="2000" dirty="0" err="1"/>
              <a:t>সাদৃশ্যের</a:t>
            </a:r>
            <a:r>
              <a:rPr lang="en-US" sz="2000" dirty="0"/>
              <a:t> </a:t>
            </a:r>
            <a:r>
              <a:rPr lang="en-US" sz="2000" dirty="0" err="1"/>
              <a:t>তুলনায়</a:t>
            </a:r>
            <a:r>
              <a:rPr lang="en-US" sz="2000" dirty="0"/>
              <a:t> </a:t>
            </a:r>
            <a:r>
              <a:rPr lang="en-US" sz="2000" dirty="0" err="1"/>
              <a:t>বৈশাদৃশ্য</a:t>
            </a:r>
            <a:r>
              <a:rPr lang="en-US" sz="2000" dirty="0"/>
              <a:t> ও </a:t>
            </a:r>
            <a:r>
              <a:rPr lang="en-US" sz="2000" dirty="0" err="1"/>
              <a:t>অজ্ঞাত</a:t>
            </a:r>
            <a:r>
              <a:rPr lang="en-US" sz="2000" dirty="0"/>
              <a:t> </a:t>
            </a:r>
            <a:r>
              <a:rPr lang="en-US" sz="2000" dirty="0" err="1"/>
              <a:t>বিষয়ের</a:t>
            </a:r>
            <a:r>
              <a:rPr lang="en-US" sz="2000" dirty="0"/>
              <a:t> </a:t>
            </a:r>
            <a:r>
              <a:rPr lang="en-US" sz="2000" dirty="0" err="1"/>
              <a:t>সংখ্যা</a:t>
            </a:r>
            <a:r>
              <a:rPr lang="en-US" sz="2000" dirty="0"/>
              <a:t> </a:t>
            </a:r>
            <a:r>
              <a:rPr lang="en-US" sz="2000" dirty="0" err="1"/>
              <a:t>বেশি</a:t>
            </a:r>
            <a:r>
              <a:rPr lang="en-US" sz="2000" dirty="0"/>
              <a:t> </a:t>
            </a:r>
            <a:r>
              <a:rPr lang="en-US" sz="2000" dirty="0" err="1"/>
              <a:t>থাকে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সাদৃশ্যমানের</a:t>
            </a:r>
            <a:r>
              <a:rPr lang="en-US" sz="2000" dirty="0"/>
              <a:t> </a:t>
            </a:r>
            <a:r>
              <a:rPr lang="en-US" sz="2000" dirty="0" err="1"/>
              <a:t>মূল্য</a:t>
            </a:r>
            <a:r>
              <a:rPr lang="en-US" sz="2000" dirty="0"/>
              <a:t> </a:t>
            </a:r>
            <a:r>
              <a:rPr lang="en-US" sz="2000" dirty="0" err="1"/>
              <a:t>বহুলাংশে</a:t>
            </a:r>
            <a:r>
              <a:rPr lang="en-US" sz="2000" dirty="0"/>
              <a:t> </a:t>
            </a:r>
            <a:r>
              <a:rPr lang="en-US" sz="2000" dirty="0" err="1"/>
              <a:t>হ্রাস</a:t>
            </a:r>
            <a:r>
              <a:rPr lang="en-US" sz="2000" dirty="0"/>
              <a:t> </a:t>
            </a:r>
            <a:r>
              <a:rPr lang="en-US" sz="2000" dirty="0" err="1"/>
              <a:t>পায়</a:t>
            </a:r>
            <a:r>
              <a:rPr lang="en-US" sz="2000" dirty="0"/>
              <a:t> 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err="1"/>
              <a:t>অসাধু</a:t>
            </a:r>
            <a:r>
              <a:rPr lang="en-US" sz="2000" dirty="0"/>
              <a:t> </a:t>
            </a:r>
            <a:r>
              <a:rPr lang="en-US" sz="2000" dirty="0" err="1"/>
              <a:t>সাদৃশ্যমান</a:t>
            </a:r>
            <a:r>
              <a:rPr lang="en-US" sz="2000" dirty="0"/>
              <a:t> </a:t>
            </a:r>
            <a:r>
              <a:rPr lang="en-US" sz="2000" dirty="0" err="1"/>
              <a:t>বেশির</a:t>
            </a:r>
            <a:r>
              <a:rPr lang="en-US" sz="2000" dirty="0"/>
              <a:t> </a:t>
            </a:r>
            <a:r>
              <a:rPr lang="en-US" sz="2000" dirty="0" err="1"/>
              <a:t>ভাগ</a:t>
            </a:r>
            <a:r>
              <a:rPr lang="en-US" sz="2000" dirty="0"/>
              <a:t> </a:t>
            </a:r>
            <a:r>
              <a:rPr lang="en-US" sz="2000" dirty="0" err="1"/>
              <a:t>ক্ষেত্রে</a:t>
            </a:r>
            <a:r>
              <a:rPr lang="en-US" sz="2000" dirty="0"/>
              <a:t> </a:t>
            </a:r>
            <a:r>
              <a:rPr lang="en-US" sz="2000" dirty="0" err="1"/>
              <a:t>মিথ্যা</a:t>
            </a:r>
            <a:r>
              <a:rPr lang="en-US" sz="2000" dirty="0"/>
              <a:t> </a:t>
            </a:r>
            <a:r>
              <a:rPr lang="en-US" sz="2000" dirty="0" err="1"/>
              <a:t>হয়</a:t>
            </a:r>
            <a:r>
              <a:rPr lang="en-US" sz="20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err="1"/>
              <a:t>এটি</a:t>
            </a:r>
            <a:r>
              <a:rPr lang="en-US" sz="1600" dirty="0"/>
              <a:t> </a:t>
            </a:r>
            <a:r>
              <a:rPr lang="en-US" sz="1600" dirty="0" err="1"/>
              <a:t>সামাজিক</a:t>
            </a:r>
            <a:r>
              <a:rPr lang="en-US" sz="1600" dirty="0"/>
              <a:t> </a:t>
            </a:r>
            <a:r>
              <a:rPr lang="en-US" sz="1600" dirty="0" err="1"/>
              <a:t>কুসংস্কার</a:t>
            </a:r>
            <a:r>
              <a:rPr lang="en-US" sz="1600" dirty="0"/>
              <a:t> ও </a:t>
            </a:r>
            <a:r>
              <a:rPr lang="en-US" sz="1600" dirty="0" err="1"/>
              <a:t>কাল্পনিক</a:t>
            </a:r>
            <a:r>
              <a:rPr lang="en-US" sz="1600" dirty="0"/>
              <a:t> </a:t>
            </a:r>
            <a:r>
              <a:rPr lang="en-US" sz="1600" dirty="0" err="1"/>
              <a:t>ধারণার</a:t>
            </a:r>
            <a:r>
              <a:rPr lang="en-US" sz="1600" dirty="0"/>
              <a:t> </a:t>
            </a:r>
            <a:r>
              <a:rPr lang="en-US" sz="1600" dirty="0" err="1"/>
              <a:t>সাথে</a:t>
            </a:r>
            <a:r>
              <a:rPr lang="en-US" sz="1600" dirty="0"/>
              <a:t> </a:t>
            </a:r>
            <a:r>
              <a:rPr lang="en-US" sz="1600" dirty="0" err="1"/>
              <a:t>সম্পর্কিত</a:t>
            </a:r>
            <a:r>
              <a:rPr lang="en-US" sz="1600" dirty="0"/>
              <a:t>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600" dirty="0" err="1"/>
              <a:t>অসাধু</a:t>
            </a:r>
            <a:r>
              <a:rPr lang="en-US" sz="1600" dirty="0"/>
              <a:t> </a:t>
            </a:r>
            <a:r>
              <a:rPr lang="en-US" sz="1600" dirty="0" err="1"/>
              <a:t>সাদৃশ্যমান</a:t>
            </a:r>
            <a:r>
              <a:rPr lang="en-US" sz="1600" dirty="0"/>
              <a:t> </a:t>
            </a:r>
            <a:r>
              <a:rPr lang="en-US" sz="1600" dirty="0" err="1"/>
              <a:t>লৌকিক</a:t>
            </a:r>
            <a:r>
              <a:rPr lang="en-US" sz="1600" dirty="0"/>
              <a:t> </a:t>
            </a:r>
            <a:r>
              <a:rPr lang="en-US" sz="1600" dirty="0" err="1"/>
              <a:t>ধারনার</a:t>
            </a:r>
            <a:r>
              <a:rPr lang="en-US" sz="1600" dirty="0"/>
              <a:t> </a:t>
            </a:r>
            <a:r>
              <a:rPr lang="en-US" sz="1600" dirty="0" err="1"/>
              <a:t>উপর</a:t>
            </a:r>
            <a:r>
              <a:rPr lang="en-US" sz="1600" dirty="0"/>
              <a:t> </a:t>
            </a:r>
            <a:r>
              <a:rPr lang="en-US" sz="1600" dirty="0" err="1"/>
              <a:t>প্রতিষ্ঠিত</a:t>
            </a:r>
            <a:r>
              <a:rPr lang="en-US" sz="1600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30027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50"/>
                            </p:stCondLst>
                            <p:childTnLst>
                              <p:par>
                                <p:cTn id="2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250"/>
                            </p:stCondLst>
                            <p:childTnLst>
                              <p:par>
                                <p:cTn id="5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750"/>
                            </p:stCondLst>
                            <p:childTnLst>
                              <p:par>
                                <p:cTn id="7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5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25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2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25" accel="50000" fill="hold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25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250"/>
                            </p:stCondLst>
                            <p:childTnLst>
                              <p:par>
                                <p:cTn id="9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1750"/>
                            </p:stCondLst>
                            <p:childTnLst>
                              <p:par>
                                <p:cTn id="10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250"/>
                            </p:stCondLst>
                            <p:childTnLst>
                              <p:par>
                                <p:cTn id="11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4750"/>
                            </p:stCondLst>
                            <p:childTnLst>
                              <p:par>
                                <p:cTn id="12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6250"/>
                            </p:stCondLst>
                            <p:childTnLst>
                              <p:par>
                                <p:cTn id="1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7750"/>
                            </p:stCondLst>
                            <p:childTnLst>
                              <p:par>
                                <p:cTn id="14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9250"/>
                            </p:stCondLst>
                            <p:childTnLst>
                              <p:par>
                                <p:cTn id="16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7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750" accel="5000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1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1E5A0A3-B6B7-4347-B0BC-88E51D101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661182"/>
            <a:ext cx="10709787" cy="5528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800" dirty="0"/>
          </a:p>
          <a:p>
            <a:pPr marL="0" indent="0">
              <a:buNone/>
            </a:pPr>
            <a:r>
              <a:rPr lang="en-US" sz="3800" dirty="0" err="1"/>
              <a:t>দলীয়</a:t>
            </a:r>
            <a:r>
              <a:rPr lang="en-US" sz="3800" dirty="0"/>
              <a:t> </a:t>
            </a:r>
            <a:r>
              <a:rPr lang="en-US" sz="3800" dirty="0" err="1"/>
              <a:t>কাজ</a:t>
            </a:r>
            <a:r>
              <a:rPr lang="en-US" sz="3800" dirty="0"/>
              <a:t>: </a:t>
            </a:r>
          </a:p>
          <a:p>
            <a:pPr marL="0" indent="0">
              <a:buNone/>
            </a:pPr>
            <a:r>
              <a:rPr lang="en-US" sz="3800" dirty="0" err="1"/>
              <a:t>বিজ্ঞানসম্মত</a:t>
            </a:r>
            <a:r>
              <a:rPr lang="en-US" sz="3800" dirty="0"/>
              <a:t> </a:t>
            </a:r>
            <a:r>
              <a:rPr lang="en-US" sz="3800" dirty="0" err="1"/>
              <a:t>মতবাদ</a:t>
            </a:r>
            <a:r>
              <a:rPr lang="en-US" sz="3800" dirty="0"/>
              <a:t> </a:t>
            </a:r>
            <a:r>
              <a:rPr lang="en-US" sz="3800" dirty="0" err="1"/>
              <a:t>হিসেবে</a:t>
            </a:r>
            <a:r>
              <a:rPr lang="en-US" sz="3800" dirty="0"/>
              <a:t> </a:t>
            </a:r>
            <a:r>
              <a:rPr lang="en-US" sz="3800" dirty="0" err="1"/>
              <a:t>সাদৃশ্যমানের</a:t>
            </a:r>
            <a:r>
              <a:rPr lang="en-US" sz="3800" dirty="0"/>
              <a:t> </a:t>
            </a:r>
            <a:r>
              <a:rPr lang="en-US" sz="3800" dirty="0" err="1"/>
              <a:t>গুরুত্বরে</a:t>
            </a:r>
            <a:r>
              <a:rPr lang="en-US" sz="3800" dirty="0"/>
              <a:t> </a:t>
            </a:r>
            <a:r>
              <a:rPr lang="en-US" sz="3800" dirty="0" err="1"/>
              <a:t>দিক</a:t>
            </a:r>
            <a:r>
              <a:rPr lang="en-US" sz="3800" dirty="0"/>
              <a:t> </a:t>
            </a:r>
            <a:r>
              <a:rPr lang="en-US" sz="3800" dirty="0" err="1"/>
              <a:t>সমূহ</a:t>
            </a:r>
            <a:r>
              <a:rPr lang="en-US" sz="3800" dirty="0"/>
              <a:t> </a:t>
            </a:r>
            <a:r>
              <a:rPr lang="en-US" sz="3800" dirty="0" err="1"/>
              <a:t>তুলে</a:t>
            </a:r>
            <a:r>
              <a:rPr lang="en-US" sz="3800" dirty="0"/>
              <a:t> </a:t>
            </a:r>
            <a:r>
              <a:rPr lang="en-US" sz="3800" dirty="0" err="1"/>
              <a:t>ধর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 err="1"/>
              <a:t>একক</a:t>
            </a:r>
            <a:r>
              <a:rPr lang="en-US" sz="3800" dirty="0"/>
              <a:t> </a:t>
            </a:r>
            <a:r>
              <a:rPr lang="en-US" sz="3800" dirty="0" err="1"/>
              <a:t>কাজ</a:t>
            </a:r>
            <a:r>
              <a:rPr lang="en-US" sz="3800" dirty="0"/>
              <a:t>: </a:t>
            </a:r>
            <a:r>
              <a:rPr lang="en-US" sz="3800" dirty="0" err="1"/>
              <a:t>যুক্তির</a:t>
            </a:r>
            <a:r>
              <a:rPr lang="en-US" sz="3800" dirty="0"/>
              <a:t> </a:t>
            </a:r>
            <a:r>
              <a:rPr lang="en-US" sz="3800" dirty="0" err="1"/>
              <a:t>বৈধতা</a:t>
            </a:r>
            <a:r>
              <a:rPr lang="en-US" sz="3800" dirty="0"/>
              <a:t> </a:t>
            </a:r>
            <a:r>
              <a:rPr lang="en-US" sz="3800" dirty="0" err="1"/>
              <a:t>বিচার</a:t>
            </a:r>
            <a:r>
              <a:rPr lang="en-US" sz="3800" dirty="0"/>
              <a:t> </a:t>
            </a:r>
            <a:r>
              <a:rPr lang="en-US" sz="3800" dirty="0" err="1"/>
              <a:t>কর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(১)</a:t>
            </a:r>
            <a:r>
              <a:rPr lang="en-US" sz="3800" dirty="0" err="1"/>
              <a:t>মানুষ</a:t>
            </a:r>
            <a:r>
              <a:rPr lang="en-US" sz="3800" dirty="0"/>
              <a:t> ও </a:t>
            </a:r>
            <a:r>
              <a:rPr lang="en-US" sz="3800" dirty="0" err="1"/>
              <a:t>উদ্ভিদের</a:t>
            </a:r>
            <a:r>
              <a:rPr lang="en-US" sz="3800" dirty="0"/>
              <a:t> </a:t>
            </a:r>
            <a:r>
              <a:rPr lang="en-US" sz="3800" dirty="0" err="1"/>
              <a:t>মধ্যে</a:t>
            </a:r>
            <a:r>
              <a:rPr lang="en-US" sz="3800" dirty="0"/>
              <a:t> </a:t>
            </a:r>
            <a:r>
              <a:rPr lang="en-US" sz="3800" dirty="0" err="1"/>
              <a:t>জন্ম,মৃত্যু,খাদ্যগ্রহন</a:t>
            </a:r>
            <a:r>
              <a:rPr lang="en-US" sz="3800" dirty="0"/>
              <a:t>, </a:t>
            </a:r>
            <a:r>
              <a:rPr lang="en-US" sz="3800" dirty="0" err="1"/>
              <a:t>বংশবিস্তার</a:t>
            </a:r>
            <a:r>
              <a:rPr lang="en-US" sz="3800" dirty="0"/>
              <a:t> </a:t>
            </a:r>
            <a:r>
              <a:rPr lang="en-US" sz="3800" dirty="0" err="1"/>
              <a:t>ইত্যাদি</a:t>
            </a:r>
            <a:r>
              <a:rPr lang="en-US" sz="3800" dirty="0"/>
              <a:t> </a:t>
            </a:r>
            <a:r>
              <a:rPr lang="en-US" sz="3800" dirty="0" err="1"/>
              <a:t>বিষয়ে</a:t>
            </a:r>
            <a:r>
              <a:rPr lang="en-US" sz="3800" dirty="0"/>
              <a:t> </a:t>
            </a:r>
            <a:r>
              <a:rPr lang="en-US" sz="3800" dirty="0" err="1"/>
              <a:t>সাদৃশ্য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</a:t>
            </a:r>
            <a:r>
              <a:rPr lang="en-US" sz="3800" dirty="0" err="1"/>
              <a:t>মানুষের</a:t>
            </a:r>
            <a:r>
              <a:rPr lang="en-US" sz="3800" dirty="0"/>
              <a:t> </a:t>
            </a:r>
            <a:r>
              <a:rPr lang="en-US" sz="3800" dirty="0" err="1"/>
              <a:t>একটি</a:t>
            </a:r>
            <a:r>
              <a:rPr lang="en-US" sz="3800" dirty="0"/>
              <a:t> </a:t>
            </a:r>
            <a:r>
              <a:rPr lang="en-US" sz="3800" dirty="0" err="1"/>
              <a:t>অতিরিক্ত</a:t>
            </a:r>
            <a:r>
              <a:rPr lang="en-US" sz="3800" dirty="0"/>
              <a:t> </a:t>
            </a:r>
            <a:r>
              <a:rPr lang="en-US" sz="3800" dirty="0" err="1"/>
              <a:t>গুণ</a:t>
            </a:r>
            <a:r>
              <a:rPr lang="en-US" sz="3800" dirty="0"/>
              <a:t> </a:t>
            </a:r>
            <a:r>
              <a:rPr lang="en-US" sz="3800" dirty="0" err="1"/>
              <a:t>অর্থ্যা</a:t>
            </a:r>
            <a:r>
              <a:rPr lang="en-US" sz="3800" dirty="0"/>
              <a:t>ৎ </a:t>
            </a:r>
            <a:r>
              <a:rPr lang="en-US" sz="3800" dirty="0" err="1"/>
              <a:t>প্রাণ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   </a:t>
            </a:r>
            <a:r>
              <a:rPr lang="en-US" sz="3800" dirty="0" err="1"/>
              <a:t>অতএব</a:t>
            </a:r>
            <a:r>
              <a:rPr lang="en-US" sz="3800" dirty="0"/>
              <a:t>, </a:t>
            </a:r>
            <a:r>
              <a:rPr lang="en-US" sz="3800" dirty="0" err="1"/>
              <a:t>উদ্ভিদেরও</a:t>
            </a:r>
            <a:r>
              <a:rPr lang="en-US" sz="3800" dirty="0"/>
              <a:t> </a:t>
            </a:r>
            <a:r>
              <a:rPr lang="en-US" sz="3800" dirty="0" err="1"/>
              <a:t>প্রাণ</a:t>
            </a:r>
            <a:r>
              <a:rPr lang="en-US" sz="3800" dirty="0"/>
              <a:t> </a:t>
            </a:r>
            <a:r>
              <a:rPr lang="en-US" sz="3800" dirty="0" err="1"/>
              <a:t>আছে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r>
              <a:rPr lang="en-US" sz="3800" dirty="0"/>
              <a:t>(২)</a:t>
            </a:r>
            <a:r>
              <a:rPr lang="en-US" sz="3800" dirty="0" err="1"/>
              <a:t>রাবণ</a:t>
            </a:r>
            <a:r>
              <a:rPr lang="en-US" sz="3800" dirty="0"/>
              <a:t> </a:t>
            </a:r>
            <a:r>
              <a:rPr lang="en-US" sz="3800" dirty="0" err="1"/>
              <a:t>রবিনের</a:t>
            </a:r>
            <a:r>
              <a:rPr lang="en-US" sz="3800" dirty="0"/>
              <a:t> </a:t>
            </a:r>
            <a:r>
              <a:rPr lang="en-US" sz="3800" dirty="0" err="1"/>
              <a:t>মতো</a:t>
            </a:r>
            <a:r>
              <a:rPr lang="en-US" sz="3800" dirty="0"/>
              <a:t> </a:t>
            </a:r>
            <a:r>
              <a:rPr lang="en-US" sz="3800" dirty="0" err="1"/>
              <a:t>লম্বা</a:t>
            </a:r>
            <a:r>
              <a:rPr lang="en-US" sz="3800" dirty="0"/>
              <a:t>, </a:t>
            </a:r>
            <a:r>
              <a:rPr lang="en-US" sz="3800" dirty="0" err="1"/>
              <a:t>পাতলা</a:t>
            </a:r>
            <a:r>
              <a:rPr lang="en-US" sz="3800" dirty="0"/>
              <a:t> ও </a:t>
            </a:r>
            <a:r>
              <a:rPr lang="en-US" sz="3800" dirty="0" err="1"/>
              <a:t>ফর্সা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  </a:t>
            </a:r>
            <a:r>
              <a:rPr lang="en-US" sz="3800" dirty="0" err="1"/>
              <a:t>রাবণ</a:t>
            </a:r>
            <a:r>
              <a:rPr lang="en-US" sz="3800" dirty="0"/>
              <a:t> </a:t>
            </a:r>
            <a:r>
              <a:rPr lang="en-US" sz="3800" dirty="0" err="1"/>
              <a:t>বুদ্ধিমান</a:t>
            </a:r>
            <a:r>
              <a:rPr lang="en-US" sz="3800" dirty="0"/>
              <a:t>। </a:t>
            </a:r>
          </a:p>
          <a:p>
            <a:pPr marL="0" indent="0">
              <a:buNone/>
            </a:pPr>
            <a:r>
              <a:rPr lang="en-US" sz="3800" dirty="0"/>
              <a:t>     </a:t>
            </a:r>
            <a:r>
              <a:rPr lang="en-US" sz="3800" dirty="0" err="1"/>
              <a:t>সুতারাং</a:t>
            </a:r>
            <a:r>
              <a:rPr lang="en-US" sz="3800" dirty="0"/>
              <a:t> </a:t>
            </a:r>
            <a:r>
              <a:rPr lang="en-US" sz="3800" dirty="0" err="1"/>
              <a:t>রবিনও</a:t>
            </a:r>
            <a:r>
              <a:rPr lang="en-US" sz="3800" dirty="0"/>
              <a:t> </a:t>
            </a:r>
            <a:r>
              <a:rPr lang="en-US" sz="3800" dirty="0" err="1"/>
              <a:t>বুদ্ধমিান</a:t>
            </a:r>
            <a:r>
              <a:rPr lang="en-US" sz="3800" dirty="0"/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7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9FFC5DD-E3C9-4E03-9284-4C39FDE137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0951"/>
            <a:ext cx="1240770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286151B-2DCB-49FC-AC9C-CE653FAAB5A5}"/>
              </a:ext>
            </a:extLst>
          </p:cNvPr>
          <p:cNvSpPr/>
          <p:nvPr/>
        </p:nvSpPr>
        <p:spPr>
          <a:xfrm>
            <a:off x="2252546" y="4900103"/>
            <a:ext cx="42050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অসংখ্য</a:t>
            </a:r>
            <a:r>
              <a:rPr 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ধন্যবাদ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206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2489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91C08129-D7D1-473E-8244-A9D7B2B25EBA}"/>
              </a:ext>
            </a:extLst>
          </p:cNvPr>
          <p:cNvSpPr/>
          <p:nvPr/>
        </p:nvSpPr>
        <p:spPr>
          <a:xfrm>
            <a:off x="1016000" y="324899"/>
            <a:ext cx="10668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শিক্ষক</a:t>
            </a:r>
            <a:r>
              <a:rPr lang="en-US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পরিচিতি</a:t>
            </a:r>
            <a:endParaRPr lang="en-US" sz="5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E599D6C-158A-46D8-B5BC-370BFE57034B}"/>
              </a:ext>
            </a:extLst>
          </p:cNvPr>
          <p:cNvSpPr/>
          <p:nvPr/>
        </p:nvSpPr>
        <p:spPr>
          <a:xfrm>
            <a:off x="566058" y="1997839"/>
            <a:ext cx="9829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দুলাল কুমার ঘোষ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b="1" dirty="0"/>
              <a:t>প্রভাষক, দর্শন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কোটচাদপুর পৌর ডিগ্রি কলেজ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bn-BD" sz="3200" dirty="0"/>
              <a:t>কোটচাদপুর ঝিনাইদহ।</a:t>
            </a:r>
            <a:endParaRPr lang="en-US" sz="3200" dirty="0"/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3200" b="1" dirty="0" err="1"/>
              <a:t>মো:নং</a:t>
            </a:r>
            <a:r>
              <a:rPr lang="en-US" sz="3200" b="1" dirty="0"/>
              <a:t>- ০১৭১২-৯৯৪৯০৩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q"/>
            </a:pPr>
            <a:r>
              <a:rPr lang="en-US" sz="2000" b="1" dirty="0"/>
              <a:t>e-mail id:ghoshdulalkumar566@gmail.com</a:t>
            </a:r>
            <a:endParaRPr lang="bn-BD" sz="2000" b="1" dirty="0"/>
          </a:p>
        </p:txBody>
      </p:sp>
    </p:spTree>
    <p:extLst>
      <p:ext uri="{BB962C8B-B14F-4D97-AF65-F5344CB8AC3E}">
        <p14:creationId xmlns:p14="http://schemas.microsoft.com/office/powerpoint/2010/main" val="232710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err="1" smtClean="0"/>
              <a:t>আজকের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</a:t>
            </a:r>
            <a:r>
              <a:rPr lang="en-US" sz="3600" b="1" dirty="0" smtClean="0"/>
              <a:t>:</a:t>
            </a:r>
          </a:p>
          <a:p>
            <a:r>
              <a:rPr lang="en-US" sz="3200" b="1" dirty="0" err="1" smtClean="0">
                <a:solidFill>
                  <a:schemeClr val="accent6"/>
                </a:solidFill>
              </a:rPr>
              <a:t>যুক্তিবিদ্যা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প্রথম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পত্র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r>
              <a:rPr lang="en-US" sz="3200" b="1" dirty="0" err="1" smtClean="0">
                <a:solidFill>
                  <a:schemeClr val="accent6"/>
                </a:solidFill>
              </a:rPr>
              <a:t>তৃতীয়</a:t>
            </a:r>
            <a:r>
              <a:rPr lang="en-US" sz="3200" b="1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err="1" smtClean="0">
                <a:solidFill>
                  <a:schemeClr val="accent6"/>
                </a:solidFill>
              </a:rPr>
              <a:t>অধ্যায়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r>
              <a:rPr lang="en-US" sz="3200" b="1" dirty="0" err="1" smtClean="0">
                <a:solidFill>
                  <a:schemeClr val="accent6"/>
                </a:solidFill>
              </a:rPr>
              <a:t>সাদৃশ্যানুমান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165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127136-DE6D-4CCD-BF80-9B249E64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852" y="365126"/>
            <a:ext cx="9101796" cy="689952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শিক্ষণফল</a:t>
            </a:r>
            <a:r>
              <a:rPr 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(Learning Outcome)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8D493C4-0A30-4F24-AD16-A33D68B9D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9312" y="1266092"/>
            <a:ext cx="9101796" cy="49108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endParaRPr lang="en-US" sz="24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</a:t>
            </a:r>
            <a:r>
              <a:rPr lang="en-US" sz="2400" b="1" dirty="0"/>
              <a:t> </a:t>
            </a:r>
            <a:r>
              <a:rPr lang="en-US" sz="2400" b="1" dirty="0" err="1"/>
              <a:t>কি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প্রকৃতি</a:t>
            </a:r>
            <a:r>
              <a:rPr lang="en-US" sz="2400" b="1" dirty="0"/>
              <a:t> </a:t>
            </a:r>
            <a:r>
              <a:rPr lang="en-US" sz="2400" b="1" dirty="0" err="1"/>
              <a:t>কি</a:t>
            </a:r>
            <a:r>
              <a:rPr lang="en-US" sz="2400" b="1" dirty="0"/>
              <a:t> </a:t>
            </a:r>
            <a:r>
              <a:rPr lang="en-US" sz="2400" b="1" dirty="0" err="1"/>
              <a:t>তা</a:t>
            </a:r>
            <a:r>
              <a:rPr lang="en-US" sz="2400" b="1" dirty="0"/>
              <a:t> </a:t>
            </a:r>
            <a:r>
              <a:rPr lang="en-US" sz="2400" b="1" dirty="0" err="1"/>
              <a:t>বুঝতে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বৈশিষ্ট্য</a:t>
            </a:r>
            <a:r>
              <a:rPr lang="en-US" sz="2400" b="1" dirty="0"/>
              <a:t> </a:t>
            </a:r>
            <a:r>
              <a:rPr lang="en-US" sz="2400" b="1" dirty="0" err="1"/>
              <a:t>বর্ণনা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মূল্য</a:t>
            </a:r>
            <a:r>
              <a:rPr lang="en-US" sz="2400" b="1" dirty="0"/>
              <a:t> ও </a:t>
            </a:r>
            <a:r>
              <a:rPr lang="en-US" sz="2400" b="1" dirty="0" err="1"/>
              <a:t>গুরুত্ব</a:t>
            </a:r>
            <a:r>
              <a:rPr lang="en-US" sz="2400" b="1" dirty="0"/>
              <a:t> </a:t>
            </a:r>
            <a:r>
              <a:rPr lang="en-US" sz="2400" b="1" dirty="0" err="1"/>
              <a:t>ব্যাখ্যা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শ্রেণিবিন্যাস</a:t>
            </a:r>
            <a:r>
              <a:rPr lang="en-US" sz="2400" b="1" dirty="0"/>
              <a:t> </a:t>
            </a:r>
            <a:r>
              <a:rPr lang="en-US" sz="2400" b="1" dirty="0" err="1"/>
              <a:t>এবং</a:t>
            </a:r>
            <a:r>
              <a:rPr lang="en-US" sz="2400" b="1" dirty="0"/>
              <a:t> </a:t>
            </a:r>
            <a:r>
              <a:rPr lang="en-US" sz="2400" b="1" dirty="0" err="1"/>
              <a:t>উহাদের</a:t>
            </a:r>
            <a:r>
              <a:rPr lang="en-US" sz="2400" b="1" dirty="0"/>
              <a:t> </a:t>
            </a:r>
            <a:r>
              <a:rPr lang="en-US" sz="2400" b="1" dirty="0" err="1"/>
              <a:t>পার্থক্য</a:t>
            </a:r>
            <a:r>
              <a:rPr lang="en-US" sz="2400" b="1" dirty="0"/>
              <a:t> </a:t>
            </a:r>
            <a:r>
              <a:rPr lang="en-US" sz="2400" b="1" dirty="0" err="1"/>
              <a:t>করতে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1" dirty="0" err="1"/>
              <a:t>সাদৃশ্যানুমানের</a:t>
            </a:r>
            <a:r>
              <a:rPr lang="en-US" sz="2400" b="1" dirty="0"/>
              <a:t> </a:t>
            </a:r>
            <a:r>
              <a:rPr lang="en-US" sz="2400" b="1" dirty="0" err="1"/>
              <a:t>সাথে</a:t>
            </a:r>
            <a:r>
              <a:rPr lang="en-US" sz="2400" b="1" dirty="0"/>
              <a:t> </a:t>
            </a:r>
            <a:r>
              <a:rPr lang="en-US" sz="2400" b="1" dirty="0" err="1"/>
              <a:t>বৈজ্ঞানিক</a:t>
            </a:r>
            <a:r>
              <a:rPr lang="en-US" sz="2400" b="1" dirty="0"/>
              <a:t> ও </a:t>
            </a:r>
          </a:p>
          <a:p>
            <a:pPr marL="0" indent="0">
              <a:buNone/>
            </a:pPr>
            <a:r>
              <a:rPr lang="en-US" sz="2400" b="1" dirty="0"/>
              <a:t>   </a:t>
            </a:r>
            <a:r>
              <a:rPr lang="en-US" sz="2400" b="1" dirty="0" err="1"/>
              <a:t>অবৈজ্ঞানিক</a:t>
            </a:r>
            <a:r>
              <a:rPr lang="en-US" sz="2400" b="1" dirty="0"/>
              <a:t>  </a:t>
            </a:r>
            <a:r>
              <a:rPr lang="en-US" sz="2400" b="1" dirty="0" err="1"/>
              <a:t>আরোহের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সম্পর্কজানতে</a:t>
            </a:r>
            <a:r>
              <a:rPr lang="en-US" sz="2400" b="1" dirty="0"/>
              <a:t> </a:t>
            </a:r>
            <a:r>
              <a:rPr lang="en-US" sz="2400" b="1" dirty="0" err="1"/>
              <a:t>পারবে</a:t>
            </a:r>
            <a:r>
              <a:rPr lang="en-US" sz="2400" b="1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3758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04A1BB3-B546-4C01-B9B3-0BD231D42777}"/>
              </a:ext>
            </a:extLst>
          </p:cNvPr>
          <p:cNvSpPr/>
          <p:nvPr/>
        </p:nvSpPr>
        <p:spPr>
          <a:xfrm>
            <a:off x="838200" y="681037"/>
            <a:ext cx="10515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সাদৃশ্যানুমান</a:t>
            </a:r>
            <a:r>
              <a:rPr lang="en-U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কি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5D3C490-771D-4883-9E89-FDF0719F602B}"/>
              </a:ext>
            </a:extLst>
          </p:cNvPr>
          <p:cNvSpPr/>
          <p:nvPr/>
        </p:nvSpPr>
        <p:spPr>
          <a:xfrm>
            <a:off x="1069144" y="1604367"/>
            <a:ext cx="1028465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সংজ্ঞা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দুটি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বস্তুর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কয়েকটি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লক্ষ্য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যদি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অনুমান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তাদের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বিশেষ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অধিকারি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অপরটিও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ঐ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অধিকারী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হবে,তাহলে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অনুমান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নাম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8687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8522120-29AB-4218-A91D-54FFD71CC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31437" cy="388077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r>
              <a:rPr lang="en-US" sz="3500" b="1" dirty="0" err="1"/>
              <a:t>পৃথিবী</a:t>
            </a:r>
            <a:r>
              <a:rPr lang="en-US" sz="3500" b="1" dirty="0"/>
              <a:t> ও </a:t>
            </a:r>
            <a:r>
              <a:rPr lang="en-US" sz="3500" b="1" dirty="0" err="1"/>
              <a:t>মঙ্গল</a:t>
            </a:r>
            <a:r>
              <a:rPr lang="en-US" sz="3500" b="1" dirty="0"/>
              <a:t> </a:t>
            </a:r>
            <a:r>
              <a:rPr lang="en-US" sz="3500" b="1" dirty="0" err="1"/>
              <a:t>গ্রহের</a:t>
            </a:r>
            <a:r>
              <a:rPr lang="en-US" sz="3500" b="1" dirty="0"/>
              <a:t> </a:t>
            </a:r>
            <a:r>
              <a:rPr lang="en-US" sz="3500" b="1" dirty="0" err="1"/>
              <a:t>মধ্যে</a:t>
            </a:r>
            <a:r>
              <a:rPr lang="en-US" sz="3500" b="1" dirty="0"/>
              <a:t> </a:t>
            </a:r>
            <a:r>
              <a:rPr lang="en-US" sz="3500" b="1" dirty="0" err="1"/>
              <a:t>কয়েকটি</a:t>
            </a:r>
            <a:r>
              <a:rPr lang="en-US" sz="3500" b="1" dirty="0"/>
              <a:t> </a:t>
            </a:r>
            <a:r>
              <a:rPr lang="en-US" sz="3500" b="1" dirty="0" err="1"/>
              <a:t>বিষয়ে</a:t>
            </a:r>
            <a:r>
              <a:rPr lang="en-US" sz="3500" b="1" dirty="0"/>
              <a:t> </a:t>
            </a:r>
            <a:r>
              <a:rPr lang="en-US" sz="3500" b="1" dirty="0" err="1"/>
              <a:t>সাদৃশ্য</a:t>
            </a:r>
            <a:r>
              <a:rPr lang="en-US" sz="3500" b="1" dirty="0"/>
              <a:t> </a:t>
            </a:r>
            <a:r>
              <a:rPr lang="en-US" sz="3500" b="1" dirty="0" err="1"/>
              <a:t>আছে</a:t>
            </a:r>
            <a:r>
              <a:rPr lang="en-US" sz="3500" b="1" dirty="0"/>
              <a:t>। </a:t>
            </a:r>
            <a:r>
              <a:rPr lang="en-US" sz="3500" b="1" dirty="0" err="1"/>
              <a:t>অর্থ্যা</a:t>
            </a:r>
            <a:r>
              <a:rPr lang="en-US" sz="3500" b="1" dirty="0"/>
              <a:t>ৎ </a:t>
            </a:r>
            <a:r>
              <a:rPr lang="en-US" sz="3500" b="1" dirty="0" err="1"/>
              <a:t>উভয়েই</a:t>
            </a:r>
            <a:r>
              <a:rPr lang="en-US" sz="3500" b="1" dirty="0"/>
              <a:t> </a:t>
            </a:r>
            <a:r>
              <a:rPr lang="en-US" sz="3500" b="1" dirty="0" err="1"/>
              <a:t>মাটি</a:t>
            </a:r>
            <a:r>
              <a:rPr lang="en-US" sz="3500" b="1" dirty="0"/>
              <a:t>, </a:t>
            </a:r>
            <a:r>
              <a:rPr lang="en-US" sz="3500" b="1" dirty="0" err="1"/>
              <a:t>বায়ূ</a:t>
            </a:r>
            <a:r>
              <a:rPr lang="en-US" sz="3500" b="1" dirty="0"/>
              <a:t> ও </a:t>
            </a:r>
            <a:r>
              <a:rPr lang="en-US" sz="3500" b="1" dirty="0" err="1"/>
              <a:t>নাতিশীতোষ্ণ</a:t>
            </a:r>
            <a:r>
              <a:rPr lang="en-US" sz="3500" b="1" dirty="0"/>
              <a:t> </a:t>
            </a:r>
            <a:r>
              <a:rPr lang="en-US" sz="3500" b="1" dirty="0" err="1"/>
              <a:t>আবহাওয়া</a:t>
            </a:r>
            <a:r>
              <a:rPr lang="en-US" sz="3500" b="1" dirty="0"/>
              <a:t> </a:t>
            </a:r>
            <a:r>
              <a:rPr lang="en-US" sz="3500" b="1" dirty="0" err="1"/>
              <a:t>আছে</a:t>
            </a:r>
            <a:r>
              <a:rPr lang="en-US" sz="3500" b="1" dirty="0"/>
              <a:t>।</a:t>
            </a:r>
          </a:p>
          <a:p>
            <a:pPr marL="0" indent="0" algn="just">
              <a:buNone/>
            </a:pPr>
            <a:endParaRPr lang="en-US" sz="3500" b="1" dirty="0"/>
          </a:p>
          <a:p>
            <a:pPr marL="0" indent="0">
              <a:buNone/>
            </a:pPr>
            <a:r>
              <a:rPr lang="en-US" sz="3500" dirty="0"/>
              <a:t>               </a:t>
            </a:r>
            <a:r>
              <a:rPr lang="en-US" sz="3500" b="1" dirty="0" err="1"/>
              <a:t>পৃথিবীতে</a:t>
            </a:r>
            <a:r>
              <a:rPr lang="en-US" sz="3500" b="1" dirty="0"/>
              <a:t> </a:t>
            </a:r>
            <a:r>
              <a:rPr lang="en-US" sz="3500" b="1" dirty="0" err="1"/>
              <a:t>জীব</a:t>
            </a:r>
            <a:r>
              <a:rPr lang="en-US" sz="3500" b="1" dirty="0"/>
              <a:t> </a:t>
            </a:r>
            <a:r>
              <a:rPr lang="en-US" sz="3500" b="1" dirty="0" err="1"/>
              <a:t>বাস</a:t>
            </a:r>
            <a:r>
              <a:rPr lang="en-US" sz="3500" b="1" dirty="0"/>
              <a:t> </a:t>
            </a:r>
            <a:r>
              <a:rPr lang="en-US" sz="3500" b="1" dirty="0" err="1"/>
              <a:t>করে</a:t>
            </a:r>
            <a:r>
              <a:rPr lang="en-US" sz="3500" b="1" dirty="0"/>
              <a:t>।</a:t>
            </a:r>
          </a:p>
          <a:p>
            <a:pPr marL="0" indent="0">
              <a:buNone/>
            </a:pPr>
            <a:r>
              <a:rPr lang="en-US" sz="3500" b="1" dirty="0"/>
              <a:t>               </a:t>
            </a:r>
            <a:r>
              <a:rPr lang="en-US" sz="3500" b="1" dirty="0" err="1"/>
              <a:t>অতএব</a:t>
            </a:r>
            <a:r>
              <a:rPr lang="en-US" sz="3500" b="1" dirty="0"/>
              <a:t>, </a:t>
            </a:r>
            <a:r>
              <a:rPr lang="en-US" sz="3500" b="1" dirty="0" err="1"/>
              <a:t>মঙ্গল</a:t>
            </a:r>
            <a:r>
              <a:rPr lang="en-US" sz="3500" b="1" dirty="0"/>
              <a:t> </a:t>
            </a:r>
            <a:r>
              <a:rPr lang="en-US" sz="3500" b="1" dirty="0" err="1"/>
              <a:t>গ্রহেও</a:t>
            </a:r>
            <a:r>
              <a:rPr lang="en-US" sz="3500" b="1" dirty="0"/>
              <a:t> </a:t>
            </a:r>
            <a:r>
              <a:rPr lang="en-US" sz="3500" b="1" dirty="0" err="1"/>
              <a:t>জীব</a:t>
            </a:r>
            <a:r>
              <a:rPr lang="en-US" sz="3500" b="1" dirty="0"/>
              <a:t> </a:t>
            </a:r>
            <a:r>
              <a:rPr lang="en-US" sz="3500" b="1" dirty="0" err="1"/>
              <a:t>বাস</a:t>
            </a:r>
            <a:r>
              <a:rPr lang="en-US" sz="3500" b="1" dirty="0"/>
              <a:t> </a:t>
            </a:r>
            <a:r>
              <a:rPr lang="en-US" sz="3500" b="1" dirty="0" err="1"/>
              <a:t>করে</a:t>
            </a:r>
            <a:r>
              <a:rPr lang="en-US" sz="3500" b="1" dirty="0"/>
              <a:t>। </a:t>
            </a:r>
          </a:p>
          <a:p>
            <a:pPr marL="0" indent="0">
              <a:buNone/>
            </a:pPr>
            <a:r>
              <a:rPr lang="en-US" sz="3000" b="1" dirty="0"/>
              <a:t>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E8FE8F3-795C-400D-91BA-6A4BB26C6674}"/>
              </a:ext>
            </a:extLst>
          </p:cNvPr>
          <p:cNvSpPr/>
          <p:nvPr/>
        </p:nvSpPr>
        <p:spPr>
          <a:xfrm>
            <a:off x="838200" y="902295"/>
            <a:ext cx="10515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সাদৃশ্যানুমানের</a:t>
            </a:r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উদাহরণ</a:t>
            </a:r>
            <a:r>
              <a:rPr lang="en-US" sz="4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5450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B90B10-7E20-4A1A-A95D-5CC7C3653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14" y="1142702"/>
            <a:ext cx="11742057" cy="54959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প্রকৃতি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স্বরুপ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বর্ণনা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করতে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যেয়ে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বিভিন্ন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ভাবে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প্রকাশ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করেছেন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এ্যারিস্টটল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হোয়েটলী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অভিমত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যুক্তিবদি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এ্যারিস্টটল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ও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তার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অনুসারি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হোয়েটলীর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মতে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সাদৃশ্যানুমান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হচ্ছে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অনুপাতের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সম্বন্ধ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s-IN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ও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সম্বন্ধের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সাদৃশ্যতা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"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প্রতীকি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উদাহরণ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 ও খ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প,ফ,ব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প্রভৃতি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সাদৃশ্য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একটি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ম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অতএব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খ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এর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মধ্যেও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ম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গুনটি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আছে</a:t>
            </a:r>
            <a:r>
              <a:rPr lang="en-US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0" indent="0">
              <a:buNone/>
            </a:pPr>
            <a:endParaRPr lang="en-US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92747C7C-2C0B-49F1-A7E1-F54A80362EB7}"/>
              </a:ext>
            </a:extLst>
          </p:cNvPr>
          <p:cNvSpPr/>
          <p:nvPr/>
        </p:nvSpPr>
        <p:spPr>
          <a:xfrm>
            <a:off x="217714" y="219372"/>
            <a:ext cx="112812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সাদৃশ্যানুমানের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প্রকৃতি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56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40ABC1-B508-4FBF-8260-47F1B368A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605" y="218872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মানুষ</a:t>
            </a:r>
            <a:r>
              <a:rPr lang="en-US" sz="2400" b="1" dirty="0"/>
              <a:t> ও </a:t>
            </a:r>
            <a:r>
              <a:rPr lang="en-US" sz="2400" b="1" dirty="0" err="1"/>
              <a:t>উদ্ভিদের</a:t>
            </a:r>
            <a:r>
              <a:rPr lang="en-US" sz="2400" b="1" dirty="0"/>
              <a:t> </a:t>
            </a:r>
            <a:r>
              <a:rPr lang="en-US" sz="2400" b="1" dirty="0" err="1"/>
              <a:t>মধ্যে</a:t>
            </a:r>
            <a:r>
              <a:rPr lang="en-US" sz="2400" b="1" dirty="0"/>
              <a:t> </a:t>
            </a:r>
            <a:r>
              <a:rPr lang="en-US" sz="2400" b="1" dirty="0" err="1"/>
              <a:t>জন্ম,মৃত্যু,খাদ্যগ্রহন</a:t>
            </a:r>
            <a:r>
              <a:rPr lang="en-US" sz="2400" b="1" dirty="0"/>
              <a:t>, </a:t>
            </a:r>
            <a:r>
              <a:rPr lang="en-US" sz="2400" b="1" dirty="0" err="1"/>
              <a:t>বংশবিস্তার</a:t>
            </a:r>
            <a:r>
              <a:rPr lang="en-US" sz="2400" b="1" dirty="0"/>
              <a:t> </a:t>
            </a:r>
            <a:r>
              <a:rPr lang="en-US" sz="2400" b="1" dirty="0" err="1"/>
              <a:t>ইত্যাদি</a:t>
            </a:r>
            <a:r>
              <a:rPr lang="en-US" sz="2400" b="1" dirty="0"/>
              <a:t> </a:t>
            </a:r>
            <a:r>
              <a:rPr lang="en-US" sz="2400" b="1" dirty="0" err="1"/>
              <a:t>বিষয়ে</a:t>
            </a:r>
            <a:r>
              <a:rPr lang="en-US" sz="2400" b="1" dirty="0"/>
              <a:t> </a:t>
            </a:r>
            <a:r>
              <a:rPr lang="en-US" sz="2400" b="1" dirty="0" err="1"/>
              <a:t>সাদৃশ্য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 </a:t>
            </a:r>
          </a:p>
          <a:p>
            <a:pPr marL="0" indent="0">
              <a:buNone/>
            </a:pPr>
            <a:r>
              <a:rPr lang="en-US" sz="2400" b="1" dirty="0" err="1"/>
              <a:t>মানুষের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অতিরিক্ত</a:t>
            </a:r>
            <a:r>
              <a:rPr lang="en-US" sz="2400" b="1" dirty="0"/>
              <a:t> </a:t>
            </a:r>
            <a:r>
              <a:rPr lang="en-US" sz="2400" b="1" dirty="0" err="1"/>
              <a:t>গুণ</a:t>
            </a:r>
            <a:r>
              <a:rPr lang="en-US" sz="2400" b="1" dirty="0"/>
              <a:t> </a:t>
            </a:r>
            <a:r>
              <a:rPr lang="en-US" sz="2400" b="1" dirty="0" err="1"/>
              <a:t>অর্থ্যা</a:t>
            </a:r>
            <a:r>
              <a:rPr lang="en-US" sz="2400" b="1" dirty="0"/>
              <a:t>ৎ </a:t>
            </a:r>
            <a:r>
              <a:rPr lang="en-US" sz="2400" b="1" dirty="0" err="1"/>
              <a:t>প্রাণ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</a:t>
            </a:r>
          </a:p>
          <a:p>
            <a:pPr marL="0" indent="0">
              <a:buNone/>
            </a:pPr>
            <a:r>
              <a:rPr lang="en-US" sz="2400" b="1" dirty="0" err="1"/>
              <a:t>অতএব</a:t>
            </a:r>
            <a:r>
              <a:rPr lang="en-US" sz="2400" b="1" dirty="0"/>
              <a:t>, </a:t>
            </a:r>
            <a:r>
              <a:rPr lang="en-US" sz="2400" b="1" dirty="0" err="1"/>
              <a:t>উদ্ভিদেরও</a:t>
            </a:r>
            <a:r>
              <a:rPr lang="en-US" sz="2400" b="1" dirty="0"/>
              <a:t> </a:t>
            </a:r>
            <a:r>
              <a:rPr lang="en-US" sz="2400" b="1" dirty="0" err="1"/>
              <a:t>প্রাণ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।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>
              <a:buNone/>
            </a:pPr>
            <a:r>
              <a:rPr lang="en-US" sz="2400" b="1" dirty="0" err="1"/>
              <a:t>যুক্তিবিদ</a:t>
            </a:r>
            <a:r>
              <a:rPr lang="en-US" sz="2400" b="1" dirty="0"/>
              <a:t> </a:t>
            </a:r>
            <a:r>
              <a:rPr lang="en-US" sz="2400" b="1" dirty="0" err="1" smtClean="0"/>
              <a:t>জন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স্টয়াট</a:t>
            </a:r>
            <a:r>
              <a:rPr lang="en-US" sz="2400" b="1" dirty="0" smtClean="0"/>
              <a:t> </a:t>
            </a:r>
            <a:r>
              <a:rPr lang="en-US" sz="2400" b="1" dirty="0" err="1"/>
              <a:t>মিলের</a:t>
            </a:r>
            <a:r>
              <a:rPr lang="en-US" sz="2400" b="1" dirty="0"/>
              <a:t> </a:t>
            </a:r>
            <a:r>
              <a:rPr lang="en-US" sz="2400" b="1" dirty="0" err="1" smtClean="0"/>
              <a:t>মতে</a:t>
            </a:r>
            <a:r>
              <a:rPr lang="en-US" sz="2400" b="1" dirty="0" smtClean="0"/>
              <a:t>,‍‍‍‌‌‌‌‍‌‍ </a:t>
            </a:r>
          </a:p>
          <a:p>
            <a:pPr marL="0" indent="0">
              <a:buNone/>
            </a:pPr>
            <a:r>
              <a:rPr lang="en-US" sz="2400" b="1" dirty="0" smtClean="0"/>
              <a:t>“</a:t>
            </a:r>
            <a:r>
              <a:rPr lang="en-US" sz="2400" b="1" dirty="0" err="1" smtClean="0"/>
              <a:t>দুটি</a:t>
            </a:r>
            <a:r>
              <a:rPr lang="en-US" sz="2400" b="1" dirty="0" smtClean="0"/>
              <a:t> </a:t>
            </a:r>
            <a:r>
              <a:rPr lang="en-US" sz="2400" b="1" dirty="0" err="1"/>
              <a:t>বস্তুর</a:t>
            </a:r>
            <a:r>
              <a:rPr lang="en-US" sz="2400" b="1" dirty="0"/>
              <a:t> </a:t>
            </a:r>
            <a:r>
              <a:rPr lang="en-US" sz="2400" b="1" dirty="0" err="1"/>
              <a:t>মধ্যে</a:t>
            </a:r>
            <a:r>
              <a:rPr lang="en-US" sz="2400" b="1" dirty="0"/>
              <a:t> </a:t>
            </a:r>
            <a:r>
              <a:rPr lang="en-US" sz="2400" b="1" dirty="0" err="1"/>
              <a:t>এক</a:t>
            </a:r>
            <a:r>
              <a:rPr lang="en-US" sz="2400" b="1" dirty="0"/>
              <a:t> </a:t>
            </a:r>
            <a:r>
              <a:rPr lang="en-US" sz="2400" b="1" dirty="0" err="1"/>
              <a:t>বা</a:t>
            </a:r>
            <a:r>
              <a:rPr lang="en-US" sz="2400" b="1" dirty="0"/>
              <a:t> </a:t>
            </a:r>
            <a:r>
              <a:rPr lang="en-US" sz="2400" b="1" dirty="0" err="1"/>
              <a:t>একাধিক</a:t>
            </a:r>
            <a:r>
              <a:rPr lang="en-US" sz="2400" b="1" dirty="0"/>
              <a:t> </a:t>
            </a:r>
            <a:r>
              <a:rPr lang="en-US" sz="2400" b="1" dirty="0" err="1"/>
              <a:t>বিষয়ে</a:t>
            </a:r>
            <a:r>
              <a:rPr lang="en-US" sz="2400" b="1" dirty="0"/>
              <a:t> </a:t>
            </a:r>
            <a:r>
              <a:rPr lang="en-US" sz="2400" b="1" dirty="0" err="1"/>
              <a:t>মিল</a:t>
            </a:r>
            <a:r>
              <a:rPr lang="en-US" sz="2400" b="1" dirty="0"/>
              <a:t> </a:t>
            </a:r>
            <a:r>
              <a:rPr lang="en-US" sz="2400" b="1" dirty="0" err="1"/>
              <a:t>আছে</a:t>
            </a:r>
            <a:r>
              <a:rPr lang="en-US" sz="2400" b="1" dirty="0"/>
              <a:t>; </a:t>
            </a:r>
            <a:r>
              <a:rPr lang="en-US" sz="2400" b="1" dirty="0" err="1"/>
              <a:t>কোন</a:t>
            </a:r>
            <a:r>
              <a:rPr lang="en-US" sz="2400" b="1" dirty="0"/>
              <a:t> </a:t>
            </a:r>
            <a:r>
              <a:rPr lang="en-US" sz="2400" b="1" dirty="0" err="1"/>
              <a:t>বাক্য</a:t>
            </a:r>
            <a:r>
              <a:rPr lang="en-US" sz="2400" b="1" dirty="0"/>
              <a:t> </a:t>
            </a:r>
            <a:r>
              <a:rPr lang="en-US" sz="2400" b="1" dirty="0" err="1"/>
              <a:t>যদি</a:t>
            </a:r>
            <a:r>
              <a:rPr lang="en-US" sz="2400" b="1" dirty="0"/>
              <a:t> </a:t>
            </a:r>
            <a:r>
              <a:rPr lang="en-US" sz="2400" b="1" dirty="0" err="1"/>
              <a:t>তাদের</a:t>
            </a:r>
            <a:r>
              <a:rPr lang="en-US" sz="2400" b="1" dirty="0"/>
              <a:t> </a:t>
            </a:r>
            <a:r>
              <a:rPr lang="en-US" sz="2400" b="1" dirty="0" err="1"/>
              <a:t>একটি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</a:t>
            </a:r>
            <a:r>
              <a:rPr lang="en-US" sz="2400" b="1" dirty="0"/>
              <a:t> </a:t>
            </a:r>
            <a:r>
              <a:rPr lang="en-US" sz="2400" b="1" dirty="0" err="1"/>
              <a:t>সত্য</a:t>
            </a:r>
            <a:r>
              <a:rPr lang="en-US" sz="2400" b="1" dirty="0"/>
              <a:t> </a:t>
            </a:r>
            <a:r>
              <a:rPr lang="en-US" sz="2400" b="1" dirty="0" err="1"/>
              <a:t>হয়</a:t>
            </a:r>
            <a:r>
              <a:rPr lang="en-US" sz="2400" b="1" dirty="0"/>
              <a:t>, </a:t>
            </a:r>
            <a:r>
              <a:rPr lang="en-US" sz="2400" b="1" dirty="0" err="1"/>
              <a:t>তাহলে</a:t>
            </a:r>
            <a:r>
              <a:rPr lang="en-US" sz="2400" b="1" dirty="0"/>
              <a:t> </a:t>
            </a:r>
            <a:r>
              <a:rPr lang="en-US" sz="2400" b="1" dirty="0" err="1"/>
              <a:t>সেই</a:t>
            </a:r>
            <a:r>
              <a:rPr lang="en-US" sz="2400" b="1" dirty="0"/>
              <a:t> </a:t>
            </a:r>
            <a:r>
              <a:rPr lang="en-US" sz="2400" b="1" dirty="0" err="1"/>
              <a:t>বাক্যটি</a:t>
            </a:r>
            <a:r>
              <a:rPr lang="en-US" sz="2400" b="1" dirty="0"/>
              <a:t> </a:t>
            </a:r>
            <a:r>
              <a:rPr lang="en-US" sz="2400" b="1" dirty="0" err="1"/>
              <a:t>অপরটি</a:t>
            </a:r>
            <a:r>
              <a:rPr lang="en-US" sz="2400" b="1" dirty="0"/>
              <a:t> </a:t>
            </a:r>
            <a:r>
              <a:rPr lang="en-US" sz="2400" b="1" dirty="0" err="1"/>
              <a:t>সম্পর্কেও</a:t>
            </a:r>
            <a:r>
              <a:rPr lang="en-US" sz="2400" b="1" dirty="0"/>
              <a:t> </a:t>
            </a:r>
            <a:r>
              <a:rPr lang="en-US" sz="2400" b="1" dirty="0" err="1"/>
              <a:t>সত্য</a:t>
            </a:r>
            <a:r>
              <a:rPr lang="en-US" sz="2400" b="1" dirty="0"/>
              <a:t> </a:t>
            </a:r>
            <a:r>
              <a:rPr lang="en-US" sz="2400" b="1" dirty="0" err="1" smtClean="0"/>
              <a:t>হবে</a:t>
            </a:r>
            <a:r>
              <a:rPr lang="en-US" sz="2400" b="1" dirty="0" smtClean="0"/>
              <a:t>”।</a:t>
            </a:r>
            <a:endParaRPr lang="en-US" sz="2400" b="1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A65E37EB-F175-47B3-BAB9-8EC0C6C7DA4E}"/>
              </a:ext>
            </a:extLst>
          </p:cNvPr>
          <p:cNvSpPr/>
          <p:nvPr/>
        </p:nvSpPr>
        <p:spPr>
          <a:xfrm>
            <a:off x="651510" y="373162"/>
            <a:ext cx="109613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বাস্তব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উদাহরণ</a:t>
            </a:r>
            <a:r>
              <a:rPr 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896668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107862-EC8F-4B25-8D70-5D2BF8E26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09600"/>
            <a:ext cx="11121390" cy="8763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সাদৃশ্যানুমানের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প্রামান্য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44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সংজ্ঞা</a:t>
            </a:r>
            <a:r>
              <a:rPr lang="en-U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: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183918-67C9-4295-A1B1-BC72D1AB6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1531620"/>
            <a:ext cx="11635740" cy="50977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“</a:t>
            </a:r>
            <a:r>
              <a:rPr lang="en-US" sz="2800" dirty="0" err="1"/>
              <a:t>দুটি</a:t>
            </a:r>
            <a:r>
              <a:rPr lang="en-US" sz="2800" dirty="0"/>
              <a:t> </a:t>
            </a:r>
            <a:r>
              <a:rPr lang="en-US" sz="2800" dirty="0" err="1"/>
              <a:t>বস্তুর</a:t>
            </a:r>
            <a:r>
              <a:rPr lang="en-US" sz="2800" dirty="0"/>
              <a:t> </a:t>
            </a:r>
            <a:r>
              <a:rPr lang="en-US" sz="2800" dirty="0" err="1"/>
              <a:t>মধ্যে</a:t>
            </a:r>
            <a:r>
              <a:rPr lang="en-US" sz="2800" dirty="0"/>
              <a:t> </a:t>
            </a:r>
            <a:r>
              <a:rPr lang="en-US" sz="2800" dirty="0" err="1"/>
              <a:t>এক</a:t>
            </a:r>
            <a:r>
              <a:rPr lang="en-US" sz="2800" dirty="0"/>
              <a:t> </a:t>
            </a:r>
            <a:r>
              <a:rPr lang="en-US" sz="2800" dirty="0" err="1"/>
              <a:t>বা</a:t>
            </a:r>
            <a:r>
              <a:rPr lang="en-US" sz="2800" dirty="0"/>
              <a:t> </a:t>
            </a:r>
            <a:r>
              <a:rPr lang="en-US" sz="2800" dirty="0" err="1"/>
              <a:t>একাধিক</a:t>
            </a:r>
            <a:r>
              <a:rPr lang="en-US" sz="2800" dirty="0"/>
              <a:t> </a:t>
            </a:r>
            <a:r>
              <a:rPr lang="en-US" sz="2800" dirty="0" err="1"/>
              <a:t>বিষয়ে</a:t>
            </a:r>
            <a:r>
              <a:rPr lang="en-US" sz="2800" dirty="0"/>
              <a:t> </a:t>
            </a:r>
            <a:r>
              <a:rPr lang="en-US" sz="2800" dirty="0" err="1"/>
              <a:t>মিল</a:t>
            </a:r>
            <a:r>
              <a:rPr lang="en-US" sz="2800" dirty="0"/>
              <a:t> </a:t>
            </a:r>
            <a:r>
              <a:rPr lang="en-US" sz="2800" dirty="0" err="1"/>
              <a:t>আছে</a:t>
            </a:r>
            <a:r>
              <a:rPr lang="en-US" sz="2800" dirty="0"/>
              <a:t>; </a:t>
            </a:r>
            <a:r>
              <a:rPr lang="en-US" sz="2800" dirty="0" err="1"/>
              <a:t>কোন</a:t>
            </a:r>
            <a:r>
              <a:rPr lang="en-US" sz="2800" dirty="0"/>
              <a:t> </a:t>
            </a:r>
            <a:r>
              <a:rPr lang="en-US" sz="2800" dirty="0" err="1"/>
              <a:t>বাক্য</a:t>
            </a:r>
            <a:r>
              <a:rPr lang="en-US" sz="2800" dirty="0"/>
              <a:t> </a:t>
            </a:r>
            <a:r>
              <a:rPr lang="en-US" sz="2800" dirty="0" err="1"/>
              <a:t>যদি</a:t>
            </a:r>
            <a:r>
              <a:rPr lang="en-US" sz="2800" dirty="0"/>
              <a:t> </a:t>
            </a:r>
            <a:r>
              <a:rPr lang="en-US" sz="2800" dirty="0" err="1"/>
              <a:t>তাদের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সম্পর্কে</a:t>
            </a:r>
            <a:r>
              <a:rPr lang="en-US" sz="2800" dirty="0"/>
              <a:t> </a:t>
            </a:r>
            <a:r>
              <a:rPr lang="en-US" sz="2800" dirty="0" err="1"/>
              <a:t>সত্য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, </a:t>
            </a:r>
            <a:r>
              <a:rPr lang="en-US" sz="2800" dirty="0" err="1"/>
              <a:t>তাহলে</a:t>
            </a:r>
            <a:r>
              <a:rPr lang="en-US" sz="2800" dirty="0"/>
              <a:t> </a:t>
            </a:r>
            <a:r>
              <a:rPr lang="en-US" sz="2800" dirty="0" err="1"/>
              <a:t>সেই</a:t>
            </a:r>
            <a:r>
              <a:rPr lang="en-US" sz="2800" dirty="0"/>
              <a:t> </a:t>
            </a:r>
            <a:r>
              <a:rPr lang="en-US" sz="2800" dirty="0" err="1"/>
              <a:t>বাক্যটি</a:t>
            </a:r>
            <a:r>
              <a:rPr lang="en-US" sz="2800" dirty="0"/>
              <a:t> </a:t>
            </a:r>
            <a:r>
              <a:rPr lang="en-US" sz="2800" dirty="0" err="1"/>
              <a:t>অপরটি</a:t>
            </a:r>
            <a:r>
              <a:rPr lang="en-US" sz="2800" dirty="0"/>
              <a:t> </a:t>
            </a:r>
            <a:r>
              <a:rPr lang="en-US" sz="2800" dirty="0" err="1"/>
              <a:t>সম্পর্কেও</a:t>
            </a:r>
            <a:r>
              <a:rPr lang="en-US" sz="2800" dirty="0"/>
              <a:t> </a:t>
            </a:r>
            <a:r>
              <a:rPr lang="en-US" sz="2800" dirty="0" err="1"/>
              <a:t>সত্য</a:t>
            </a:r>
            <a:r>
              <a:rPr lang="en-US" sz="2800" dirty="0"/>
              <a:t> </a:t>
            </a:r>
            <a:r>
              <a:rPr lang="en-US" sz="2800" dirty="0" err="1"/>
              <a:t>হবে</a:t>
            </a:r>
            <a:r>
              <a:rPr lang="en-US" sz="2800" dirty="0"/>
              <a:t>”।-</a:t>
            </a:r>
            <a:r>
              <a:rPr lang="en-US" sz="2800" b="1" dirty="0" err="1"/>
              <a:t>যুক্তিবিদ</a:t>
            </a:r>
            <a:r>
              <a:rPr lang="en-US" sz="2800" b="1" dirty="0"/>
              <a:t> </a:t>
            </a:r>
            <a:r>
              <a:rPr lang="en-US" sz="2800" b="1" dirty="0" err="1"/>
              <a:t>জন.স্টুয়ার্ট</a:t>
            </a:r>
            <a:r>
              <a:rPr lang="en-US" sz="2800" b="1" dirty="0"/>
              <a:t> </a:t>
            </a:r>
            <a:r>
              <a:rPr lang="en-US" sz="2800" b="1" dirty="0" err="1"/>
              <a:t>মিল</a:t>
            </a:r>
            <a:r>
              <a:rPr lang="en-US" sz="2800" b="1" dirty="0"/>
              <a:t> ।</a:t>
            </a:r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আরোহ</a:t>
            </a:r>
            <a:r>
              <a:rPr lang="en-US" sz="2800" dirty="0"/>
              <a:t> </a:t>
            </a:r>
            <a:r>
              <a:rPr lang="en-US" sz="2800" dirty="0" err="1"/>
              <a:t>অনুমানের</a:t>
            </a:r>
            <a:r>
              <a:rPr lang="en-US" sz="2800" dirty="0"/>
              <a:t> </a:t>
            </a:r>
            <a:r>
              <a:rPr lang="en-US" sz="2800" dirty="0" err="1"/>
              <a:t>একটি</a:t>
            </a:r>
            <a:r>
              <a:rPr lang="en-US" sz="2800" dirty="0"/>
              <a:t> </a:t>
            </a:r>
            <a:r>
              <a:rPr lang="en-US" sz="2800" dirty="0" err="1"/>
              <a:t>সতন্ত্র</a:t>
            </a:r>
            <a:r>
              <a:rPr lang="en-US" sz="2800" dirty="0"/>
              <a:t> </a:t>
            </a:r>
            <a:r>
              <a:rPr lang="en-US" sz="2800" dirty="0" err="1"/>
              <a:t>পদ্ধতি</a:t>
            </a:r>
            <a:r>
              <a:rPr lang="en-US" sz="2800" dirty="0"/>
              <a:t> </a:t>
            </a:r>
            <a:r>
              <a:rPr lang="en-US" sz="2800" dirty="0" err="1"/>
              <a:t>হিসেবে</a:t>
            </a:r>
            <a:r>
              <a:rPr lang="en-US" sz="2800" dirty="0"/>
              <a:t> </a:t>
            </a:r>
            <a:r>
              <a:rPr lang="en-US" sz="2800" dirty="0" err="1"/>
              <a:t>সাদৃশ্যনুমানরে</a:t>
            </a:r>
            <a:r>
              <a:rPr lang="en-US" sz="2800" dirty="0"/>
              <a:t> </a:t>
            </a:r>
            <a:r>
              <a:rPr lang="en-US" sz="2800" dirty="0" err="1"/>
              <a:t>মনে</a:t>
            </a:r>
            <a:r>
              <a:rPr lang="en-US" sz="2800" dirty="0"/>
              <a:t> </a:t>
            </a:r>
            <a:r>
              <a:rPr lang="en-US" sz="2800" dirty="0" err="1"/>
              <a:t>করা</a:t>
            </a:r>
            <a:r>
              <a:rPr lang="en-US" sz="2800" dirty="0"/>
              <a:t> </a:t>
            </a:r>
            <a:r>
              <a:rPr lang="en-US" sz="2800" dirty="0" err="1"/>
              <a:t>হয়</a:t>
            </a:r>
            <a:r>
              <a:rPr lang="en-US" sz="2800" dirty="0"/>
              <a:t> </a:t>
            </a:r>
            <a:r>
              <a:rPr lang="en-US" sz="2800" dirty="0" err="1"/>
              <a:t>যে</a:t>
            </a:r>
            <a:r>
              <a:rPr lang="en-US" sz="2800" dirty="0"/>
              <a:t>, </a:t>
            </a:r>
            <a:r>
              <a:rPr lang="en-US" sz="2800" dirty="0" err="1"/>
              <a:t>দুটি</a:t>
            </a:r>
            <a:r>
              <a:rPr lang="en-US" sz="2800" dirty="0"/>
              <a:t> </a:t>
            </a:r>
            <a:r>
              <a:rPr lang="en-US" sz="2800" dirty="0" err="1"/>
              <a:t>বস্তুর</a:t>
            </a:r>
            <a:r>
              <a:rPr lang="en-US" sz="2800" dirty="0"/>
              <a:t> </a:t>
            </a:r>
            <a:r>
              <a:rPr lang="en-US" sz="2800" dirty="0" err="1"/>
              <a:t>মধ্যে</a:t>
            </a:r>
            <a:r>
              <a:rPr lang="en-US" sz="2800" dirty="0"/>
              <a:t> </a:t>
            </a:r>
            <a:r>
              <a:rPr lang="en-US" sz="2800" dirty="0" err="1"/>
              <a:t>কয়েকটি</a:t>
            </a:r>
            <a:r>
              <a:rPr lang="en-US" sz="2800" dirty="0"/>
              <a:t> </a:t>
            </a:r>
            <a:r>
              <a:rPr lang="en-US" sz="2800" dirty="0" err="1"/>
              <a:t>বিষয়ে</a:t>
            </a:r>
            <a:r>
              <a:rPr lang="en-US" sz="2800" dirty="0"/>
              <a:t> </a:t>
            </a:r>
            <a:r>
              <a:rPr lang="en-US" sz="2800" dirty="0" err="1"/>
              <a:t>সাদৃশ্য</a:t>
            </a:r>
            <a:r>
              <a:rPr lang="en-US" sz="2800" dirty="0"/>
              <a:t> </a:t>
            </a:r>
            <a:r>
              <a:rPr lang="en-US" sz="2800" dirty="0" err="1"/>
              <a:t>থাকলে</a:t>
            </a:r>
            <a:r>
              <a:rPr lang="en-US" sz="2800" dirty="0"/>
              <a:t> </a:t>
            </a:r>
            <a:r>
              <a:rPr lang="en-US" sz="2800" dirty="0" err="1"/>
              <a:t>তাদের</a:t>
            </a:r>
            <a:r>
              <a:rPr lang="en-US" sz="2800" dirty="0"/>
              <a:t> </a:t>
            </a:r>
            <a:r>
              <a:rPr lang="en-US" sz="2800" dirty="0" err="1"/>
              <a:t>মধ্যে</a:t>
            </a:r>
            <a:r>
              <a:rPr lang="en-US" sz="2800" dirty="0"/>
              <a:t> </a:t>
            </a:r>
            <a:r>
              <a:rPr lang="en-US" sz="2800" dirty="0" err="1"/>
              <a:t>অপর</a:t>
            </a:r>
            <a:r>
              <a:rPr lang="en-US" sz="2800" dirty="0"/>
              <a:t> </a:t>
            </a:r>
            <a:r>
              <a:rPr lang="en-US" sz="2800" dirty="0" err="1"/>
              <a:t>কোন</a:t>
            </a:r>
            <a:r>
              <a:rPr lang="en-US" sz="2800" dirty="0"/>
              <a:t> </a:t>
            </a:r>
            <a:r>
              <a:rPr lang="en-US" sz="2800" dirty="0" err="1"/>
              <a:t>বিষয়েও</a:t>
            </a:r>
            <a:r>
              <a:rPr lang="en-US" sz="2800" dirty="0"/>
              <a:t> </a:t>
            </a:r>
            <a:r>
              <a:rPr lang="en-US" sz="2800" dirty="0" err="1"/>
              <a:t>সাদৃশ্য</a:t>
            </a:r>
            <a:r>
              <a:rPr lang="en-US" sz="2800" dirty="0"/>
              <a:t> </a:t>
            </a:r>
            <a:r>
              <a:rPr lang="en-US" sz="2800" dirty="0" err="1"/>
              <a:t>থাকতে</a:t>
            </a:r>
            <a:r>
              <a:rPr lang="en-US" sz="2800" dirty="0"/>
              <a:t> </a:t>
            </a:r>
            <a:r>
              <a:rPr lang="en-US" sz="2800" dirty="0" err="1"/>
              <a:t>পারে</a:t>
            </a:r>
            <a:r>
              <a:rPr lang="en-US" sz="2800" dirty="0"/>
              <a:t>, </a:t>
            </a:r>
            <a:r>
              <a:rPr lang="en-US" sz="2800" dirty="0" err="1"/>
              <a:t>যে</a:t>
            </a:r>
            <a:r>
              <a:rPr lang="en-US" sz="2800" dirty="0"/>
              <a:t> </a:t>
            </a:r>
            <a:r>
              <a:rPr lang="en-US" sz="2800" dirty="0" err="1"/>
              <a:t>অপর</a:t>
            </a:r>
            <a:r>
              <a:rPr lang="en-US" sz="2800" dirty="0"/>
              <a:t> </a:t>
            </a:r>
            <a:r>
              <a:rPr lang="en-US" sz="2800" dirty="0" err="1"/>
              <a:t>বিষয়টি</a:t>
            </a:r>
            <a:r>
              <a:rPr lang="en-US" sz="2800" dirty="0"/>
              <a:t> </a:t>
            </a:r>
            <a:r>
              <a:rPr lang="en-US" sz="2800" dirty="0" err="1"/>
              <a:t>সাদৃশ্যমূলক</a:t>
            </a:r>
            <a:r>
              <a:rPr lang="en-US" sz="2800" dirty="0"/>
              <a:t> </a:t>
            </a:r>
            <a:r>
              <a:rPr lang="en-US" sz="2800" dirty="0" err="1"/>
              <a:t>বিষয়গুলোর</a:t>
            </a:r>
            <a:r>
              <a:rPr lang="en-US" sz="2800" dirty="0"/>
              <a:t> </a:t>
            </a:r>
            <a:r>
              <a:rPr lang="en-US" sz="2800" dirty="0" err="1"/>
              <a:t>সাথ</a:t>
            </a:r>
            <a:r>
              <a:rPr lang="en-US" sz="2800" dirty="0"/>
              <a:t> </a:t>
            </a:r>
            <a:r>
              <a:rPr lang="en-US" sz="2800" dirty="0" err="1"/>
              <a:t>কার্য-কারণ</a:t>
            </a:r>
            <a:r>
              <a:rPr lang="en-US" sz="2800" dirty="0"/>
              <a:t> </a:t>
            </a:r>
            <a:r>
              <a:rPr lang="en-US" sz="2800" dirty="0" err="1"/>
              <a:t>কিংবা</a:t>
            </a:r>
            <a:r>
              <a:rPr lang="en-US" sz="2800" dirty="0"/>
              <a:t> </a:t>
            </a:r>
            <a:r>
              <a:rPr lang="en-US" sz="2800" dirty="0" err="1"/>
              <a:t>সহ-অবস্থান</a:t>
            </a:r>
            <a:r>
              <a:rPr lang="en-US" sz="2800" dirty="0"/>
              <a:t> </a:t>
            </a:r>
            <a:r>
              <a:rPr lang="en-US" sz="2800" dirty="0" err="1"/>
              <a:t>জনিত</a:t>
            </a:r>
            <a:r>
              <a:rPr lang="en-US" sz="2800" dirty="0"/>
              <a:t> </a:t>
            </a:r>
            <a:r>
              <a:rPr lang="en-US" sz="2800" dirty="0" err="1"/>
              <a:t>সম্পর্কে</a:t>
            </a:r>
            <a:r>
              <a:rPr lang="en-US" sz="2800" dirty="0"/>
              <a:t> </a:t>
            </a:r>
            <a:r>
              <a:rPr lang="en-US" sz="2800" dirty="0" err="1"/>
              <a:t>আবদ্ধ</a:t>
            </a:r>
            <a:r>
              <a:rPr lang="en-US" sz="2800" dirty="0"/>
              <a:t> </a:t>
            </a:r>
            <a:r>
              <a:rPr lang="en-US" sz="2800" dirty="0" err="1"/>
              <a:t>বলে</a:t>
            </a:r>
            <a:r>
              <a:rPr lang="en-US" sz="2800" dirty="0"/>
              <a:t> </a:t>
            </a:r>
            <a:r>
              <a:rPr lang="en-US" sz="2800" dirty="0" err="1"/>
              <a:t>জানা</a:t>
            </a:r>
            <a:r>
              <a:rPr lang="en-US" sz="2800" dirty="0"/>
              <a:t> </a:t>
            </a:r>
            <a:r>
              <a:rPr lang="en-US" sz="2800" dirty="0" err="1"/>
              <a:t>নেই</a:t>
            </a:r>
            <a:r>
              <a:rPr lang="en-US" sz="2800" dirty="0"/>
              <a:t>”।– </a:t>
            </a:r>
            <a:r>
              <a:rPr lang="en-US" sz="2800" b="1" dirty="0" err="1"/>
              <a:t>যুক্তিবিদ</a:t>
            </a:r>
            <a:r>
              <a:rPr lang="en-US" sz="2800" b="1" dirty="0"/>
              <a:t> </a:t>
            </a:r>
            <a:r>
              <a:rPr lang="en-US" sz="2800" b="1" dirty="0" err="1"/>
              <a:t>বেন</a:t>
            </a:r>
            <a:r>
              <a:rPr lang="en-US" sz="2800" b="1" dirty="0"/>
              <a:t>।</a:t>
            </a:r>
          </a:p>
          <a:p>
            <a:pPr marL="0" indent="0" algn="just">
              <a:buNone/>
            </a:pPr>
            <a:r>
              <a:rPr lang="en-US" sz="2800" dirty="0"/>
              <a:t>“</a:t>
            </a:r>
            <a:r>
              <a:rPr lang="en-US" sz="2800" dirty="0" err="1"/>
              <a:t>সাদৃশ্যনুমান</a:t>
            </a:r>
            <a:r>
              <a:rPr lang="en-US" sz="2800" dirty="0"/>
              <a:t> </a:t>
            </a:r>
            <a:r>
              <a:rPr lang="en-US" sz="2800" dirty="0" err="1"/>
              <a:t>হচ্ছে</a:t>
            </a:r>
            <a:r>
              <a:rPr lang="en-US" sz="2800" dirty="0"/>
              <a:t> </a:t>
            </a:r>
            <a:r>
              <a:rPr lang="en-US" sz="2800" dirty="0" err="1"/>
              <a:t>এক</a:t>
            </a:r>
            <a:r>
              <a:rPr lang="en-US" sz="2800" dirty="0"/>
              <a:t> </a:t>
            </a:r>
            <a:r>
              <a:rPr lang="en-US" sz="2800" dirty="0" err="1"/>
              <a:t>প্রকারের</a:t>
            </a:r>
            <a:r>
              <a:rPr lang="en-US" sz="2800" dirty="0"/>
              <a:t> </a:t>
            </a:r>
            <a:r>
              <a:rPr lang="en-US" sz="2800" dirty="0" err="1"/>
              <a:t>সম্ভাব্য</a:t>
            </a:r>
            <a:r>
              <a:rPr lang="en-US" sz="2800" dirty="0"/>
              <a:t> </a:t>
            </a:r>
            <a:r>
              <a:rPr lang="en-US" sz="2800" dirty="0" err="1"/>
              <a:t>প্রমাণ</a:t>
            </a:r>
            <a:r>
              <a:rPr lang="en-US" sz="2800" dirty="0"/>
              <a:t> </a:t>
            </a:r>
            <a:r>
              <a:rPr lang="en-US" sz="2800" dirty="0" err="1"/>
              <a:t>যা</a:t>
            </a:r>
            <a:r>
              <a:rPr lang="en-US" sz="2800" dirty="0"/>
              <a:t> </a:t>
            </a:r>
            <a:r>
              <a:rPr lang="en-US" sz="2800" dirty="0" err="1"/>
              <a:t>উপমানের</a:t>
            </a:r>
            <a:r>
              <a:rPr lang="en-US" sz="2800" dirty="0"/>
              <a:t> </a:t>
            </a:r>
            <a:r>
              <a:rPr lang="en-US" sz="2800" dirty="0" err="1"/>
              <a:t>মাল</a:t>
            </a:r>
            <a:r>
              <a:rPr lang="en-US" sz="2800" dirty="0"/>
              <a:t> </a:t>
            </a:r>
            <a:r>
              <a:rPr lang="en-US" sz="2800" dirty="0" err="1"/>
              <a:t>মশলা</a:t>
            </a:r>
            <a:r>
              <a:rPr lang="en-US" sz="2800" dirty="0"/>
              <a:t> ও </a:t>
            </a:r>
            <a:r>
              <a:rPr lang="en-US" sz="2800" dirty="0" err="1"/>
              <a:t>অনুমানের</a:t>
            </a:r>
            <a:r>
              <a:rPr lang="en-US" sz="2800" dirty="0"/>
              <a:t> </a:t>
            </a:r>
            <a:r>
              <a:rPr lang="en-US" sz="2800" dirty="0" err="1"/>
              <a:t>বিষয়স্থিত</a:t>
            </a:r>
            <a:r>
              <a:rPr lang="en-US" sz="2800" dirty="0"/>
              <a:t> </a:t>
            </a:r>
            <a:r>
              <a:rPr lang="en-US" sz="2800" dirty="0" err="1"/>
              <a:t>অসম্পূর্ণ</a:t>
            </a:r>
            <a:r>
              <a:rPr lang="en-US" sz="2800" dirty="0"/>
              <a:t> </a:t>
            </a:r>
            <a:r>
              <a:rPr lang="en-US" sz="2800" dirty="0" err="1"/>
              <a:t>সাদৃশ্যের</a:t>
            </a:r>
            <a:r>
              <a:rPr lang="en-US" sz="2800" dirty="0"/>
              <a:t> </a:t>
            </a:r>
            <a:r>
              <a:rPr lang="as-IN" sz="2800" dirty="0"/>
              <a:t>উ</a:t>
            </a:r>
            <a:r>
              <a:rPr lang="en-US" sz="2800" dirty="0"/>
              <a:t>প</a:t>
            </a:r>
            <a:r>
              <a:rPr lang="as-IN" sz="2800" dirty="0"/>
              <a:t>র</a:t>
            </a:r>
            <a:r>
              <a:rPr lang="en-US" sz="2800" dirty="0"/>
              <a:t> </a:t>
            </a:r>
            <a:r>
              <a:rPr lang="en-US" sz="2800" dirty="0" err="1"/>
              <a:t>নির্ভরশীল</a:t>
            </a:r>
            <a:r>
              <a:rPr lang="en-US" sz="2800" dirty="0"/>
              <a:t>”।</a:t>
            </a:r>
            <a:r>
              <a:rPr lang="en-US" sz="2800" b="1" dirty="0"/>
              <a:t>- </a:t>
            </a:r>
            <a:r>
              <a:rPr lang="en-US" sz="2800" b="1" dirty="0" err="1"/>
              <a:t>যুক্তিবিদ</a:t>
            </a:r>
            <a:r>
              <a:rPr lang="en-US" sz="2800" b="1" dirty="0"/>
              <a:t> </a:t>
            </a:r>
            <a:r>
              <a:rPr lang="en-US" sz="2800" b="1" dirty="0" err="1"/>
              <a:t>কার্ভেথ</a:t>
            </a:r>
            <a:r>
              <a:rPr lang="en-US" sz="2800" b="1" dirty="0"/>
              <a:t> </a:t>
            </a:r>
            <a:r>
              <a:rPr lang="en-US" sz="2800" b="1" dirty="0" err="1"/>
              <a:t>রীড</a:t>
            </a:r>
            <a:r>
              <a:rPr lang="en-US" sz="2800" b="1" dirty="0"/>
              <a:t>।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560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476</TotalTime>
  <Words>930</Words>
  <Application>Microsoft Office PowerPoint</Application>
  <PresentationFormat>Custom</PresentationFormat>
  <Paragraphs>116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PowerPoint Presentation</vt:lpstr>
      <vt:lpstr>PowerPoint Presentation</vt:lpstr>
      <vt:lpstr>শিক্ষণফল (Learning Outcome)</vt:lpstr>
      <vt:lpstr>PowerPoint Presentation</vt:lpstr>
      <vt:lpstr>PowerPoint Presentation</vt:lpstr>
      <vt:lpstr>PowerPoint Presentation</vt:lpstr>
      <vt:lpstr>PowerPoint Presentation</vt:lpstr>
      <vt:lpstr>সাদৃশ্যানুমানের প্রামান্য সংজ্ঞা:</vt:lpstr>
      <vt:lpstr>সাদৃশ্যানুমানের বৈশিষ্ঠ্য:</vt:lpstr>
      <vt:lpstr>সাদৃশ্যানুমানের মূল্য ও গুরুত্ব</vt:lpstr>
      <vt:lpstr>PowerPoint Presentation</vt:lpstr>
      <vt:lpstr>PowerPoint Presentation</vt:lpstr>
      <vt:lpstr>সাধু সাদৃশ্যনুমান ও অসাধু সাদৃশ্যনুমান এর পার্থক্য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kpc</dc:creator>
  <cp:lastModifiedBy>usa</cp:lastModifiedBy>
  <cp:revision>211</cp:revision>
  <dcterms:created xsi:type="dcterms:W3CDTF">2018-11-13T16:01:25Z</dcterms:created>
  <dcterms:modified xsi:type="dcterms:W3CDTF">2022-02-13T03:55:52Z</dcterms:modified>
</cp:coreProperties>
</file>