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4" r:id="rId4"/>
    <p:sldId id="263" r:id="rId5"/>
    <p:sldId id="262" r:id="rId6"/>
    <p:sldId id="269" r:id="rId7"/>
    <p:sldId id="268" r:id="rId8"/>
    <p:sldId id="267" r:id="rId9"/>
    <p:sldId id="259" r:id="rId10"/>
    <p:sldId id="266" r:id="rId11"/>
    <p:sldId id="272" r:id="rId12"/>
    <p:sldId id="273" r:id="rId13"/>
    <p:sldId id="271" r:id="rId14"/>
    <p:sldId id="261" r:id="rId15"/>
    <p:sldId id="265" r:id="rId16"/>
    <p:sldId id="274" r:id="rId17"/>
    <p:sldId id="270" r:id="rId18"/>
    <p:sldId id="260"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88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927D80-2B49-4C57-BA63-12FAE6339170}"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33750-CB79-4C48-A601-F83FECA791F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27D80-2B49-4C57-BA63-12FAE6339170}"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33750-CB79-4C48-A601-F83FECA791F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27D80-2B49-4C57-BA63-12FAE6339170}"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33750-CB79-4C48-A601-F83FECA791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927D80-2B49-4C57-BA63-12FAE6339170}"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33750-CB79-4C48-A601-F83FECA791F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927D80-2B49-4C57-BA63-12FAE6339170}"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233750-CB79-4C48-A601-F83FECA791F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927D80-2B49-4C57-BA63-12FAE6339170}"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33750-CB79-4C48-A601-F83FECA791F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927D80-2B49-4C57-BA63-12FAE6339170}" type="datetimeFigureOut">
              <a:rPr lang="en-US" smtClean="0"/>
              <a:pPr/>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233750-CB79-4C48-A601-F83FECA791F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927D80-2B49-4C57-BA63-12FAE6339170}" type="datetimeFigureOut">
              <a:rPr lang="en-US" smtClean="0"/>
              <a:pPr/>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233750-CB79-4C48-A601-F83FECA791F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927D80-2B49-4C57-BA63-12FAE6339170}" type="datetimeFigureOut">
              <a:rPr lang="en-US" smtClean="0"/>
              <a:pPr/>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233750-CB79-4C48-A601-F83FECA791F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27D80-2B49-4C57-BA63-12FAE6339170}"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33750-CB79-4C48-A601-F83FECA791F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927D80-2B49-4C57-BA63-12FAE6339170}"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233750-CB79-4C48-A601-F83FECA791F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27D80-2B49-4C57-BA63-12FAE6339170}" type="datetimeFigureOut">
              <a:rPr lang="en-US" smtClean="0"/>
              <a:pPr/>
              <a:t>11/9/2021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233750-CB79-4C48-A601-F83FECA791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20.jpeg"/></Relationships>
</file>

<file path=ppt/slides/_rels/slide15.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22.jpeg"/></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mailto:shakhawath747@gamil.com" TargetMode="External"/><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8" name="Picture 4" descr="C:\Users\User\Pictures\Downloads\Downloads\q20.jpg"/>
          <p:cNvPicPr>
            <a:picLocks noChangeAspect="1" noChangeArrowheads="1"/>
          </p:cNvPicPr>
          <p:nvPr/>
        </p:nvPicPr>
        <p:blipFill>
          <a:blip r:embed="rId2"/>
          <a:srcRect/>
          <a:stretch>
            <a:fillRect/>
          </a:stretch>
        </p:blipFill>
        <p:spPr bwMode="auto">
          <a:xfrm>
            <a:off x="0" y="685800"/>
            <a:ext cx="9144000" cy="6172200"/>
          </a:xfrm>
          <a:prstGeom prst="rect">
            <a:avLst/>
          </a:prstGeom>
          <a:noFill/>
        </p:spPr>
      </p:pic>
      <p:sp>
        <p:nvSpPr>
          <p:cNvPr id="7" name="TextBox 6"/>
          <p:cNvSpPr txBox="1"/>
          <p:nvPr/>
        </p:nvSpPr>
        <p:spPr>
          <a:xfrm>
            <a:off x="0" y="0"/>
            <a:ext cx="9144000" cy="707886"/>
          </a:xfrm>
          <a:prstGeom prst="rect">
            <a:avLst/>
          </a:prstGeom>
          <a:solidFill>
            <a:srgbClr val="7030A0"/>
          </a:solidFill>
        </p:spPr>
        <p:txBody>
          <a:bodyPr wrap="square" rtlCol="0">
            <a:spAutoFit/>
          </a:bodyPr>
          <a:lstStyle/>
          <a:p>
            <a:r>
              <a:rPr lang="bn-IN" sz="4000" dirty="0" smtClean="0">
                <a:latin typeface="SutonnyOMJ" pitchFamily="2" charset="0"/>
                <a:cs typeface="SutonnyOMJ" pitchFamily="2" charset="0"/>
              </a:rPr>
              <a:t>                      </a:t>
            </a:r>
            <a:r>
              <a:rPr lang="en-US" sz="4000" dirty="0" err="1" smtClean="0">
                <a:solidFill>
                  <a:schemeClr val="bg1"/>
                </a:solidFill>
                <a:latin typeface="SutonnyOMJ" pitchFamily="2" charset="0"/>
                <a:cs typeface="SutonnyOMJ" pitchFamily="2" charset="0"/>
              </a:rPr>
              <a:t>আজকের</a:t>
            </a:r>
            <a:r>
              <a:rPr lang="en-US" sz="4000" dirty="0" smtClean="0">
                <a:solidFill>
                  <a:schemeClr val="bg1"/>
                </a:solidFill>
                <a:latin typeface="SutonnyOMJ" pitchFamily="2" charset="0"/>
                <a:cs typeface="SutonnyOMJ" pitchFamily="2" charset="0"/>
              </a:rPr>
              <a:t> </a:t>
            </a:r>
            <a:r>
              <a:rPr lang="en-US" sz="4000" dirty="0" err="1" smtClean="0">
                <a:solidFill>
                  <a:schemeClr val="bg1"/>
                </a:solidFill>
                <a:latin typeface="SutonnyOMJ" pitchFamily="2" charset="0"/>
                <a:cs typeface="SutonnyOMJ" pitchFamily="2" charset="0"/>
              </a:rPr>
              <a:t>ক্লাসে</a:t>
            </a:r>
            <a:r>
              <a:rPr lang="en-US" sz="4000" dirty="0" smtClean="0">
                <a:solidFill>
                  <a:schemeClr val="bg1"/>
                </a:solidFill>
                <a:latin typeface="SutonnyOMJ" pitchFamily="2" charset="0"/>
                <a:cs typeface="SutonnyOMJ" pitchFamily="2" charset="0"/>
              </a:rPr>
              <a:t> </a:t>
            </a:r>
            <a:r>
              <a:rPr lang="en-US" sz="4000" dirty="0" err="1" smtClean="0">
                <a:solidFill>
                  <a:schemeClr val="bg1"/>
                </a:solidFill>
                <a:latin typeface="SutonnyOMJ" pitchFamily="2" charset="0"/>
                <a:cs typeface="SutonnyOMJ" pitchFamily="2" charset="0"/>
              </a:rPr>
              <a:t>সবাইকে</a:t>
            </a:r>
            <a:r>
              <a:rPr lang="en-US" sz="4000" dirty="0" smtClean="0">
                <a:solidFill>
                  <a:schemeClr val="bg1"/>
                </a:solidFill>
                <a:latin typeface="SutonnyOMJ" pitchFamily="2" charset="0"/>
                <a:cs typeface="SutonnyOMJ" pitchFamily="2" charset="0"/>
              </a:rPr>
              <a:t> </a:t>
            </a:r>
            <a:endParaRPr lang="en-US" sz="4000" dirty="0">
              <a:solidFill>
                <a:schemeClr val="bg1"/>
              </a:solidFill>
              <a:latin typeface="SutonnyOMJ" pitchFamily="2" charset="0"/>
              <a:cs typeface="SutonnyOMJ" pitchFamily="2" charset="0"/>
            </a:endParaRPr>
          </a:p>
        </p:txBody>
      </p:sp>
      <p:pic>
        <p:nvPicPr>
          <p:cNvPr id="1029" name="Picture 5" descr="C:\Users\User\Pictures\Downloads\Downloads\b38.jpg"/>
          <p:cNvPicPr>
            <a:picLocks noChangeAspect="1" noChangeArrowheads="1"/>
          </p:cNvPicPr>
          <p:nvPr/>
        </p:nvPicPr>
        <p:blipFill>
          <a:blip r:embed="rId3"/>
          <a:srcRect/>
          <a:stretch>
            <a:fillRect/>
          </a:stretch>
        </p:blipFill>
        <p:spPr bwMode="auto">
          <a:xfrm>
            <a:off x="1143000" y="2971800"/>
            <a:ext cx="2238375" cy="2038350"/>
          </a:xfrm>
          <a:prstGeom prst="rect">
            <a:avLst/>
          </a:prstGeom>
          <a:noFill/>
        </p:spPr>
      </p:pic>
      <p:pic>
        <p:nvPicPr>
          <p:cNvPr id="1030" name="Picture 6" descr="C:\Users\User\Pictures\Downloads\Downloads\b38.jpg"/>
          <p:cNvPicPr>
            <a:picLocks noChangeAspect="1" noChangeArrowheads="1"/>
          </p:cNvPicPr>
          <p:nvPr/>
        </p:nvPicPr>
        <p:blipFill>
          <a:blip r:embed="rId3"/>
          <a:srcRect/>
          <a:stretch>
            <a:fillRect/>
          </a:stretch>
        </p:blipFill>
        <p:spPr bwMode="auto">
          <a:xfrm>
            <a:off x="3352800" y="2819400"/>
            <a:ext cx="2238375" cy="2038350"/>
          </a:xfrm>
          <a:prstGeom prst="rect">
            <a:avLst/>
          </a:prstGeom>
          <a:noFill/>
        </p:spPr>
      </p:pic>
      <p:pic>
        <p:nvPicPr>
          <p:cNvPr id="1031" name="Picture 7" descr="C:\Users\User\Pictures\Downloads\Downloads\b38.jpg"/>
          <p:cNvPicPr>
            <a:picLocks noChangeAspect="1" noChangeArrowheads="1"/>
          </p:cNvPicPr>
          <p:nvPr/>
        </p:nvPicPr>
        <p:blipFill>
          <a:blip r:embed="rId3"/>
          <a:srcRect/>
          <a:stretch>
            <a:fillRect/>
          </a:stretch>
        </p:blipFill>
        <p:spPr bwMode="auto">
          <a:xfrm>
            <a:off x="3352800" y="762000"/>
            <a:ext cx="2238375" cy="2057400"/>
          </a:xfrm>
          <a:prstGeom prst="rect">
            <a:avLst/>
          </a:prstGeom>
          <a:noFill/>
        </p:spPr>
      </p:pic>
      <p:pic>
        <p:nvPicPr>
          <p:cNvPr id="1032" name="Picture 8" descr="C:\Users\User\Pictures\Downloads\Downloads\b38.jpg"/>
          <p:cNvPicPr>
            <a:picLocks noChangeAspect="1" noChangeArrowheads="1"/>
          </p:cNvPicPr>
          <p:nvPr/>
        </p:nvPicPr>
        <p:blipFill>
          <a:blip r:embed="rId3"/>
          <a:srcRect/>
          <a:stretch>
            <a:fillRect/>
          </a:stretch>
        </p:blipFill>
        <p:spPr bwMode="auto">
          <a:xfrm>
            <a:off x="3352800" y="4819650"/>
            <a:ext cx="2238375" cy="2038350"/>
          </a:xfrm>
          <a:prstGeom prst="rect">
            <a:avLst/>
          </a:prstGeom>
          <a:noFill/>
        </p:spPr>
      </p:pic>
      <p:pic>
        <p:nvPicPr>
          <p:cNvPr id="1033" name="Picture 9" descr="C:\Users\User\Pictures\Downloads\Downloads\b38.jpg"/>
          <p:cNvPicPr>
            <a:picLocks noChangeAspect="1" noChangeArrowheads="1"/>
          </p:cNvPicPr>
          <p:nvPr/>
        </p:nvPicPr>
        <p:blipFill>
          <a:blip r:embed="rId3"/>
          <a:srcRect/>
          <a:stretch>
            <a:fillRect/>
          </a:stretch>
        </p:blipFill>
        <p:spPr bwMode="auto">
          <a:xfrm>
            <a:off x="5562600" y="2971800"/>
            <a:ext cx="2238375" cy="2038350"/>
          </a:xfrm>
          <a:prstGeom prst="rect">
            <a:avLst/>
          </a:prstGeom>
          <a:noFill/>
        </p:spPr>
      </p:pic>
      <p:sp>
        <p:nvSpPr>
          <p:cNvPr id="13" name="TextBox 12"/>
          <p:cNvSpPr txBox="1"/>
          <p:nvPr/>
        </p:nvSpPr>
        <p:spPr>
          <a:xfrm>
            <a:off x="3657600" y="1447800"/>
            <a:ext cx="1905000" cy="923330"/>
          </a:xfrm>
          <a:prstGeom prst="rect">
            <a:avLst/>
          </a:prstGeom>
          <a:noFill/>
        </p:spPr>
        <p:txBody>
          <a:bodyPr wrap="square" rtlCol="0">
            <a:spAutoFit/>
          </a:bodyPr>
          <a:lstStyle/>
          <a:p>
            <a:r>
              <a:rPr lang="bn-IN" sz="5400" dirty="0" smtClean="0">
                <a:latin typeface="SutonnyOMJ" pitchFamily="2" charset="0"/>
                <a:cs typeface="SutonnyOMJ" pitchFamily="2" charset="0"/>
              </a:rPr>
              <a:t>   স্বা</a:t>
            </a:r>
            <a:endParaRPr lang="en-US" sz="5400" dirty="0">
              <a:latin typeface="SutonnyOMJ" pitchFamily="2" charset="0"/>
              <a:cs typeface="SutonnyOMJ" pitchFamily="2" charset="0"/>
            </a:endParaRPr>
          </a:p>
        </p:txBody>
      </p:sp>
      <p:sp>
        <p:nvSpPr>
          <p:cNvPr id="14" name="TextBox 13"/>
          <p:cNvSpPr txBox="1"/>
          <p:nvPr/>
        </p:nvSpPr>
        <p:spPr>
          <a:xfrm>
            <a:off x="4191000" y="3505200"/>
            <a:ext cx="1143000" cy="923330"/>
          </a:xfrm>
          <a:prstGeom prst="rect">
            <a:avLst/>
          </a:prstGeom>
          <a:noFill/>
        </p:spPr>
        <p:txBody>
          <a:bodyPr wrap="square" rtlCol="0">
            <a:spAutoFit/>
          </a:bodyPr>
          <a:lstStyle/>
          <a:p>
            <a:r>
              <a:rPr lang="bn-IN" sz="5400" dirty="0" smtClean="0">
                <a:latin typeface="SutonnyOMJ" pitchFamily="2" charset="0"/>
                <a:cs typeface="SutonnyOMJ" pitchFamily="2" charset="0"/>
              </a:rPr>
              <a:t>গ</a:t>
            </a:r>
            <a:endParaRPr lang="en-US" sz="5400" dirty="0">
              <a:latin typeface="SutonnyOMJ" pitchFamily="2" charset="0"/>
              <a:cs typeface="SutonnyOMJ" pitchFamily="2" charset="0"/>
            </a:endParaRPr>
          </a:p>
        </p:txBody>
      </p:sp>
      <p:sp>
        <p:nvSpPr>
          <p:cNvPr id="15" name="TextBox 14"/>
          <p:cNvSpPr txBox="1"/>
          <p:nvPr/>
        </p:nvSpPr>
        <p:spPr>
          <a:xfrm>
            <a:off x="1905000" y="3657600"/>
            <a:ext cx="1066800" cy="923330"/>
          </a:xfrm>
          <a:prstGeom prst="rect">
            <a:avLst/>
          </a:prstGeom>
          <a:noFill/>
        </p:spPr>
        <p:txBody>
          <a:bodyPr wrap="square" rtlCol="0">
            <a:spAutoFit/>
          </a:bodyPr>
          <a:lstStyle/>
          <a:p>
            <a:r>
              <a:rPr lang="bn-IN" sz="5400" dirty="0" smtClean="0">
                <a:latin typeface="SutonnyOMJ" pitchFamily="2" charset="0"/>
                <a:cs typeface="SutonnyOMJ" pitchFamily="2" charset="0"/>
              </a:rPr>
              <a:t>ত</a:t>
            </a:r>
            <a:endParaRPr lang="en-US" sz="5400" dirty="0">
              <a:latin typeface="SutonnyOMJ" pitchFamily="2" charset="0"/>
              <a:cs typeface="SutonnyOMJ" pitchFamily="2" charset="0"/>
            </a:endParaRPr>
          </a:p>
        </p:txBody>
      </p:sp>
      <p:sp>
        <p:nvSpPr>
          <p:cNvPr id="16" name="TextBox 15"/>
          <p:cNvSpPr txBox="1"/>
          <p:nvPr/>
        </p:nvSpPr>
        <p:spPr>
          <a:xfrm>
            <a:off x="6400800" y="3657600"/>
            <a:ext cx="990600" cy="923330"/>
          </a:xfrm>
          <a:prstGeom prst="rect">
            <a:avLst/>
          </a:prstGeom>
          <a:noFill/>
        </p:spPr>
        <p:txBody>
          <a:bodyPr wrap="square" rtlCol="0">
            <a:spAutoFit/>
          </a:bodyPr>
          <a:lstStyle/>
          <a:p>
            <a:r>
              <a:rPr lang="bn-IN" sz="5400" dirty="0" smtClean="0">
                <a:latin typeface="SutonnyOMJ" pitchFamily="2" charset="0"/>
                <a:cs typeface="SutonnyOMJ" pitchFamily="2" charset="0"/>
              </a:rPr>
              <a:t>ম  </a:t>
            </a:r>
            <a:endParaRPr lang="en-US" sz="54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nodeType="clickEffect">
                                  <p:stCondLst>
                                    <p:cond delay="0"/>
                                  </p:stCondLst>
                                  <p:iterate type="lt">
                                    <p:tmPct val="50000"/>
                                  </p:iterate>
                                  <p:childTnLst>
                                    <p:set>
                                      <p:cBhvr>
                                        <p:cTn id="6" dur="1" fill="hold">
                                          <p:stCondLst>
                                            <p:cond delay="0"/>
                                          </p:stCondLst>
                                        </p:cTn>
                                        <p:tgtEl>
                                          <p:spTgt spid="13">
                                            <p:txEl>
                                              <p:pRg st="0" end="0"/>
                                            </p:txEl>
                                          </p:spTgt>
                                        </p:tgtEl>
                                        <p:attrNameLst>
                                          <p:attrName>style.visibility</p:attrName>
                                        </p:attrNameLst>
                                      </p:cBhvr>
                                      <p:to>
                                        <p:strVal val="visible"/>
                                      </p:to>
                                    </p:set>
                                    <p:set>
                                      <p:cBhvr>
                                        <p:cTn id="7" dur="455" fill="hold">
                                          <p:stCondLst>
                                            <p:cond delay="0"/>
                                          </p:stCondLst>
                                        </p:cTn>
                                        <p:tgtEl>
                                          <p:spTgt spid="13">
                                            <p:txEl>
                                              <p:pRg st="0" end="0"/>
                                            </p:txEl>
                                          </p:spTgt>
                                        </p:tgtEl>
                                        <p:attrNameLst>
                                          <p:attrName>style.rotation</p:attrName>
                                        </p:attrNameLst>
                                      </p:cBhvr>
                                      <p:to>
                                        <p:strVal val="-45.0"/>
                                      </p:to>
                                    </p:set>
                                    <p:anim calcmode="lin" valueType="num">
                                      <p:cBhvr>
                                        <p:cTn id="8" dur="455" fill="hold">
                                          <p:stCondLst>
                                            <p:cond delay="455"/>
                                          </p:stCondLst>
                                        </p:cTn>
                                        <p:tgtEl>
                                          <p:spTgt spid="1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13">
                                            <p:txEl>
                                              <p:pRg st="0" end="0"/>
                                            </p:txEl>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1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1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20" presetClass="entr" presetSubtype="0" fill="hold" nodeType="clickEffect">
                                  <p:stCondLst>
                                    <p:cond delay="0"/>
                                  </p:stCondLst>
                                  <p:childTnLst>
                                    <p:set>
                                      <p:cBhvr>
                                        <p:cTn id="15" dur="1" fill="hold">
                                          <p:stCondLst>
                                            <p:cond delay="0"/>
                                          </p:stCondLst>
                                        </p:cTn>
                                        <p:tgtEl>
                                          <p:spTgt spid="1031"/>
                                        </p:tgtEl>
                                        <p:attrNameLst>
                                          <p:attrName>style.visibility</p:attrName>
                                        </p:attrNameLst>
                                      </p:cBhvr>
                                      <p:to>
                                        <p:strVal val="visible"/>
                                      </p:to>
                                    </p:set>
                                    <p:animEffect transition="in" filter="wedge">
                                      <p:cBhvr>
                                        <p:cTn id="16" dur="2000"/>
                                        <p:tgtEl>
                                          <p:spTgt spid="1031"/>
                                        </p:tgtEl>
                                      </p:cBhvr>
                                    </p:animEffect>
                                  </p:childTnLst>
                                </p:cTn>
                              </p:par>
                            </p:childTnLst>
                          </p:cTn>
                        </p:par>
                      </p:childTnLst>
                    </p:cTn>
                  </p:par>
                  <p:par>
                    <p:cTn id="17" fill="hold">
                      <p:stCondLst>
                        <p:cond delay="indefinite"/>
                      </p:stCondLst>
                      <p:childTnLst>
                        <p:par>
                          <p:cTn id="18" fill="hold">
                            <p:stCondLst>
                              <p:cond delay="0"/>
                            </p:stCondLst>
                            <p:childTnLst>
                              <p:par>
                                <p:cTn id="19" presetID="38" presetClass="entr" presetSubtype="0" accel="50000" fill="hold" grpId="0" nodeType="clickEffect">
                                  <p:stCondLst>
                                    <p:cond delay="0"/>
                                  </p:stCondLst>
                                  <p:iterate type="lt">
                                    <p:tmPct val="50000"/>
                                  </p:iterate>
                                  <p:childTnLst>
                                    <p:set>
                                      <p:cBhvr>
                                        <p:cTn id="20" dur="1" fill="hold">
                                          <p:stCondLst>
                                            <p:cond delay="0"/>
                                          </p:stCondLst>
                                        </p:cTn>
                                        <p:tgtEl>
                                          <p:spTgt spid="14"/>
                                        </p:tgtEl>
                                        <p:attrNameLst>
                                          <p:attrName>style.visibility</p:attrName>
                                        </p:attrNameLst>
                                      </p:cBhvr>
                                      <p:to>
                                        <p:strVal val="visible"/>
                                      </p:to>
                                    </p:set>
                                    <p:set>
                                      <p:cBhvr>
                                        <p:cTn id="21" dur="455" fill="hold">
                                          <p:stCondLst>
                                            <p:cond delay="0"/>
                                          </p:stCondLst>
                                        </p:cTn>
                                        <p:tgtEl>
                                          <p:spTgt spid="14"/>
                                        </p:tgtEl>
                                        <p:attrNameLst>
                                          <p:attrName>style.rotation</p:attrName>
                                        </p:attrNameLst>
                                      </p:cBhvr>
                                      <p:to>
                                        <p:strVal val="-45.0"/>
                                      </p:to>
                                    </p:set>
                                    <p:anim calcmode="lin" valueType="num">
                                      <p:cBhvr>
                                        <p:cTn id="22" dur="455" fill="hold">
                                          <p:stCondLst>
                                            <p:cond delay="455"/>
                                          </p:stCondLst>
                                        </p:cTn>
                                        <p:tgtEl>
                                          <p:spTgt spid="14"/>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14"/>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14"/>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14"/>
                                        </p:tgtEl>
                                        <p:attrNameLst>
                                          <p:attrName>ppt_y</p:attrName>
                                        </p:attrNameLst>
                                      </p:cBhvr>
                                      <p:tavLst>
                                        <p:tav tm="0">
                                          <p:val>
                                            <p:strVal val="#ppt_y-(0.354*#ppt_w-0.172*#ppt_h)"/>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nodeType="clickEffect">
                                  <p:stCondLst>
                                    <p:cond delay="0"/>
                                  </p:stCondLst>
                                  <p:childTnLst>
                                    <p:set>
                                      <p:cBhvr>
                                        <p:cTn id="29" dur="1" fill="hold">
                                          <p:stCondLst>
                                            <p:cond delay="0"/>
                                          </p:stCondLst>
                                        </p:cTn>
                                        <p:tgtEl>
                                          <p:spTgt spid="1030"/>
                                        </p:tgtEl>
                                        <p:attrNameLst>
                                          <p:attrName>style.visibility</p:attrName>
                                        </p:attrNameLst>
                                      </p:cBhvr>
                                      <p:to>
                                        <p:strVal val="visible"/>
                                      </p:to>
                                    </p:set>
                                    <p:animEffect transition="in" filter="wedge">
                                      <p:cBhvr>
                                        <p:cTn id="30" dur="2000"/>
                                        <p:tgtEl>
                                          <p:spTgt spid="1030"/>
                                        </p:tgtEl>
                                      </p:cBhvr>
                                    </p:animEffect>
                                  </p:childTnLst>
                                </p:cTn>
                              </p:par>
                            </p:childTnLst>
                          </p:cTn>
                        </p:par>
                      </p:childTnLst>
                    </p:cTn>
                  </p:par>
                  <p:par>
                    <p:cTn id="31" fill="hold">
                      <p:stCondLst>
                        <p:cond delay="indefinite"/>
                      </p:stCondLst>
                      <p:childTnLst>
                        <p:par>
                          <p:cTn id="32" fill="hold">
                            <p:stCondLst>
                              <p:cond delay="0"/>
                            </p:stCondLst>
                            <p:childTnLst>
                              <p:par>
                                <p:cTn id="33" presetID="38" presetClass="entr" presetSubtype="0" accel="50000" fill="hold" nodeType="clickEffect">
                                  <p:stCondLst>
                                    <p:cond delay="0"/>
                                  </p:stCondLst>
                                  <p:iterate type="lt">
                                    <p:tmPct val="50000"/>
                                  </p:iterate>
                                  <p:childTnLst>
                                    <p:set>
                                      <p:cBhvr>
                                        <p:cTn id="34" dur="1" fill="hold">
                                          <p:stCondLst>
                                            <p:cond delay="0"/>
                                          </p:stCondLst>
                                        </p:cTn>
                                        <p:tgtEl>
                                          <p:spTgt spid="15">
                                            <p:txEl>
                                              <p:pRg st="0" end="0"/>
                                            </p:txEl>
                                          </p:spTgt>
                                        </p:tgtEl>
                                        <p:attrNameLst>
                                          <p:attrName>style.visibility</p:attrName>
                                        </p:attrNameLst>
                                      </p:cBhvr>
                                      <p:to>
                                        <p:strVal val="visible"/>
                                      </p:to>
                                    </p:set>
                                    <p:set>
                                      <p:cBhvr>
                                        <p:cTn id="35" dur="455" fill="hold">
                                          <p:stCondLst>
                                            <p:cond delay="0"/>
                                          </p:stCondLst>
                                        </p:cTn>
                                        <p:tgtEl>
                                          <p:spTgt spid="15">
                                            <p:txEl>
                                              <p:pRg st="0" end="0"/>
                                            </p:txEl>
                                          </p:spTgt>
                                        </p:tgtEl>
                                        <p:attrNameLst>
                                          <p:attrName>style.rotation</p:attrName>
                                        </p:attrNameLst>
                                      </p:cBhvr>
                                      <p:to>
                                        <p:strVal val="-45.0"/>
                                      </p:to>
                                    </p:set>
                                    <p:anim calcmode="lin" valueType="num">
                                      <p:cBhvr>
                                        <p:cTn id="36" dur="455" fill="hold">
                                          <p:stCondLst>
                                            <p:cond delay="455"/>
                                          </p:stCondLst>
                                        </p:cTn>
                                        <p:tgtEl>
                                          <p:spTgt spid="15">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37" dur="455" fill="hold">
                                          <p:stCondLst>
                                            <p:cond delay="0"/>
                                          </p:stCondLst>
                                        </p:cTn>
                                        <p:tgtEl>
                                          <p:spTgt spid="15">
                                            <p:txEl>
                                              <p:pRg st="0" end="0"/>
                                            </p:txEl>
                                          </p:spTgt>
                                        </p:tgtEl>
                                        <p:attrNameLst>
                                          <p:attrName>ppt_y</p:attrName>
                                        </p:attrNameLst>
                                      </p:cBhvr>
                                      <p:tavLst>
                                        <p:tav tm="0">
                                          <p:val>
                                            <p:strVal val="#ppt_y-1"/>
                                          </p:val>
                                        </p:tav>
                                        <p:tav tm="100000">
                                          <p:val>
                                            <p:strVal val="#ppt_y-(0.354*#ppt_w-0.172*#ppt_h)"/>
                                          </p:val>
                                        </p:tav>
                                      </p:tavLst>
                                    </p:anim>
                                    <p:anim calcmode="lin" valueType="num">
                                      <p:cBhvr>
                                        <p:cTn id="38" dur="156" decel="50000" autoRev="1" fill="hold">
                                          <p:stCondLst>
                                            <p:cond delay="455"/>
                                          </p:stCondLst>
                                        </p:cTn>
                                        <p:tgtEl>
                                          <p:spTgt spid="15">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39" dur="136" fill="hold">
                                          <p:stCondLst>
                                            <p:cond delay="864"/>
                                          </p:stCondLst>
                                        </p:cTn>
                                        <p:tgtEl>
                                          <p:spTgt spid="15">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0" presetClass="entr" presetSubtype="0" fill="hold" nodeType="clickEffect">
                                  <p:stCondLst>
                                    <p:cond delay="0"/>
                                  </p:stCondLst>
                                  <p:childTnLst>
                                    <p:set>
                                      <p:cBhvr>
                                        <p:cTn id="43" dur="1" fill="hold">
                                          <p:stCondLst>
                                            <p:cond delay="0"/>
                                          </p:stCondLst>
                                        </p:cTn>
                                        <p:tgtEl>
                                          <p:spTgt spid="1029"/>
                                        </p:tgtEl>
                                        <p:attrNameLst>
                                          <p:attrName>style.visibility</p:attrName>
                                        </p:attrNameLst>
                                      </p:cBhvr>
                                      <p:to>
                                        <p:strVal val="visible"/>
                                      </p:to>
                                    </p:set>
                                    <p:animEffect transition="in" filter="wedge">
                                      <p:cBhvr>
                                        <p:cTn id="44" dur="2000"/>
                                        <p:tgtEl>
                                          <p:spTgt spid="1029"/>
                                        </p:tgtEl>
                                      </p:cBhvr>
                                    </p:animEffect>
                                  </p:childTnLst>
                                </p:cTn>
                              </p:par>
                            </p:childTnLst>
                          </p:cTn>
                        </p:par>
                      </p:childTnLst>
                    </p:cTn>
                  </p:par>
                  <p:par>
                    <p:cTn id="45" fill="hold">
                      <p:stCondLst>
                        <p:cond delay="indefinite"/>
                      </p:stCondLst>
                      <p:childTnLst>
                        <p:par>
                          <p:cTn id="46" fill="hold">
                            <p:stCondLst>
                              <p:cond delay="0"/>
                            </p:stCondLst>
                            <p:childTnLst>
                              <p:par>
                                <p:cTn id="47" presetID="38" presetClass="entr" presetSubtype="0" accel="50000" fill="hold" nodeType="clickEffect">
                                  <p:stCondLst>
                                    <p:cond delay="0"/>
                                  </p:stCondLst>
                                  <p:iterate type="lt">
                                    <p:tmPct val="50000"/>
                                  </p:iterate>
                                  <p:childTnLst>
                                    <p:set>
                                      <p:cBhvr>
                                        <p:cTn id="48" dur="1" fill="hold">
                                          <p:stCondLst>
                                            <p:cond delay="0"/>
                                          </p:stCondLst>
                                        </p:cTn>
                                        <p:tgtEl>
                                          <p:spTgt spid="16">
                                            <p:txEl>
                                              <p:pRg st="0" end="0"/>
                                            </p:txEl>
                                          </p:spTgt>
                                        </p:tgtEl>
                                        <p:attrNameLst>
                                          <p:attrName>style.visibility</p:attrName>
                                        </p:attrNameLst>
                                      </p:cBhvr>
                                      <p:to>
                                        <p:strVal val="visible"/>
                                      </p:to>
                                    </p:set>
                                    <p:set>
                                      <p:cBhvr>
                                        <p:cTn id="49" dur="455" fill="hold">
                                          <p:stCondLst>
                                            <p:cond delay="0"/>
                                          </p:stCondLst>
                                        </p:cTn>
                                        <p:tgtEl>
                                          <p:spTgt spid="16">
                                            <p:txEl>
                                              <p:pRg st="0" end="0"/>
                                            </p:txEl>
                                          </p:spTgt>
                                        </p:tgtEl>
                                        <p:attrNameLst>
                                          <p:attrName>style.rotation</p:attrName>
                                        </p:attrNameLst>
                                      </p:cBhvr>
                                      <p:to>
                                        <p:strVal val="-45.0"/>
                                      </p:to>
                                    </p:set>
                                    <p:anim calcmode="lin" valueType="num">
                                      <p:cBhvr>
                                        <p:cTn id="50" dur="455" fill="hold">
                                          <p:stCondLst>
                                            <p:cond delay="455"/>
                                          </p:stCondLst>
                                        </p:cTn>
                                        <p:tgtEl>
                                          <p:spTgt spid="16">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51" dur="455" fill="hold">
                                          <p:stCondLst>
                                            <p:cond delay="0"/>
                                          </p:stCondLst>
                                        </p:cTn>
                                        <p:tgtEl>
                                          <p:spTgt spid="16">
                                            <p:txEl>
                                              <p:pRg st="0" end="0"/>
                                            </p:txEl>
                                          </p:spTgt>
                                        </p:tgtEl>
                                        <p:attrNameLst>
                                          <p:attrName>ppt_y</p:attrName>
                                        </p:attrNameLst>
                                      </p:cBhvr>
                                      <p:tavLst>
                                        <p:tav tm="0">
                                          <p:val>
                                            <p:strVal val="#ppt_y-1"/>
                                          </p:val>
                                        </p:tav>
                                        <p:tav tm="100000">
                                          <p:val>
                                            <p:strVal val="#ppt_y-(0.354*#ppt_w-0.172*#ppt_h)"/>
                                          </p:val>
                                        </p:tav>
                                      </p:tavLst>
                                    </p:anim>
                                    <p:anim calcmode="lin" valueType="num">
                                      <p:cBhvr>
                                        <p:cTn id="52" dur="156" decel="50000" autoRev="1" fill="hold">
                                          <p:stCondLst>
                                            <p:cond delay="455"/>
                                          </p:stCondLst>
                                        </p:cTn>
                                        <p:tgtEl>
                                          <p:spTgt spid="16">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53" dur="136" fill="hold">
                                          <p:stCondLst>
                                            <p:cond delay="864"/>
                                          </p:stCondLst>
                                        </p:cTn>
                                        <p:tgtEl>
                                          <p:spTgt spid="16">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3" presetClass="entr" presetSubtype="16" fill="hold" nodeType="clickEffect">
                                  <p:stCondLst>
                                    <p:cond delay="0"/>
                                  </p:stCondLst>
                                  <p:childTnLst>
                                    <p:set>
                                      <p:cBhvr>
                                        <p:cTn id="57" dur="1" fill="hold">
                                          <p:stCondLst>
                                            <p:cond delay="0"/>
                                          </p:stCondLst>
                                        </p:cTn>
                                        <p:tgtEl>
                                          <p:spTgt spid="1033"/>
                                        </p:tgtEl>
                                        <p:attrNameLst>
                                          <p:attrName>style.visibility</p:attrName>
                                        </p:attrNameLst>
                                      </p:cBhvr>
                                      <p:to>
                                        <p:strVal val="visible"/>
                                      </p:to>
                                    </p:set>
                                    <p:anim calcmode="lin" valueType="num">
                                      <p:cBhvr>
                                        <p:cTn id="58" dur="500" fill="hold"/>
                                        <p:tgtEl>
                                          <p:spTgt spid="1033"/>
                                        </p:tgtEl>
                                        <p:attrNameLst>
                                          <p:attrName>ppt_w</p:attrName>
                                        </p:attrNameLst>
                                      </p:cBhvr>
                                      <p:tavLst>
                                        <p:tav tm="0">
                                          <p:val>
                                            <p:fltVal val="0"/>
                                          </p:val>
                                        </p:tav>
                                        <p:tav tm="100000">
                                          <p:val>
                                            <p:strVal val="#ppt_w"/>
                                          </p:val>
                                        </p:tav>
                                      </p:tavLst>
                                    </p:anim>
                                    <p:anim calcmode="lin" valueType="num">
                                      <p:cBhvr>
                                        <p:cTn id="59" dur="500" fill="hold"/>
                                        <p:tgtEl>
                                          <p:spTgt spid="1033"/>
                                        </p:tgtEl>
                                        <p:attrNameLst>
                                          <p:attrName>ppt_h</p:attrName>
                                        </p:attrNameLst>
                                      </p:cBhvr>
                                      <p:tavLst>
                                        <p:tav tm="0">
                                          <p:val>
                                            <p:fltVal val="0"/>
                                          </p:val>
                                        </p:tav>
                                        <p:tav tm="100000">
                                          <p:val>
                                            <p:strVal val="#ppt_h"/>
                                          </p:val>
                                        </p:tav>
                                      </p:tavLst>
                                    </p:anim>
                                  </p:childTnLst>
                                </p:cTn>
                              </p:par>
                            </p:childTnLst>
                          </p:cTn>
                        </p:par>
                      </p:childTnLst>
                    </p:cTn>
                  </p:par>
                  <p:par>
                    <p:cTn id="60" fill="hold">
                      <p:stCondLst>
                        <p:cond delay="indefinite"/>
                      </p:stCondLst>
                      <p:childTnLst>
                        <p:par>
                          <p:cTn id="61" fill="hold">
                            <p:stCondLst>
                              <p:cond delay="0"/>
                            </p:stCondLst>
                            <p:childTnLst>
                              <p:par>
                                <p:cTn id="62" presetID="39" presetClass="entr" presetSubtype="0" accel="100000" fill="hold" nodeType="clickEffect">
                                  <p:stCondLst>
                                    <p:cond delay="0"/>
                                  </p:stCondLst>
                                  <p:childTnLst>
                                    <p:set>
                                      <p:cBhvr>
                                        <p:cTn id="63" dur="1" fill="hold">
                                          <p:stCondLst>
                                            <p:cond delay="0"/>
                                          </p:stCondLst>
                                        </p:cTn>
                                        <p:tgtEl>
                                          <p:spTgt spid="1032"/>
                                        </p:tgtEl>
                                        <p:attrNameLst>
                                          <p:attrName>style.visibility</p:attrName>
                                        </p:attrNameLst>
                                      </p:cBhvr>
                                      <p:to>
                                        <p:strVal val="visible"/>
                                      </p:to>
                                    </p:set>
                                    <p:anim calcmode="lin" valueType="num">
                                      <p:cBhvr>
                                        <p:cTn id="64" dur="500" fill="hold"/>
                                        <p:tgtEl>
                                          <p:spTgt spid="1032"/>
                                        </p:tgtEl>
                                        <p:attrNameLst>
                                          <p:attrName>ppt_h</p:attrName>
                                        </p:attrNameLst>
                                      </p:cBhvr>
                                      <p:tavLst>
                                        <p:tav tm="0">
                                          <p:val>
                                            <p:strVal val="#ppt_h/20"/>
                                          </p:val>
                                        </p:tav>
                                        <p:tav tm="50000">
                                          <p:val>
                                            <p:strVal val="#ppt_h/20"/>
                                          </p:val>
                                        </p:tav>
                                        <p:tav tm="100000">
                                          <p:val>
                                            <p:strVal val="#ppt_h"/>
                                          </p:val>
                                        </p:tav>
                                      </p:tavLst>
                                    </p:anim>
                                    <p:anim calcmode="lin" valueType="num">
                                      <p:cBhvr>
                                        <p:cTn id="65" dur="500" fill="hold"/>
                                        <p:tgtEl>
                                          <p:spTgt spid="1032"/>
                                        </p:tgtEl>
                                        <p:attrNameLst>
                                          <p:attrName>ppt_w</p:attrName>
                                        </p:attrNameLst>
                                      </p:cBhvr>
                                      <p:tavLst>
                                        <p:tav tm="0">
                                          <p:val>
                                            <p:strVal val="#ppt_w+.3"/>
                                          </p:val>
                                        </p:tav>
                                        <p:tav tm="50000">
                                          <p:val>
                                            <p:strVal val="#ppt_w+.3"/>
                                          </p:val>
                                        </p:tav>
                                        <p:tav tm="100000">
                                          <p:val>
                                            <p:strVal val="#ppt_w"/>
                                          </p:val>
                                        </p:tav>
                                      </p:tavLst>
                                    </p:anim>
                                    <p:anim calcmode="lin" valueType="num">
                                      <p:cBhvr>
                                        <p:cTn id="66" dur="500" fill="hold"/>
                                        <p:tgtEl>
                                          <p:spTgt spid="1032"/>
                                        </p:tgtEl>
                                        <p:attrNameLst>
                                          <p:attrName>ppt_x</p:attrName>
                                        </p:attrNameLst>
                                      </p:cBhvr>
                                      <p:tavLst>
                                        <p:tav tm="0">
                                          <p:val>
                                            <p:strVal val="#ppt_x-.3"/>
                                          </p:val>
                                        </p:tav>
                                        <p:tav tm="50000">
                                          <p:val>
                                            <p:strVal val="#ppt_x"/>
                                          </p:val>
                                        </p:tav>
                                        <p:tav tm="100000">
                                          <p:val>
                                            <p:strVal val="#ppt_x"/>
                                          </p:val>
                                        </p:tav>
                                      </p:tavLst>
                                    </p:anim>
                                    <p:anim calcmode="lin" valueType="num">
                                      <p:cBhvr>
                                        <p:cTn id="67" dur="500" fill="hold"/>
                                        <p:tgtEl>
                                          <p:spTgt spid="103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09600"/>
            <a:ext cx="9144000" cy="6858000"/>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324600"/>
            <a:ext cx="9144000" cy="762000"/>
          </a:xfrm>
          <a:prstGeom prst="rect">
            <a:avLst/>
          </a:prstGeom>
          <a:noFill/>
        </p:spPr>
      </p:pic>
      <p:sp>
        <p:nvSpPr>
          <p:cNvPr id="4" name="TextBox 3"/>
          <p:cNvSpPr txBox="1"/>
          <p:nvPr/>
        </p:nvSpPr>
        <p:spPr>
          <a:xfrm>
            <a:off x="0" y="0"/>
            <a:ext cx="9144000" cy="707886"/>
          </a:xfrm>
          <a:prstGeom prst="rect">
            <a:avLst/>
          </a:prstGeom>
          <a:solidFill>
            <a:srgbClr val="7030A0"/>
          </a:solidFill>
        </p:spPr>
        <p:txBody>
          <a:bodyPr wrap="square" rtlCol="0">
            <a:spAutoFit/>
          </a:bodyPr>
          <a:lstStyle/>
          <a:p>
            <a:r>
              <a:rPr lang="en-US" sz="4000" dirty="0" smtClean="0">
                <a:solidFill>
                  <a:schemeClr val="bg1"/>
                </a:solidFill>
                <a:latin typeface="SutonnyOMJ" pitchFamily="2" charset="0"/>
                <a:cs typeface="SutonnyOMJ" pitchFamily="2" charset="0"/>
              </a:rPr>
              <a:t>             </a:t>
            </a:r>
            <a:r>
              <a:rPr lang="bn-IN" sz="40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নিচের</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চিত্রটি</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ভাল</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করে</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লক্ষ</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কর</a:t>
            </a:r>
            <a:r>
              <a:rPr lang="en-US" sz="3200" dirty="0" smtClean="0">
                <a:solidFill>
                  <a:schemeClr val="bg1"/>
                </a:solidFill>
                <a:latin typeface="SutonnyOMJ" pitchFamily="2" charset="0"/>
                <a:cs typeface="SutonnyOMJ" pitchFamily="2" charset="0"/>
              </a:rPr>
              <a:t> </a:t>
            </a:r>
            <a:endParaRPr lang="en-US" sz="3200" dirty="0">
              <a:solidFill>
                <a:schemeClr val="bg1"/>
              </a:solidFill>
              <a:latin typeface="SutonnyOMJ" pitchFamily="2" charset="0"/>
              <a:cs typeface="SutonnyOMJ" pitchFamily="2" charset="0"/>
            </a:endParaRPr>
          </a:p>
        </p:txBody>
      </p:sp>
      <p:pic>
        <p:nvPicPr>
          <p:cNvPr id="5" name="Picture 4" descr="c36.jpg"/>
          <p:cNvPicPr>
            <a:picLocks noChangeAspect="1"/>
          </p:cNvPicPr>
          <p:nvPr/>
        </p:nvPicPr>
        <p:blipFill>
          <a:blip r:embed="rId3"/>
          <a:stretch>
            <a:fillRect/>
          </a:stretch>
        </p:blipFill>
        <p:spPr>
          <a:xfrm>
            <a:off x="3048000" y="1371600"/>
            <a:ext cx="3581054" cy="2181225"/>
          </a:xfrm>
          <a:prstGeom prst="rect">
            <a:avLst/>
          </a:prstGeom>
          <a:solidFill>
            <a:srgbClr val="FFFFFF">
              <a:shade val="85000"/>
            </a:srgbClr>
          </a:solidFill>
          <a:ln w="190500" cap="sq">
            <a:solidFill>
              <a:schemeClr val="tx1"/>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Rectangle 6"/>
          <p:cNvSpPr/>
          <p:nvPr/>
        </p:nvSpPr>
        <p:spPr>
          <a:xfrm>
            <a:off x="0" y="4572000"/>
            <a:ext cx="9144000" cy="1752600"/>
          </a:xfrm>
          <a:prstGeom prst="rect">
            <a:avLst/>
          </a:prstGeom>
          <a:solidFill>
            <a:srgbClr val="00B05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solidFill>
                  <a:schemeClr val="tx1"/>
                </a:solidFill>
                <a:latin typeface="SutonnyOMJ" pitchFamily="2" charset="0"/>
                <a:cs typeface="SutonnyOMJ" pitchFamily="2" charset="0"/>
              </a:rPr>
              <a:t>ব্যাঙ উভচর শ্রেণিভুক্ত প্রাণী। এদের জীবনের কিছু সময় ডাঙায় ও কিছু সময় পানিতে বাস করে।এদের ত্বক লোম,আঁইশ বা পালক কিছুই থাকে না । দুই জোড়া পা থাকে,পায়ের আঙ্গুলে কোনো নখ থাকে না । ব্যাঙাচি অবস্থায় এরা ফুলকা ও পরিণত অবস্থায় ফুসফুসের সাহায্যে শ্বাসকার্য চালায়। </a:t>
            </a:r>
            <a:endParaRPr lang="en-US" dirty="0" smtClean="0">
              <a:solidFill>
                <a:schemeClr val="tx1"/>
              </a:solidFill>
              <a:latin typeface="SutonnyOMJ" pitchFamily="2" charset="0"/>
              <a:cs typeface="SutonnyOMJ" pitchFamily="2" charset="0"/>
            </a:endParaRPr>
          </a:p>
        </p:txBody>
      </p:sp>
      <p:sp>
        <p:nvSpPr>
          <p:cNvPr id="8" name="Rectangle 7"/>
          <p:cNvSpPr/>
          <p:nvPr/>
        </p:nvSpPr>
        <p:spPr>
          <a:xfrm>
            <a:off x="914400" y="2209800"/>
            <a:ext cx="1752600" cy="762000"/>
          </a:xfrm>
          <a:prstGeom prst="rect">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bg1"/>
                </a:solidFill>
              </a:rPr>
              <a:t>ব্যাঙ </a:t>
            </a:r>
            <a:endParaRPr lang="en-US"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edge">
                                      <p:cBhvr>
                                        <p:cTn id="13" dur="20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38" presetClass="entr" presetSubtype="0" accel="50000" fill="hold" grpId="0" nodeType="clickEffect">
                                  <p:stCondLst>
                                    <p:cond delay="0"/>
                                  </p:stCondLst>
                                  <p:iterate type="lt">
                                    <p:tmPct val="50000"/>
                                  </p:iterate>
                                  <p:childTnLst>
                                    <p:set>
                                      <p:cBhvr>
                                        <p:cTn id="17" dur="1" fill="hold">
                                          <p:stCondLst>
                                            <p:cond delay="0"/>
                                          </p:stCondLst>
                                        </p:cTn>
                                        <p:tgtEl>
                                          <p:spTgt spid="8"/>
                                        </p:tgtEl>
                                        <p:attrNameLst>
                                          <p:attrName>style.visibility</p:attrName>
                                        </p:attrNameLst>
                                      </p:cBhvr>
                                      <p:to>
                                        <p:strVal val="visible"/>
                                      </p:to>
                                    </p:set>
                                    <p:set>
                                      <p:cBhvr>
                                        <p:cTn id="18" dur="455" fill="hold">
                                          <p:stCondLst>
                                            <p:cond delay="0"/>
                                          </p:stCondLst>
                                        </p:cTn>
                                        <p:tgtEl>
                                          <p:spTgt spid="8"/>
                                        </p:tgtEl>
                                        <p:attrNameLst>
                                          <p:attrName>style.rotation</p:attrName>
                                        </p:attrNameLst>
                                      </p:cBhvr>
                                      <p:to>
                                        <p:strVal val="-45.0"/>
                                      </p:to>
                                    </p:set>
                                    <p:anim calcmode="lin" valueType="num">
                                      <p:cBhvr>
                                        <p:cTn id="19" dur="455" fill="hold">
                                          <p:stCondLst>
                                            <p:cond delay="455"/>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20" dur="455"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21" dur="156" decel="50000" autoRev="1" fill="hold">
                                          <p:stCondLst>
                                            <p:cond delay="455"/>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22" dur="136" fill="hold">
                                          <p:stCondLst>
                                            <p:cond delay="864"/>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0" presetClass="entr" presetSubtype="0" fill="hold" grpId="0" nodeType="clickEffect">
                                  <p:stCondLst>
                                    <p:cond delay="0"/>
                                  </p:stCondLst>
                                  <p:iterate type="lt">
                                    <p:tmPct val="10000"/>
                                  </p:iterate>
                                  <p:childTnLst>
                                    <p:set>
                                      <p:cBhvr>
                                        <p:cTn id="26" dur="1" fill="hold">
                                          <p:stCondLst>
                                            <p:cond delay="0"/>
                                          </p:stCondLst>
                                        </p:cTn>
                                        <p:tgtEl>
                                          <p:spTgt spid="7"/>
                                        </p:tgtEl>
                                        <p:attrNameLst>
                                          <p:attrName>style.visibility</p:attrName>
                                        </p:attrNameLst>
                                      </p:cBhvr>
                                      <p:to>
                                        <p:strVal val="visible"/>
                                      </p:to>
                                    </p:set>
                                    <p:animEffect transition="in" filter="fade">
                                      <p:cBhvr>
                                        <p:cTn id="27" dur="1000"/>
                                        <p:tgtEl>
                                          <p:spTgt spid="7"/>
                                        </p:tgtEl>
                                      </p:cBhvr>
                                    </p:animEffect>
                                    <p:anim calcmode="lin" valueType="num">
                                      <p:cBhvr>
                                        <p:cTn id="28" dur="1000" fill="hold"/>
                                        <p:tgtEl>
                                          <p:spTgt spid="7"/>
                                        </p:tgtEl>
                                        <p:attrNameLst>
                                          <p:attrName>ppt_x</p:attrName>
                                        </p:attrNameLst>
                                      </p:cBhvr>
                                      <p:tavLst>
                                        <p:tav tm="0">
                                          <p:val>
                                            <p:strVal val="#ppt_x-.1"/>
                                          </p:val>
                                        </p:tav>
                                        <p:tav tm="100000">
                                          <p:val>
                                            <p:strVal val="#ppt_x"/>
                                          </p:val>
                                        </p:tav>
                                      </p:tavLst>
                                    </p:anim>
                                    <p:anim calcmode="lin" valueType="num">
                                      <p:cBhvr>
                                        <p:cTn id="29"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endParaRPr lang="en-US" dirty="0">
              <a:solidFill>
                <a:schemeClr val="bg1"/>
              </a:solidFill>
              <a:latin typeface="SutonnyOMJ" pitchFamily="2" charset="0"/>
              <a:cs typeface="SutonnyOMJ" pitchFamily="2" charset="0"/>
            </a:endParaRPr>
          </a:p>
        </p:txBody>
      </p:sp>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324600"/>
            <a:ext cx="9144000" cy="762000"/>
          </a:xfrm>
          <a:prstGeom prst="rect">
            <a:avLst/>
          </a:prstGeom>
          <a:noFill/>
        </p:spPr>
      </p:pic>
      <p:sp>
        <p:nvSpPr>
          <p:cNvPr id="4" name="TextBox 3"/>
          <p:cNvSpPr txBox="1"/>
          <p:nvPr/>
        </p:nvSpPr>
        <p:spPr>
          <a:xfrm>
            <a:off x="2514600" y="6858000"/>
            <a:ext cx="3810000" cy="369332"/>
          </a:xfrm>
          <a:prstGeom prst="rect">
            <a:avLst/>
          </a:prstGeom>
          <a:noFill/>
        </p:spPr>
        <p:txBody>
          <a:bodyPr wrap="square" rtlCol="0">
            <a:spAutoFit/>
          </a:bodyPr>
          <a:lstStyle/>
          <a:p>
            <a:endParaRPr lang="en-US" dirty="0"/>
          </a:p>
        </p:txBody>
      </p:sp>
      <p:sp>
        <p:nvSpPr>
          <p:cNvPr id="5" name="TextBox 4"/>
          <p:cNvSpPr txBox="1"/>
          <p:nvPr/>
        </p:nvSpPr>
        <p:spPr>
          <a:xfrm>
            <a:off x="0" y="0"/>
            <a:ext cx="9144000" cy="584775"/>
          </a:xfrm>
          <a:prstGeom prst="rect">
            <a:avLst/>
          </a:prstGeom>
          <a:solidFill>
            <a:srgbClr val="7030A0"/>
          </a:solidFill>
        </p:spPr>
        <p:txBody>
          <a:bodyPr wrap="square" rtlCol="0">
            <a:spAutoFit/>
          </a:bodyPr>
          <a:lstStyle/>
          <a:p>
            <a:r>
              <a:rPr lang="bn-IN" sz="3200" dirty="0" smtClean="0">
                <a:solidFill>
                  <a:schemeClr val="bg1"/>
                </a:solidFill>
                <a:latin typeface="SutonnyOMJ" pitchFamily="2" charset="0"/>
                <a:cs typeface="SutonnyOMJ" pitchFamily="2" charset="0"/>
              </a:rPr>
              <a:t>                                  একক কাজ </a:t>
            </a:r>
            <a:endParaRPr lang="en-US" sz="3200" dirty="0">
              <a:solidFill>
                <a:schemeClr val="bg1"/>
              </a:solidFill>
              <a:latin typeface="SutonnyOMJ" pitchFamily="2" charset="0"/>
              <a:cs typeface="SutonnyOMJ" pitchFamily="2" charset="0"/>
            </a:endParaRPr>
          </a:p>
        </p:txBody>
      </p:sp>
      <p:pic>
        <p:nvPicPr>
          <p:cNvPr id="1026" name="Picture 2" descr="C:\Users\User\Pictures\Downloads\Downloads\m6.jpg"/>
          <p:cNvPicPr>
            <a:picLocks noChangeAspect="1" noChangeArrowheads="1"/>
          </p:cNvPicPr>
          <p:nvPr/>
        </p:nvPicPr>
        <p:blipFill>
          <a:blip r:embed="rId3"/>
          <a:srcRect/>
          <a:stretch>
            <a:fillRect/>
          </a:stretch>
        </p:blipFill>
        <p:spPr bwMode="auto">
          <a:xfrm>
            <a:off x="2133600" y="1066800"/>
            <a:ext cx="4953000" cy="3581400"/>
          </a:xfrm>
          <a:prstGeom prst="ellipse">
            <a:avLst/>
          </a:prstGeom>
          <a:ln>
            <a:solidFill>
              <a:schemeClr val="tx1"/>
            </a:solidFill>
          </a:ln>
          <a:effectLst>
            <a:softEdge rad="112500"/>
          </a:effectLst>
        </p:spPr>
      </p:pic>
      <p:pic>
        <p:nvPicPr>
          <p:cNvPr id="7" name="Content Placeholder 7" descr="IMG_8773.JPG"/>
          <p:cNvPicPr>
            <a:picLocks noChangeAspect="1"/>
          </p:cNvPicPr>
          <p:nvPr/>
        </p:nvPicPr>
        <p:blipFill>
          <a:blip r:embed="rId4" cstate="print"/>
          <a:stretch>
            <a:fillRect/>
          </a:stretch>
        </p:blipFill>
        <p:spPr>
          <a:xfrm>
            <a:off x="3429000" y="1752600"/>
            <a:ext cx="2514600" cy="22098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8" name="Rectangle 7"/>
          <p:cNvSpPr/>
          <p:nvPr/>
        </p:nvSpPr>
        <p:spPr>
          <a:xfrm>
            <a:off x="2514600" y="5029200"/>
            <a:ext cx="4572000" cy="685800"/>
          </a:xfrm>
          <a:prstGeom prst="rect">
            <a:avLst/>
          </a:prstGeom>
          <a:ln>
            <a:noFill/>
          </a:ln>
          <a:effectLst/>
          <a:scene3d>
            <a:camera prst="orthographicFront">
              <a:rot lat="0" lon="0" rev="0"/>
            </a:camera>
            <a:lightRig rig="contrasting" dir="t">
              <a:rot lat="0" lon="0" rev="7800000"/>
            </a:lightRig>
          </a:scene3d>
          <a:sp3d>
            <a:bevelT w="139700" h="1397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পাখি উড়তে পারে কেন? </a:t>
            </a:r>
            <a:endParaRPr lang="en-US" sz="28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0" fill="hold"/>
                                        <p:tgtEl>
                                          <p:spTgt spid="7"/>
                                        </p:tgtEl>
                                        <p:attrNameLst>
                                          <p:attrName>ppt_x</p:attrName>
                                        </p:attrNameLst>
                                      </p:cBhvr>
                                      <p:tavLst>
                                        <p:tav tm="0">
                                          <p:val>
                                            <p:strVal val="#ppt_x"/>
                                          </p:val>
                                        </p:tav>
                                        <p:tav tm="100000">
                                          <p:val>
                                            <p:strVal val="#ppt_x"/>
                                          </p:val>
                                        </p:tav>
                                      </p:tavLst>
                                    </p:anim>
                                    <p:anim calcmode="lin" valueType="num">
                                      <p:cBhvr additive="base">
                                        <p:cTn id="8"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1"/>
                                          </p:val>
                                        </p:tav>
                                        <p:tav tm="100000">
                                          <p:val>
                                            <p:strVal val="#ppt_x"/>
                                          </p:val>
                                        </p:tav>
                                      </p:tavLst>
                                    </p:anim>
                                    <p:anim calcmode="lin" valueType="num">
                                      <p:cBhvr>
                                        <p:cTn id="15"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6" name="TextBox 5"/>
          <p:cNvSpPr txBox="1"/>
          <p:nvPr/>
        </p:nvSpPr>
        <p:spPr>
          <a:xfrm>
            <a:off x="0" y="0"/>
            <a:ext cx="9144000" cy="584775"/>
          </a:xfrm>
          <a:prstGeom prst="rect">
            <a:avLst/>
          </a:prstGeom>
          <a:solidFill>
            <a:srgbClr val="7030A0"/>
          </a:solidFill>
        </p:spPr>
        <p:txBody>
          <a:bodyPr wrap="square" rtlCol="0">
            <a:spAutoFit/>
          </a:bodyPr>
          <a:lstStyle/>
          <a:p>
            <a:r>
              <a:rPr lang="bn-IN" sz="3200" dirty="0" smtClean="0">
                <a:solidFill>
                  <a:schemeClr val="bg1"/>
                </a:solidFill>
                <a:latin typeface="SutonnyOMJ" pitchFamily="2" charset="0"/>
                <a:cs typeface="SutonnyOMJ" pitchFamily="2" charset="0"/>
              </a:rPr>
              <a:t>                                    উত্তর </a:t>
            </a:r>
            <a:endParaRPr lang="en-US" sz="3200" dirty="0">
              <a:solidFill>
                <a:schemeClr val="bg1"/>
              </a:solidFill>
              <a:latin typeface="SutonnyOMJ" pitchFamily="2" charset="0"/>
              <a:cs typeface="SutonnyOMJ" pitchFamily="2" charset="0"/>
            </a:endParaRPr>
          </a:p>
        </p:txBody>
      </p:sp>
      <p:sp>
        <p:nvSpPr>
          <p:cNvPr id="7" name="Rectangle 6"/>
          <p:cNvSpPr/>
          <p:nvPr/>
        </p:nvSpPr>
        <p:spPr>
          <a:xfrm>
            <a:off x="0" y="2133600"/>
            <a:ext cx="9144000" cy="2057400"/>
          </a:xfrm>
          <a:prstGeom prst="rect">
            <a:avLst/>
          </a:prstGeom>
          <a:solidFill>
            <a:srgbClr val="FFFF00"/>
          </a:solidFill>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sz="2400" dirty="0" smtClean="0">
                <a:latin typeface="SutonnyOMJ" pitchFamily="2" charset="0"/>
                <a:cs typeface="SutonnyOMJ" pitchFamily="2" charset="0"/>
              </a:rPr>
              <a:t>পাখিদের দেহ পালক দিয়ে আবৃত। এদের দুটি ডানা আছে। এদের দেহের ওজন হালকা করার জনয বড় বড় হাড়্গুলো ফাপা এবং বায়ুথলি আছে।তাই এরা উড়তে পারে। </a:t>
            </a:r>
            <a:endParaRPr lang="en-US" sz="24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5" name="TextBox 4"/>
          <p:cNvSpPr txBox="1"/>
          <p:nvPr/>
        </p:nvSpPr>
        <p:spPr>
          <a:xfrm>
            <a:off x="0" y="0"/>
            <a:ext cx="9144000" cy="707886"/>
          </a:xfrm>
          <a:prstGeom prst="rect">
            <a:avLst/>
          </a:prstGeom>
          <a:solidFill>
            <a:srgbClr val="7030A0"/>
          </a:solidFill>
        </p:spPr>
        <p:txBody>
          <a:bodyPr wrap="square" rtlCol="0">
            <a:spAutoFit/>
          </a:bodyPr>
          <a:lstStyle/>
          <a:p>
            <a:r>
              <a:rPr lang="en-US" sz="4000" dirty="0" smtClean="0">
                <a:solidFill>
                  <a:schemeClr val="bg1"/>
                </a:solidFill>
                <a:latin typeface="SutonnyOMJ" pitchFamily="2" charset="0"/>
                <a:cs typeface="SutonnyOMJ" pitchFamily="2" charset="0"/>
              </a:rPr>
              <a:t>              </a:t>
            </a:r>
            <a:r>
              <a:rPr lang="bn-IN" sz="40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নিচের</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চিত্রগুলো</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ভাল</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করে</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লক্ষ</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কর</a:t>
            </a:r>
            <a:r>
              <a:rPr lang="en-US" sz="3200" dirty="0" smtClean="0">
                <a:solidFill>
                  <a:schemeClr val="bg1"/>
                </a:solidFill>
                <a:latin typeface="SutonnyOMJ" pitchFamily="2" charset="0"/>
                <a:cs typeface="SutonnyOMJ" pitchFamily="2" charset="0"/>
              </a:rPr>
              <a:t> </a:t>
            </a:r>
            <a:endParaRPr lang="en-US" sz="3200" dirty="0">
              <a:solidFill>
                <a:schemeClr val="bg1"/>
              </a:solidFill>
              <a:latin typeface="SutonnyOMJ" pitchFamily="2" charset="0"/>
              <a:cs typeface="SutonnyOMJ" pitchFamily="2" charset="0"/>
            </a:endParaRPr>
          </a:p>
        </p:txBody>
      </p:sp>
      <p:pic>
        <p:nvPicPr>
          <p:cNvPr id="6" name="Picture 5" descr="c38.jpg"/>
          <p:cNvPicPr>
            <a:picLocks noChangeAspect="1"/>
          </p:cNvPicPr>
          <p:nvPr/>
        </p:nvPicPr>
        <p:blipFill>
          <a:blip r:embed="rId3"/>
          <a:stretch>
            <a:fillRect/>
          </a:stretch>
        </p:blipFill>
        <p:spPr>
          <a:xfrm>
            <a:off x="5715000" y="990600"/>
            <a:ext cx="3048000" cy="1905000"/>
          </a:xfrm>
          <a:prstGeom prst="rect">
            <a:avLst/>
          </a:prstGeom>
          <a:ln w="127000" cap="rnd">
            <a:solidFill>
              <a:schemeClr val="tx1"/>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7" name="Picture 6" descr="c37.jpg"/>
          <p:cNvPicPr>
            <a:picLocks noChangeAspect="1"/>
          </p:cNvPicPr>
          <p:nvPr/>
        </p:nvPicPr>
        <p:blipFill>
          <a:blip r:embed="rId4"/>
          <a:stretch>
            <a:fillRect/>
          </a:stretch>
        </p:blipFill>
        <p:spPr>
          <a:xfrm>
            <a:off x="381000" y="990600"/>
            <a:ext cx="3048000" cy="1905000"/>
          </a:xfrm>
          <a:prstGeom prst="rect">
            <a:avLst/>
          </a:prstGeom>
          <a:ln w="127000" cap="rnd">
            <a:solidFill>
              <a:schemeClr val="tx1"/>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8" name="Rectangle 7"/>
          <p:cNvSpPr/>
          <p:nvPr/>
        </p:nvSpPr>
        <p:spPr>
          <a:xfrm>
            <a:off x="0" y="4267200"/>
            <a:ext cx="9144000" cy="1828800"/>
          </a:xfrm>
          <a:prstGeom prst="rect">
            <a:avLst/>
          </a:prstGeom>
          <a:solidFill>
            <a:srgbClr val="00B050"/>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schemeClr val="tx1"/>
                </a:solidFill>
                <a:latin typeface="SutonnyOMJ" pitchFamily="2" charset="0"/>
                <a:cs typeface="SutonnyOMJ" pitchFamily="2" charset="0"/>
              </a:rPr>
              <a:t>টিকটিকি,কুমির,সাপ,গিরগিটি</a:t>
            </a:r>
            <a:r>
              <a:rPr lang="en-US"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ইত্যাদি</a:t>
            </a:r>
            <a:r>
              <a:rPr lang="en-US"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সরীসৃপ</a:t>
            </a:r>
            <a:r>
              <a:rPr lang="en-US"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শ্রেণিভুক্ত</a:t>
            </a:r>
            <a:r>
              <a:rPr lang="en-US"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প্রাণী</a:t>
            </a:r>
            <a:r>
              <a:rPr lang="en-US"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এরা</a:t>
            </a:r>
            <a:r>
              <a:rPr lang="bn-IN"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বুকে</a:t>
            </a:r>
            <a:r>
              <a:rPr lang="en-US"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ভর</a:t>
            </a:r>
            <a:r>
              <a:rPr lang="en-US"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দিয়ে</a:t>
            </a:r>
            <a:r>
              <a:rPr lang="en-US" sz="2000" dirty="0" smtClean="0">
                <a:solidFill>
                  <a:schemeClr val="tx1"/>
                </a:solidFill>
                <a:latin typeface="SutonnyOMJ" pitchFamily="2" charset="0"/>
                <a:cs typeface="SutonnyOMJ" pitchFamily="2" charset="0"/>
              </a:rPr>
              <a:t> </a:t>
            </a:r>
            <a:r>
              <a:rPr lang="en-US" sz="2000" dirty="0" err="1" smtClean="0">
                <a:solidFill>
                  <a:schemeClr val="tx1"/>
                </a:solidFill>
                <a:latin typeface="SutonnyOMJ" pitchFamily="2" charset="0"/>
                <a:cs typeface="SutonnyOMJ" pitchFamily="2" charset="0"/>
              </a:rPr>
              <a:t>চলে,আ</a:t>
            </a:r>
            <a:r>
              <a:rPr lang="bn-IN" sz="2000" dirty="0" smtClean="0">
                <a:solidFill>
                  <a:schemeClr val="tx1"/>
                </a:solidFill>
                <a:latin typeface="SutonnyOMJ" pitchFamily="2" charset="0"/>
                <a:cs typeface="SutonnyOMJ" pitchFamily="2" charset="0"/>
              </a:rPr>
              <a:t>ঙ্গলে নখ থাকে,ডিম পাড়ে,ডিম ফুটে বাচ্চা হয়।ফুসফুসের সাহা্য্যে শ্বাসকার্য চালায়। </a:t>
            </a:r>
            <a:endParaRPr lang="en-US" sz="2000" dirty="0">
              <a:solidFill>
                <a:schemeClr val="tx1"/>
              </a:solidFill>
              <a:latin typeface="SutonnyOMJ" pitchFamily="2" charset="0"/>
              <a:cs typeface="SutonnyOMJ" pitchFamily="2" charset="0"/>
            </a:endParaRPr>
          </a:p>
        </p:txBody>
      </p:sp>
      <p:sp>
        <p:nvSpPr>
          <p:cNvPr id="9" name="Rectangle 8"/>
          <p:cNvSpPr/>
          <p:nvPr/>
        </p:nvSpPr>
        <p:spPr>
          <a:xfrm>
            <a:off x="762000" y="3048000"/>
            <a:ext cx="1905000" cy="762000"/>
          </a:xfrm>
          <a:prstGeom prst="rect">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টিকটিকি </a:t>
            </a:r>
            <a:endParaRPr lang="en-US" sz="2400" dirty="0">
              <a:solidFill>
                <a:schemeClr val="tx1"/>
              </a:solidFill>
              <a:latin typeface="SutonnyOMJ" pitchFamily="2" charset="0"/>
              <a:cs typeface="SutonnyOMJ" pitchFamily="2" charset="0"/>
            </a:endParaRPr>
          </a:p>
        </p:txBody>
      </p:sp>
      <p:sp>
        <p:nvSpPr>
          <p:cNvPr id="10" name="Rectangle 9"/>
          <p:cNvSpPr/>
          <p:nvPr/>
        </p:nvSpPr>
        <p:spPr>
          <a:xfrm>
            <a:off x="6324600" y="3048000"/>
            <a:ext cx="1905000" cy="762000"/>
          </a:xfrm>
          <a:prstGeom prst="rect">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কুমির </a:t>
            </a:r>
            <a:endParaRPr lang="en-US" sz="24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1"/>
                                          </p:val>
                                        </p:tav>
                                        <p:tav tm="100000">
                                          <p:val>
                                            <p:strVal val="#ppt_x"/>
                                          </p:val>
                                        </p:tav>
                                      </p:tavLst>
                                    </p:anim>
                                    <p:anim calcmode="lin" valueType="num">
                                      <p:cBhvr>
                                        <p:cTn id="9"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38" presetClass="entr" presetSubtype="0" accel="50000" fill="hold" grpId="0" nodeType="clickEffect">
                                  <p:stCondLst>
                                    <p:cond delay="0"/>
                                  </p:stCondLst>
                                  <p:iterate type="lt">
                                    <p:tmPct val="50000"/>
                                  </p:iterate>
                                  <p:childTnLst>
                                    <p:set>
                                      <p:cBhvr>
                                        <p:cTn id="19" dur="1" fill="hold">
                                          <p:stCondLst>
                                            <p:cond delay="0"/>
                                          </p:stCondLst>
                                        </p:cTn>
                                        <p:tgtEl>
                                          <p:spTgt spid="9"/>
                                        </p:tgtEl>
                                        <p:attrNameLst>
                                          <p:attrName>style.visibility</p:attrName>
                                        </p:attrNameLst>
                                      </p:cBhvr>
                                      <p:to>
                                        <p:strVal val="visible"/>
                                      </p:to>
                                    </p:set>
                                    <p:set>
                                      <p:cBhvr>
                                        <p:cTn id="20" dur="455" fill="hold">
                                          <p:stCondLst>
                                            <p:cond delay="0"/>
                                          </p:stCondLst>
                                        </p:cTn>
                                        <p:tgtEl>
                                          <p:spTgt spid="9"/>
                                        </p:tgtEl>
                                        <p:attrNameLst>
                                          <p:attrName>style.rotation</p:attrName>
                                        </p:attrNameLst>
                                      </p:cBhvr>
                                      <p:to>
                                        <p:strVal val="-45.0"/>
                                      </p:to>
                                    </p:set>
                                    <p:anim calcmode="lin" valueType="num">
                                      <p:cBhvr>
                                        <p:cTn id="21"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22"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23"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24"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9" presetClass="entr" presetSubtype="0" accel="10000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p:cTn id="29"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30"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31"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3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39" presetClass="entr" presetSubtype="0" accel="10000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ppt_h</p:attrName>
                                        </p:attrNameLst>
                                      </p:cBhvr>
                                      <p:tavLst>
                                        <p:tav tm="0">
                                          <p:val>
                                            <p:strVal val="#ppt_h/20"/>
                                          </p:val>
                                        </p:tav>
                                        <p:tav tm="50000">
                                          <p:val>
                                            <p:strVal val="#ppt_h/20"/>
                                          </p:val>
                                        </p:tav>
                                        <p:tav tm="100000">
                                          <p:val>
                                            <p:strVal val="#ppt_h"/>
                                          </p:val>
                                        </p:tav>
                                      </p:tavLst>
                                    </p:anim>
                                    <p:anim calcmode="lin" valueType="num">
                                      <p:cBhvr>
                                        <p:cTn id="44" dur="500" fill="hold"/>
                                        <p:tgtEl>
                                          <p:spTgt spid="8"/>
                                        </p:tgtEl>
                                        <p:attrNameLst>
                                          <p:attrName>ppt_w</p:attrName>
                                        </p:attrNameLst>
                                      </p:cBhvr>
                                      <p:tavLst>
                                        <p:tav tm="0">
                                          <p:val>
                                            <p:strVal val="#ppt_w+.3"/>
                                          </p:val>
                                        </p:tav>
                                        <p:tav tm="50000">
                                          <p:val>
                                            <p:strVal val="#ppt_w+.3"/>
                                          </p:val>
                                        </p:tav>
                                        <p:tav tm="100000">
                                          <p:val>
                                            <p:strVal val="#ppt_w"/>
                                          </p:val>
                                        </p:tav>
                                      </p:tavLst>
                                    </p:anim>
                                    <p:anim calcmode="lin" valueType="num">
                                      <p:cBhvr>
                                        <p:cTn id="45" dur="500" fill="hold"/>
                                        <p:tgtEl>
                                          <p:spTgt spid="8"/>
                                        </p:tgtEl>
                                        <p:attrNameLst>
                                          <p:attrName>ppt_x</p:attrName>
                                        </p:attrNameLst>
                                      </p:cBhvr>
                                      <p:tavLst>
                                        <p:tav tm="0">
                                          <p:val>
                                            <p:strVal val="#ppt_x-.3"/>
                                          </p:val>
                                        </p:tav>
                                        <p:tav tm="50000">
                                          <p:val>
                                            <p:strVal val="#ppt_x"/>
                                          </p:val>
                                        </p:tav>
                                        <p:tav tm="100000">
                                          <p:val>
                                            <p:strVal val="#ppt_x"/>
                                          </p:val>
                                        </p:tav>
                                      </p:tavLst>
                                    </p:anim>
                                    <p:anim calcmode="lin" valueType="num">
                                      <p:cBhvr>
                                        <p:cTn id="46"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chemeClr val="tx1"/>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pic>
        <p:nvPicPr>
          <p:cNvPr id="4" name="Picture 3"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5" name="TextBox 4"/>
          <p:cNvSpPr txBox="1"/>
          <p:nvPr/>
        </p:nvSpPr>
        <p:spPr>
          <a:xfrm>
            <a:off x="0" y="0"/>
            <a:ext cx="9144000" cy="584775"/>
          </a:xfrm>
          <a:prstGeom prst="rect">
            <a:avLst/>
          </a:prstGeom>
          <a:solidFill>
            <a:srgbClr val="7030A0"/>
          </a:solidFill>
        </p:spPr>
        <p:txBody>
          <a:bodyPr wrap="square" rtlCol="0">
            <a:spAutoFit/>
          </a:bodyPr>
          <a:lstStyle/>
          <a:p>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নিচের</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চিত্রগুলো</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ভাল</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করে</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লক্ষ</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কর</a:t>
            </a:r>
            <a:r>
              <a:rPr lang="en-US" sz="3200" dirty="0" smtClean="0">
                <a:solidFill>
                  <a:schemeClr val="bg1"/>
                </a:solidFill>
                <a:latin typeface="SutonnyOMJ" pitchFamily="2" charset="0"/>
                <a:cs typeface="SutonnyOMJ" pitchFamily="2" charset="0"/>
              </a:rPr>
              <a:t> </a:t>
            </a:r>
            <a:endParaRPr lang="en-US" sz="3200" dirty="0">
              <a:solidFill>
                <a:schemeClr val="bg1"/>
              </a:solidFill>
              <a:latin typeface="SutonnyOMJ" pitchFamily="2" charset="0"/>
              <a:cs typeface="SutonnyOMJ" pitchFamily="2" charset="0"/>
            </a:endParaRPr>
          </a:p>
        </p:txBody>
      </p:sp>
      <p:pic>
        <p:nvPicPr>
          <p:cNvPr id="6" name="Picture 5" descr="c39.jpg"/>
          <p:cNvPicPr>
            <a:picLocks noChangeAspect="1"/>
          </p:cNvPicPr>
          <p:nvPr/>
        </p:nvPicPr>
        <p:blipFill>
          <a:blip r:embed="rId3"/>
          <a:stretch>
            <a:fillRect/>
          </a:stretch>
        </p:blipFill>
        <p:spPr>
          <a:xfrm>
            <a:off x="6248400" y="1143000"/>
            <a:ext cx="2619375" cy="17526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7" name="Picture 6" descr="c40.jpg"/>
          <p:cNvPicPr>
            <a:picLocks noChangeAspect="1"/>
          </p:cNvPicPr>
          <p:nvPr/>
        </p:nvPicPr>
        <p:blipFill>
          <a:blip r:embed="rId4"/>
          <a:stretch>
            <a:fillRect/>
          </a:stretch>
        </p:blipFill>
        <p:spPr>
          <a:xfrm>
            <a:off x="3352800" y="1143000"/>
            <a:ext cx="2619375" cy="17430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8" name="Picture 7" descr="c41.jpg"/>
          <p:cNvPicPr>
            <a:picLocks noChangeAspect="1"/>
          </p:cNvPicPr>
          <p:nvPr/>
        </p:nvPicPr>
        <p:blipFill>
          <a:blip r:embed="rId5"/>
          <a:stretch>
            <a:fillRect/>
          </a:stretch>
        </p:blipFill>
        <p:spPr>
          <a:xfrm>
            <a:off x="457200" y="1143000"/>
            <a:ext cx="2619375" cy="174307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9" name="Rectangle 8"/>
          <p:cNvSpPr/>
          <p:nvPr/>
        </p:nvSpPr>
        <p:spPr>
          <a:xfrm>
            <a:off x="0" y="4419600"/>
            <a:ext cx="9144000" cy="1676400"/>
          </a:xfrm>
          <a:prstGeom prst="rect">
            <a:avLst/>
          </a:prstGeom>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হাঁস,মুরগি,কবুতর,দোয়েল ইত্যাদি পাখি পক্ষী শ্রেণিভুক্ত প্রাণী। এদের দেহ পালক আবৃত থাকে। পালক পাখি চেনার একটা প্রধান বৈশিষ্ট্য। পাখি ছাড়া আর কোনো প্রাণীর পালক নেই। বেশির ভাগ পাখিই আছে যারা উড়তে পারে। </a:t>
            </a:r>
            <a:endParaRPr lang="en-US" sz="2000" dirty="0">
              <a:solidFill>
                <a:schemeClr val="tx1"/>
              </a:solidFill>
              <a:latin typeface="SutonnyOMJ" pitchFamily="2" charset="0"/>
              <a:cs typeface="SutonnyOMJ" pitchFamily="2" charset="0"/>
            </a:endParaRPr>
          </a:p>
        </p:txBody>
      </p:sp>
      <p:sp>
        <p:nvSpPr>
          <p:cNvPr id="10" name="Oval 9"/>
          <p:cNvSpPr/>
          <p:nvPr/>
        </p:nvSpPr>
        <p:spPr>
          <a:xfrm>
            <a:off x="685800" y="2971800"/>
            <a:ext cx="1600200" cy="1371600"/>
          </a:xfrm>
          <a:prstGeom prst="ellipse">
            <a:avLst/>
          </a:prstGeom>
          <a:solidFill>
            <a:srgbClr val="FF0000"/>
          </a:solidFill>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দোয়েল </a:t>
            </a:r>
            <a:endParaRPr lang="en-US" sz="2400" dirty="0">
              <a:solidFill>
                <a:schemeClr val="tx1"/>
              </a:solidFill>
              <a:latin typeface="SutonnyOMJ" pitchFamily="2" charset="0"/>
              <a:cs typeface="SutonnyOMJ" pitchFamily="2" charset="0"/>
            </a:endParaRPr>
          </a:p>
        </p:txBody>
      </p:sp>
      <p:sp>
        <p:nvSpPr>
          <p:cNvPr id="11" name="Oval 10"/>
          <p:cNvSpPr/>
          <p:nvPr/>
        </p:nvSpPr>
        <p:spPr>
          <a:xfrm>
            <a:off x="3886200" y="2895600"/>
            <a:ext cx="1600200" cy="1447800"/>
          </a:xfrm>
          <a:prstGeom prst="ellipse">
            <a:avLst/>
          </a:prstGeom>
          <a:solidFill>
            <a:srgbClr val="FF0000"/>
          </a:solidFill>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মুরগি </a:t>
            </a:r>
            <a:endParaRPr lang="en-US" sz="2400" dirty="0">
              <a:solidFill>
                <a:schemeClr val="tx1"/>
              </a:solidFill>
              <a:latin typeface="SutonnyOMJ" pitchFamily="2" charset="0"/>
              <a:cs typeface="SutonnyOMJ" pitchFamily="2" charset="0"/>
            </a:endParaRPr>
          </a:p>
        </p:txBody>
      </p:sp>
      <p:sp>
        <p:nvSpPr>
          <p:cNvPr id="12" name="Oval 11"/>
          <p:cNvSpPr/>
          <p:nvPr/>
        </p:nvSpPr>
        <p:spPr>
          <a:xfrm>
            <a:off x="7086600" y="2895600"/>
            <a:ext cx="1600200" cy="1524000"/>
          </a:xfrm>
          <a:prstGeom prst="ellipse">
            <a:avLst/>
          </a:prstGeom>
          <a:solidFill>
            <a:srgbClr val="FF0000"/>
          </a:solidFill>
          <a:ln>
            <a:solidFill>
              <a:schemeClr val="tx1"/>
            </a:solidFill>
          </a:ln>
        </p:spPr>
        <p:style>
          <a:lnRef idx="1">
            <a:schemeClr val="accent3"/>
          </a:lnRef>
          <a:fillRef idx="3">
            <a:schemeClr val="accent3"/>
          </a:fillRef>
          <a:effectRef idx="2">
            <a:schemeClr val="accent3"/>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হাঁস </a:t>
            </a:r>
            <a:endParaRPr lang="en-US" sz="24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38" presetClass="entr" presetSubtype="0" accel="50000" fill="hold" grpId="0" nodeType="clickEffect">
                                  <p:stCondLst>
                                    <p:cond delay="0"/>
                                  </p:stCondLst>
                                  <p:iterate type="lt">
                                    <p:tmPct val="50000"/>
                                  </p:iterate>
                                  <p:childTnLst>
                                    <p:set>
                                      <p:cBhvr>
                                        <p:cTn id="18" dur="1" fill="hold">
                                          <p:stCondLst>
                                            <p:cond delay="0"/>
                                          </p:stCondLst>
                                        </p:cTn>
                                        <p:tgtEl>
                                          <p:spTgt spid="10"/>
                                        </p:tgtEl>
                                        <p:attrNameLst>
                                          <p:attrName>style.visibility</p:attrName>
                                        </p:attrNameLst>
                                      </p:cBhvr>
                                      <p:to>
                                        <p:strVal val="visible"/>
                                      </p:to>
                                    </p:set>
                                    <p:set>
                                      <p:cBhvr>
                                        <p:cTn id="19" dur="455" fill="hold">
                                          <p:stCondLst>
                                            <p:cond delay="0"/>
                                          </p:stCondLst>
                                        </p:cTn>
                                        <p:tgtEl>
                                          <p:spTgt spid="10"/>
                                        </p:tgtEl>
                                        <p:attrNameLst>
                                          <p:attrName>style.rotation</p:attrName>
                                        </p:attrNameLst>
                                      </p:cBhvr>
                                      <p:to>
                                        <p:strVal val="-45.0"/>
                                      </p:to>
                                    </p:set>
                                    <p:anim calcmode="lin" valueType="num">
                                      <p:cBhvr>
                                        <p:cTn id="20" dur="455" fill="hold">
                                          <p:stCondLst>
                                            <p:cond delay="455"/>
                                          </p:stCondLst>
                                        </p:cTn>
                                        <p:tgtEl>
                                          <p:spTgt spid="10"/>
                                        </p:tgtEl>
                                        <p:attrNameLst>
                                          <p:attrName>style.rotation</p:attrName>
                                        </p:attrNameLst>
                                      </p:cBhvr>
                                      <p:tavLst>
                                        <p:tav tm="0">
                                          <p:val>
                                            <p:fltVal val="-45"/>
                                          </p:val>
                                        </p:tav>
                                        <p:tav tm="69900">
                                          <p:val>
                                            <p:fltVal val="45"/>
                                          </p:val>
                                        </p:tav>
                                        <p:tav tm="100000">
                                          <p:val>
                                            <p:fltVal val="0"/>
                                          </p:val>
                                        </p:tav>
                                      </p:tavLst>
                                    </p:anim>
                                    <p:anim calcmode="lin" valueType="num">
                                      <p:cBhvr>
                                        <p:cTn id="21" dur="455" fill="hold">
                                          <p:stCondLst>
                                            <p:cond delay="0"/>
                                          </p:stCondLst>
                                        </p:cTn>
                                        <p:tgtEl>
                                          <p:spTgt spid="10"/>
                                        </p:tgtEl>
                                        <p:attrNameLst>
                                          <p:attrName>ppt_y</p:attrName>
                                        </p:attrNameLst>
                                      </p:cBhvr>
                                      <p:tavLst>
                                        <p:tav tm="0">
                                          <p:val>
                                            <p:strVal val="#ppt_y-1"/>
                                          </p:val>
                                        </p:tav>
                                        <p:tav tm="100000">
                                          <p:val>
                                            <p:strVal val="#ppt_y-(0.354*#ppt_w-0.172*#ppt_h)"/>
                                          </p:val>
                                        </p:tav>
                                      </p:tavLst>
                                    </p:anim>
                                    <p:anim calcmode="lin" valueType="num">
                                      <p:cBhvr>
                                        <p:cTn id="22" dur="156" decel="50000" autoRev="1" fill="hold">
                                          <p:stCondLst>
                                            <p:cond delay="455"/>
                                          </p:stCondLst>
                                        </p:cTn>
                                        <p:tgtEl>
                                          <p:spTgt spid="10"/>
                                        </p:tgtEl>
                                        <p:attrNameLst>
                                          <p:attrName>ppt_y</p:attrName>
                                        </p:attrNameLst>
                                      </p:cBhvr>
                                      <p:tavLst>
                                        <p:tav tm="0">
                                          <p:val>
                                            <p:strVal val="#ppt_y-(0.354*#ppt_w-0.172*#ppt_h)"/>
                                          </p:val>
                                        </p:tav>
                                        <p:tav tm="100000">
                                          <p:val>
                                            <p:strVal val="#ppt_y-(0.354*#ppt_w-0.172*#ppt_h)-#ppt_h/2"/>
                                          </p:val>
                                        </p:tav>
                                      </p:tavLst>
                                    </p:anim>
                                    <p:anim calcmode="lin" valueType="num">
                                      <p:cBhvr>
                                        <p:cTn id="23" dur="136" fill="hold">
                                          <p:stCondLst>
                                            <p:cond delay="864"/>
                                          </p:stCondLst>
                                        </p:cTn>
                                        <p:tgtEl>
                                          <p:spTgt spid="10"/>
                                        </p:tgtEl>
                                        <p:attrNameLst>
                                          <p:attrName>ppt_y</p:attrName>
                                        </p:attrNameLst>
                                      </p:cBhvr>
                                      <p:tavLst>
                                        <p:tav tm="0">
                                          <p:val>
                                            <p:strVal val="#ppt_y-(0.354*#ppt_w-0.172*#ppt_h)"/>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8" presetClass="entr" presetSubtype="0" accel="50000" fill="hold" grpId="0" nodeType="clickEffect">
                                  <p:stCondLst>
                                    <p:cond delay="0"/>
                                  </p:stCondLst>
                                  <p:iterate type="lt">
                                    <p:tmPct val="50000"/>
                                  </p:iterate>
                                  <p:childTnLst>
                                    <p:set>
                                      <p:cBhvr>
                                        <p:cTn id="35" dur="1" fill="hold">
                                          <p:stCondLst>
                                            <p:cond delay="0"/>
                                          </p:stCondLst>
                                        </p:cTn>
                                        <p:tgtEl>
                                          <p:spTgt spid="11"/>
                                        </p:tgtEl>
                                        <p:attrNameLst>
                                          <p:attrName>style.visibility</p:attrName>
                                        </p:attrNameLst>
                                      </p:cBhvr>
                                      <p:to>
                                        <p:strVal val="visible"/>
                                      </p:to>
                                    </p:set>
                                    <p:set>
                                      <p:cBhvr>
                                        <p:cTn id="36" dur="455" fill="hold">
                                          <p:stCondLst>
                                            <p:cond delay="0"/>
                                          </p:stCondLst>
                                        </p:cTn>
                                        <p:tgtEl>
                                          <p:spTgt spid="11"/>
                                        </p:tgtEl>
                                        <p:attrNameLst>
                                          <p:attrName>style.rotation</p:attrName>
                                        </p:attrNameLst>
                                      </p:cBhvr>
                                      <p:to>
                                        <p:strVal val="-45.0"/>
                                      </p:to>
                                    </p:set>
                                    <p:anim calcmode="lin" valueType="num">
                                      <p:cBhvr>
                                        <p:cTn id="37" dur="455" fill="hold">
                                          <p:stCondLst>
                                            <p:cond delay="455"/>
                                          </p:stCondLst>
                                        </p:cTn>
                                        <p:tgtEl>
                                          <p:spTgt spid="11"/>
                                        </p:tgtEl>
                                        <p:attrNameLst>
                                          <p:attrName>style.rotation</p:attrName>
                                        </p:attrNameLst>
                                      </p:cBhvr>
                                      <p:tavLst>
                                        <p:tav tm="0">
                                          <p:val>
                                            <p:fltVal val="-45"/>
                                          </p:val>
                                        </p:tav>
                                        <p:tav tm="69900">
                                          <p:val>
                                            <p:fltVal val="45"/>
                                          </p:val>
                                        </p:tav>
                                        <p:tav tm="100000">
                                          <p:val>
                                            <p:fltVal val="0"/>
                                          </p:val>
                                        </p:tav>
                                      </p:tavLst>
                                    </p:anim>
                                    <p:anim calcmode="lin" valueType="num">
                                      <p:cBhvr>
                                        <p:cTn id="38" dur="455" fill="hold">
                                          <p:stCondLst>
                                            <p:cond delay="0"/>
                                          </p:stCondLst>
                                        </p:cTn>
                                        <p:tgtEl>
                                          <p:spTgt spid="11"/>
                                        </p:tgtEl>
                                        <p:attrNameLst>
                                          <p:attrName>ppt_y</p:attrName>
                                        </p:attrNameLst>
                                      </p:cBhvr>
                                      <p:tavLst>
                                        <p:tav tm="0">
                                          <p:val>
                                            <p:strVal val="#ppt_y-1"/>
                                          </p:val>
                                        </p:tav>
                                        <p:tav tm="100000">
                                          <p:val>
                                            <p:strVal val="#ppt_y-(0.354*#ppt_w-0.172*#ppt_h)"/>
                                          </p:val>
                                        </p:tav>
                                      </p:tavLst>
                                    </p:anim>
                                    <p:anim calcmode="lin" valueType="num">
                                      <p:cBhvr>
                                        <p:cTn id="39" dur="156" decel="50000" autoRev="1" fill="hold">
                                          <p:stCondLst>
                                            <p:cond delay="455"/>
                                          </p:stCondLst>
                                        </p:cTn>
                                        <p:tgtEl>
                                          <p:spTgt spid="11"/>
                                        </p:tgtEl>
                                        <p:attrNameLst>
                                          <p:attrName>ppt_y</p:attrName>
                                        </p:attrNameLst>
                                      </p:cBhvr>
                                      <p:tavLst>
                                        <p:tav tm="0">
                                          <p:val>
                                            <p:strVal val="#ppt_y-(0.354*#ppt_w-0.172*#ppt_h)"/>
                                          </p:val>
                                        </p:tav>
                                        <p:tav tm="100000">
                                          <p:val>
                                            <p:strVal val="#ppt_y-(0.354*#ppt_w-0.172*#ppt_h)-#ppt_h/2"/>
                                          </p:val>
                                        </p:tav>
                                      </p:tavLst>
                                    </p:anim>
                                    <p:anim calcmode="lin" valueType="num">
                                      <p:cBhvr>
                                        <p:cTn id="40" dur="136" fill="hold">
                                          <p:stCondLst>
                                            <p:cond delay="864"/>
                                          </p:stCondLst>
                                        </p:cTn>
                                        <p:tgtEl>
                                          <p:spTgt spid="11"/>
                                        </p:tgtEl>
                                        <p:attrNameLst>
                                          <p:attrName>ppt_y</p:attrName>
                                        </p:attrNameLst>
                                      </p:cBhvr>
                                      <p:tavLst>
                                        <p:tav tm="0">
                                          <p:val>
                                            <p:strVal val="#ppt_y-(0.354*#ppt_w-0.172*#ppt_h)"/>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0" presetClass="entr" presetSubtype="0" fill="hold" nodeType="click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wedge">
                                      <p:cBhvr>
                                        <p:cTn id="45" dur="2000"/>
                                        <p:tgtEl>
                                          <p:spTgt spid="6"/>
                                        </p:tgtEl>
                                      </p:cBhvr>
                                    </p:animEffect>
                                  </p:childTnLst>
                                </p:cTn>
                              </p:par>
                            </p:childTnLst>
                          </p:cTn>
                        </p:par>
                      </p:childTnLst>
                    </p:cTn>
                  </p:par>
                  <p:par>
                    <p:cTn id="46" fill="hold">
                      <p:stCondLst>
                        <p:cond delay="indefinite"/>
                      </p:stCondLst>
                      <p:childTnLst>
                        <p:par>
                          <p:cTn id="47" fill="hold">
                            <p:stCondLst>
                              <p:cond delay="0"/>
                            </p:stCondLst>
                            <p:childTnLst>
                              <p:par>
                                <p:cTn id="48" presetID="38" presetClass="entr" presetSubtype="0" accel="50000" fill="hold" grpId="0" nodeType="clickEffect">
                                  <p:stCondLst>
                                    <p:cond delay="0"/>
                                  </p:stCondLst>
                                  <p:iterate type="lt">
                                    <p:tmPct val="50000"/>
                                  </p:iterate>
                                  <p:childTnLst>
                                    <p:set>
                                      <p:cBhvr>
                                        <p:cTn id="49" dur="1" fill="hold">
                                          <p:stCondLst>
                                            <p:cond delay="0"/>
                                          </p:stCondLst>
                                        </p:cTn>
                                        <p:tgtEl>
                                          <p:spTgt spid="12"/>
                                        </p:tgtEl>
                                        <p:attrNameLst>
                                          <p:attrName>style.visibility</p:attrName>
                                        </p:attrNameLst>
                                      </p:cBhvr>
                                      <p:to>
                                        <p:strVal val="visible"/>
                                      </p:to>
                                    </p:set>
                                    <p:set>
                                      <p:cBhvr>
                                        <p:cTn id="50" dur="455" fill="hold">
                                          <p:stCondLst>
                                            <p:cond delay="0"/>
                                          </p:stCondLst>
                                        </p:cTn>
                                        <p:tgtEl>
                                          <p:spTgt spid="12"/>
                                        </p:tgtEl>
                                        <p:attrNameLst>
                                          <p:attrName>style.rotation</p:attrName>
                                        </p:attrNameLst>
                                      </p:cBhvr>
                                      <p:to>
                                        <p:strVal val="-45.0"/>
                                      </p:to>
                                    </p:set>
                                    <p:anim calcmode="lin" valueType="num">
                                      <p:cBhvr>
                                        <p:cTn id="51" dur="455" fill="hold">
                                          <p:stCondLst>
                                            <p:cond delay="455"/>
                                          </p:stCondLst>
                                        </p:cTn>
                                        <p:tgtEl>
                                          <p:spTgt spid="12"/>
                                        </p:tgtEl>
                                        <p:attrNameLst>
                                          <p:attrName>style.rotation</p:attrName>
                                        </p:attrNameLst>
                                      </p:cBhvr>
                                      <p:tavLst>
                                        <p:tav tm="0">
                                          <p:val>
                                            <p:fltVal val="-45"/>
                                          </p:val>
                                        </p:tav>
                                        <p:tav tm="69900">
                                          <p:val>
                                            <p:fltVal val="45"/>
                                          </p:val>
                                        </p:tav>
                                        <p:tav tm="100000">
                                          <p:val>
                                            <p:fltVal val="0"/>
                                          </p:val>
                                        </p:tav>
                                      </p:tavLst>
                                    </p:anim>
                                    <p:anim calcmode="lin" valueType="num">
                                      <p:cBhvr>
                                        <p:cTn id="52" dur="455" fill="hold">
                                          <p:stCondLst>
                                            <p:cond delay="0"/>
                                          </p:stCondLst>
                                        </p:cTn>
                                        <p:tgtEl>
                                          <p:spTgt spid="12"/>
                                        </p:tgtEl>
                                        <p:attrNameLst>
                                          <p:attrName>ppt_y</p:attrName>
                                        </p:attrNameLst>
                                      </p:cBhvr>
                                      <p:tavLst>
                                        <p:tav tm="0">
                                          <p:val>
                                            <p:strVal val="#ppt_y-1"/>
                                          </p:val>
                                        </p:tav>
                                        <p:tav tm="100000">
                                          <p:val>
                                            <p:strVal val="#ppt_y-(0.354*#ppt_w-0.172*#ppt_h)"/>
                                          </p:val>
                                        </p:tav>
                                      </p:tavLst>
                                    </p:anim>
                                    <p:anim calcmode="lin" valueType="num">
                                      <p:cBhvr>
                                        <p:cTn id="53" dur="156" decel="50000" autoRev="1" fill="hold">
                                          <p:stCondLst>
                                            <p:cond delay="455"/>
                                          </p:stCondLst>
                                        </p:cTn>
                                        <p:tgtEl>
                                          <p:spTgt spid="12"/>
                                        </p:tgtEl>
                                        <p:attrNameLst>
                                          <p:attrName>ppt_y</p:attrName>
                                        </p:attrNameLst>
                                      </p:cBhvr>
                                      <p:tavLst>
                                        <p:tav tm="0">
                                          <p:val>
                                            <p:strVal val="#ppt_y-(0.354*#ppt_w-0.172*#ppt_h)"/>
                                          </p:val>
                                        </p:tav>
                                        <p:tav tm="100000">
                                          <p:val>
                                            <p:strVal val="#ppt_y-(0.354*#ppt_w-0.172*#ppt_h)-#ppt_h/2"/>
                                          </p:val>
                                        </p:tav>
                                      </p:tavLst>
                                    </p:anim>
                                    <p:anim calcmode="lin" valueType="num">
                                      <p:cBhvr>
                                        <p:cTn id="54" dur="136" fill="hold">
                                          <p:stCondLst>
                                            <p:cond delay="864"/>
                                          </p:stCondLst>
                                        </p:cTn>
                                        <p:tgtEl>
                                          <p:spTgt spid="12"/>
                                        </p:tgtEl>
                                        <p:attrNameLst>
                                          <p:attrName>ppt_y</p:attrName>
                                        </p:attrNameLst>
                                      </p:cBhvr>
                                      <p:tavLst>
                                        <p:tav tm="0">
                                          <p:val>
                                            <p:strVal val="#ppt_y-(0.354*#ppt_w-0.172*#ppt_h)"/>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39" presetClass="entr" presetSubtype="0" accel="10000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anim calcmode="lin" valueType="num">
                                      <p:cBhvr>
                                        <p:cTn id="59"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60"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61"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62"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P spid="1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86203" cy="6858000"/>
          </a:xfrm>
          <a:prstGeom prst="rect">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4" name="TextBox 3"/>
          <p:cNvSpPr txBox="1"/>
          <p:nvPr/>
        </p:nvSpPr>
        <p:spPr>
          <a:xfrm>
            <a:off x="0" y="0"/>
            <a:ext cx="9144000" cy="707886"/>
          </a:xfrm>
          <a:prstGeom prst="rect">
            <a:avLst/>
          </a:prstGeom>
          <a:solidFill>
            <a:srgbClr val="7030A0"/>
          </a:solidFill>
        </p:spPr>
        <p:txBody>
          <a:bodyPr wrap="square" rtlCol="0">
            <a:spAutoFit/>
          </a:bodyPr>
          <a:lstStyle/>
          <a:p>
            <a:r>
              <a:rPr lang="bn-IN" sz="40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নিচের</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চিত্রগুলো</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ভাল</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করে</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লক্ষ</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কর</a:t>
            </a:r>
            <a:r>
              <a:rPr lang="en-US" sz="3200" dirty="0" smtClean="0">
                <a:solidFill>
                  <a:schemeClr val="bg1"/>
                </a:solidFill>
                <a:latin typeface="SutonnyOMJ" pitchFamily="2" charset="0"/>
                <a:cs typeface="SutonnyOMJ" pitchFamily="2" charset="0"/>
              </a:rPr>
              <a:t> </a:t>
            </a:r>
            <a:endParaRPr lang="en-US" sz="3200" dirty="0">
              <a:solidFill>
                <a:schemeClr val="bg1"/>
              </a:solidFill>
              <a:latin typeface="SutonnyOMJ" pitchFamily="2" charset="0"/>
              <a:cs typeface="SutonnyOMJ" pitchFamily="2" charset="0"/>
            </a:endParaRPr>
          </a:p>
        </p:txBody>
      </p:sp>
      <p:pic>
        <p:nvPicPr>
          <p:cNvPr id="5" name="Picture 4" descr="c42.jpg"/>
          <p:cNvPicPr>
            <a:picLocks noChangeAspect="1"/>
          </p:cNvPicPr>
          <p:nvPr/>
        </p:nvPicPr>
        <p:blipFill>
          <a:blip r:embed="rId3"/>
          <a:stretch>
            <a:fillRect/>
          </a:stretch>
        </p:blipFill>
        <p:spPr>
          <a:xfrm>
            <a:off x="6172200" y="1600200"/>
            <a:ext cx="2686050" cy="16764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6" name="Picture 5" descr="c43.jpg"/>
          <p:cNvPicPr>
            <a:picLocks noChangeAspect="1"/>
          </p:cNvPicPr>
          <p:nvPr/>
        </p:nvPicPr>
        <p:blipFill>
          <a:blip r:embed="rId4"/>
          <a:stretch>
            <a:fillRect/>
          </a:stretch>
        </p:blipFill>
        <p:spPr>
          <a:xfrm>
            <a:off x="3276600" y="1524000"/>
            <a:ext cx="2733675" cy="16764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pic>
        <p:nvPicPr>
          <p:cNvPr id="7" name="Picture 6" descr="c44.jpg"/>
          <p:cNvPicPr>
            <a:picLocks noChangeAspect="1"/>
          </p:cNvPicPr>
          <p:nvPr/>
        </p:nvPicPr>
        <p:blipFill>
          <a:blip r:embed="rId5"/>
          <a:stretch>
            <a:fillRect/>
          </a:stretch>
        </p:blipFill>
        <p:spPr>
          <a:xfrm>
            <a:off x="381000" y="1524000"/>
            <a:ext cx="2705100" cy="1685925"/>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8" name="Rectangle 7"/>
          <p:cNvSpPr/>
          <p:nvPr/>
        </p:nvSpPr>
        <p:spPr>
          <a:xfrm>
            <a:off x="0" y="4648200"/>
            <a:ext cx="9144000" cy="1447800"/>
          </a:xfrm>
          <a:prstGeom prst="rect">
            <a:avLst/>
          </a:prstGeom>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err="1" smtClean="0">
                <a:solidFill>
                  <a:schemeClr val="tx1"/>
                </a:solidFill>
                <a:latin typeface="SutonnyOMJ" pitchFamily="2" charset="0"/>
                <a:cs typeface="SutonnyOMJ" pitchFamily="2" charset="0"/>
              </a:rPr>
              <a:t>বানর,ই</a:t>
            </a:r>
            <a:r>
              <a:rPr lang="bn-IN" sz="2400" dirty="0" smtClean="0">
                <a:solidFill>
                  <a:schemeClr val="tx1"/>
                </a:solidFill>
                <a:latin typeface="SutonnyOMJ" pitchFamily="2" charset="0"/>
                <a:cs typeface="SutonnyOMJ" pitchFamily="2" charset="0"/>
              </a:rPr>
              <a:t>ঁ</a:t>
            </a:r>
            <a:r>
              <a:rPr lang="en-US" sz="2400" dirty="0" err="1" smtClean="0">
                <a:solidFill>
                  <a:schemeClr val="tx1"/>
                </a:solidFill>
                <a:latin typeface="SutonnyOMJ" pitchFamily="2" charset="0"/>
                <a:cs typeface="SutonnyOMJ" pitchFamily="2" charset="0"/>
              </a:rPr>
              <a:t>দুর,কুকুর</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গরু,ছাগল</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ইত্যাদি</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স্তন্যপায়ী</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শ্রেণিভুক্ত</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প্রাণী</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মানুষও</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এই</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দলের</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অন্তর্ভুক্ত।এদের</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দেহে</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লোম</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থাকে</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বাচ্চা</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মায়ের</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দুধ</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খেয়ে</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বড়</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হয়,মায়েরা</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বাচ্চা</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প্রসব</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করে।স্তন্যপায়ী</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প্রাণী</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মাছ,ব্যা</a:t>
            </a:r>
            <a:r>
              <a:rPr lang="bn-IN" sz="2400" dirty="0" smtClean="0">
                <a:solidFill>
                  <a:schemeClr val="tx1"/>
                </a:solidFill>
                <a:latin typeface="SutonnyOMJ" pitchFamily="2" charset="0"/>
                <a:cs typeface="SutonnyOMJ" pitchFamily="2" charset="0"/>
              </a:rPr>
              <a:t>ঙ,সাপ,পাখি ইত্যাদি থেকে বুদ্ধিমান। এদের মস্তিক ও দেহের গঠন বেশ উন্নত । </a:t>
            </a:r>
            <a:endParaRPr lang="en-US" sz="2400" dirty="0">
              <a:solidFill>
                <a:schemeClr val="tx1"/>
              </a:solidFill>
              <a:latin typeface="SutonnyOMJ" pitchFamily="2" charset="0"/>
              <a:cs typeface="SutonnyOMJ" pitchFamily="2" charset="0"/>
            </a:endParaRPr>
          </a:p>
        </p:txBody>
      </p:sp>
      <p:sp>
        <p:nvSpPr>
          <p:cNvPr id="9" name="Rectangle 8"/>
          <p:cNvSpPr/>
          <p:nvPr/>
        </p:nvSpPr>
        <p:spPr>
          <a:xfrm>
            <a:off x="838200" y="3352800"/>
            <a:ext cx="1447800" cy="609600"/>
          </a:xfrm>
          <a:prstGeom prst="rect">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SutonnyOMJ" pitchFamily="2" charset="0"/>
                <a:cs typeface="SutonnyOMJ" pitchFamily="2" charset="0"/>
              </a:rPr>
              <a:t>বিড়াল </a:t>
            </a:r>
            <a:endParaRPr lang="en-US" sz="2400" dirty="0">
              <a:latin typeface="SutonnyOMJ" pitchFamily="2" charset="0"/>
              <a:cs typeface="SutonnyOMJ" pitchFamily="2" charset="0"/>
            </a:endParaRPr>
          </a:p>
        </p:txBody>
      </p:sp>
      <p:sp>
        <p:nvSpPr>
          <p:cNvPr id="10" name="Rectangle 9"/>
          <p:cNvSpPr/>
          <p:nvPr/>
        </p:nvSpPr>
        <p:spPr>
          <a:xfrm>
            <a:off x="3581400" y="3352800"/>
            <a:ext cx="1447800" cy="609600"/>
          </a:xfrm>
          <a:prstGeom prst="rect">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SutonnyOMJ" pitchFamily="2" charset="0"/>
                <a:cs typeface="SutonnyOMJ" pitchFamily="2" charset="0"/>
              </a:rPr>
              <a:t>ইঁদুর </a:t>
            </a:r>
            <a:endParaRPr lang="en-US" sz="2400" dirty="0">
              <a:latin typeface="SutonnyOMJ" pitchFamily="2" charset="0"/>
              <a:cs typeface="SutonnyOMJ" pitchFamily="2" charset="0"/>
            </a:endParaRPr>
          </a:p>
        </p:txBody>
      </p:sp>
      <p:sp>
        <p:nvSpPr>
          <p:cNvPr id="11" name="Rectangle 10"/>
          <p:cNvSpPr/>
          <p:nvPr/>
        </p:nvSpPr>
        <p:spPr>
          <a:xfrm>
            <a:off x="6705600" y="3352800"/>
            <a:ext cx="1447800" cy="609600"/>
          </a:xfrm>
          <a:prstGeom prst="rect">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SutonnyOMJ" pitchFamily="2" charset="0"/>
                <a:cs typeface="SutonnyOMJ" pitchFamily="2" charset="0"/>
              </a:rPr>
              <a:t>বানর </a:t>
            </a:r>
            <a:endParaRPr lang="en-US" sz="24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1"/>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38" presetClass="entr" presetSubtype="0" accel="50000" fill="hold" grpId="0" nodeType="clickEffect">
                                  <p:stCondLst>
                                    <p:cond delay="0"/>
                                  </p:stCondLst>
                                  <p:iterate type="lt">
                                    <p:tmPct val="50000"/>
                                  </p:iterate>
                                  <p:childTnLst>
                                    <p:set>
                                      <p:cBhvr>
                                        <p:cTn id="19" dur="1" fill="hold">
                                          <p:stCondLst>
                                            <p:cond delay="0"/>
                                          </p:stCondLst>
                                        </p:cTn>
                                        <p:tgtEl>
                                          <p:spTgt spid="9"/>
                                        </p:tgtEl>
                                        <p:attrNameLst>
                                          <p:attrName>style.visibility</p:attrName>
                                        </p:attrNameLst>
                                      </p:cBhvr>
                                      <p:to>
                                        <p:strVal val="visible"/>
                                      </p:to>
                                    </p:set>
                                    <p:set>
                                      <p:cBhvr>
                                        <p:cTn id="20" dur="455" fill="hold">
                                          <p:stCondLst>
                                            <p:cond delay="0"/>
                                          </p:stCondLst>
                                        </p:cTn>
                                        <p:tgtEl>
                                          <p:spTgt spid="9"/>
                                        </p:tgtEl>
                                        <p:attrNameLst>
                                          <p:attrName>style.rotation</p:attrName>
                                        </p:attrNameLst>
                                      </p:cBhvr>
                                      <p:to>
                                        <p:strVal val="-45.0"/>
                                      </p:to>
                                    </p:set>
                                    <p:anim calcmode="lin" valueType="num">
                                      <p:cBhvr>
                                        <p:cTn id="21"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22"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23"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24"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0"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edge">
                                      <p:cBhvr>
                                        <p:cTn id="29" dur="2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40" presetClass="entr" presetSubtype="0" fill="hold" grpId="0" nodeType="clickEffect">
                                  <p:stCondLst>
                                    <p:cond delay="0"/>
                                  </p:stCondLst>
                                  <p:iterate type="lt">
                                    <p:tmPct val="10000"/>
                                  </p:iterate>
                                  <p:childTnLst>
                                    <p:set>
                                      <p:cBhvr>
                                        <p:cTn id="33" dur="1" fill="hold">
                                          <p:stCondLst>
                                            <p:cond delay="0"/>
                                          </p:stCondLst>
                                        </p:cTn>
                                        <p:tgtEl>
                                          <p:spTgt spid="10"/>
                                        </p:tgtEl>
                                        <p:attrNameLst>
                                          <p:attrName>style.visibility</p:attrName>
                                        </p:attrNameLst>
                                      </p:cBhvr>
                                      <p:to>
                                        <p:strVal val="visible"/>
                                      </p:to>
                                    </p:set>
                                    <p:animEffect transition="in" filter="fade">
                                      <p:cBhvr>
                                        <p:cTn id="34" dur="1000"/>
                                        <p:tgtEl>
                                          <p:spTgt spid="10"/>
                                        </p:tgtEl>
                                      </p:cBhvr>
                                    </p:animEffect>
                                    <p:anim calcmode="lin" valueType="num">
                                      <p:cBhvr>
                                        <p:cTn id="35" dur="1000" fill="hold"/>
                                        <p:tgtEl>
                                          <p:spTgt spid="10"/>
                                        </p:tgtEl>
                                        <p:attrNameLst>
                                          <p:attrName>ppt_x</p:attrName>
                                        </p:attrNameLst>
                                      </p:cBhvr>
                                      <p:tavLst>
                                        <p:tav tm="0">
                                          <p:val>
                                            <p:strVal val="#ppt_x-.1"/>
                                          </p:val>
                                        </p:tav>
                                        <p:tav tm="100000">
                                          <p:val>
                                            <p:strVal val="#ppt_x"/>
                                          </p:val>
                                        </p:tav>
                                      </p:tavLst>
                                    </p:anim>
                                    <p:anim calcmode="lin" valueType="num">
                                      <p:cBhvr>
                                        <p:cTn id="36" dur="10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39" presetClass="entr" presetSubtype="0" accel="100000" fill="hold"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0" presetClass="entr" presetSubtype="0"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Effect transition="in" filter="wedge">
                                      <p:cBhvr>
                                        <p:cTn id="49" dur="2000"/>
                                        <p:tgtEl>
                                          <p:spTgt spid="11"/>
                                        </p:tgtEl>
                                      </p:cBhvr>
                                    </p:animEffect>
                                  </p:childTnLst>
                                </p:cTn>
                              </p:par>
                            </p:childTnLst>
                          </p:cTn>
                        </p:par>
                      </p:childTnLst>
                    </p:cTn>
                  </p:par>
                  <p:par>
                    <p:cTn id="50" fill="hold">
                      <p:stCondLst>
                        <p:cond delay="indefinite"/>
                      </p:stCondLst>
                      <p:childTnLst>
                        <p:par>
                          <p:cTn id="51" fill="hold">
                            <p:stCondLst>
                              <p:cond delay="0"/>
                            </p:stCondLst>
                            <p:childTnLst>
                              <p:par>
                                <p:cTn id="52" presetID="40" presetClass="entr" presetSubtype="0" fill="hold" grpId="0" nodeType="clickEffect">
                                  <p:stCondLst>
                                    <p:cond delay="0"/>
                                  </p:stCondLst>
                                  <p:iterate type="lt">
                                    <p:tmPct val="10000"/>
                                  </p:iterate>
                                  <p:childTnLst>
                                    <p:set>
                                      <p:cBhvr>
                                        <p:cTn id="53" dur="1" fill="hold">
                                          <p:stCondLst>
                                            <p:cond delay="0"/>
                                          </p:stCondLst>
                                        </p:cTn>
                                        <p:tgtEl>
                                          <p:spTgt spid="8"/>
                                        </p:tgtEl>
                                        <p:attrNameLst>
                                          <p:attrName>style.visibility</p:attrName>
                                        </p:attrNameLst>
                                      </p:cBhvr>
                                      <p:to>
                                        <p:strVal val="visible"/>
                                      </p:to>
                                    </p:set>
                                    <p:animEffect transition="in" filter="fade">
                                      <p:cBhvr>
                                        <p:cTn id="54" dur="1000"/>
                                        <p:tgtEl>
                                          <p:spTgt spid="8"/>
                                        </p:tgtEl>
                                      </p:cBhvr>
                                    </p:animEffect>
                                    <p:anim calcmode="lin" valueType="num">
                                      <p:cBhvr>
                                        <p:cTn id="55" dur="1000" fill="hold"/>
                                        <p:tgtEl>
                                          <p:spTgt spid="8"/>
                                        </p:tgtEl>
                                        <p:attrNameLst>
                                          <p:attrName>ppt_x</p:attrName>
                                        </p:attrNameLst>
                                      </p:cBhvr>
                                      <p:tavLst>
                                        <p:tav tm="0">
                                          <p:val>
                                            <p:strVal val="#ppt_x-.1"/>
                                          </p:val>
                                        </p:tav>
                                        <p:tav tm="100000">
                                          <p:val>
                                            <p:strVal val="#ppt_x"/>
                                          </p:val>
                                        </p:tav>
                                      </p:tavLst>
                                    </p:anim>
                                    <p:anim calcmode="lin" valueType="num">
                                      <p:cBhvr>
                                        <p:cTn id="56" dur="10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P spid="11"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4" name="TextBox 3"/>
          <p:cNvSpPr txBox="1"/>
          <p:nvPr/>
        </p:nvSpPr>
        <p:spPr>
          <a:xfrm>
            <a:off x="0" y="0"/>
            <a:ext cx="9144000" cy="584775"/>
          </a:xfrm>
          <a:prstGeom prst="rect">
            <a:avLst/>
          </a:prstGeom>
          <a:solidFill>
            <a:srgbClr val="7030A0"/>
          </a:solidFill>
        </p:spPr>
        <p:txBody>
          <a:bodyPr wrap="square" rtlCol="0">
            <a:spAutoFit/>
          </a:bodyPr>
          <a:lstStyle/>
          <a:p>
            <a:r>
              <a:rPr lang="en-GB"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দলীয়</a:t>
            </a:r>
            <a:r>
              <a:rPr lang="en-US" sz="3200" dirty="0" smtClean="0">
                <a:solidFill>
                  <a:schemeClr val="bg1"/>
                </a:solidFill>
                <a:latin typeface="SutonnyOMJ" pitchFamily="2" charset="0"/>
                <a:cs typeface="SutonnyOMJ" pitchFamily="2" charset="0"/>
              </a:rPr>
              <a:t> </a:t>
            </a:r>
            <a:r>
              <a:rPr lang="bn-IN" sz="3200" dirty="0" smtClean="0">
                <a:solidFill>
                  <a:schemeClr val="bg1"/>
                </a:solidFill>
                <a:latin typeface="SutonnyOMJ" pitchFamily="2" charset="0"/>
                <a:cs typeface="SutonnyOMJ" pitchFamily="2" charset="0"/>
              </a:rPr>
              <a:t>কাজ </a:t>
            </a:r>
            <a:endParaRPr lang="en-US" sz="3200" dirty="0">
              <a:solidFill>
                <a:schemeClr val="bg1"/>
              </a:solidFill>
              <a:latin typeface="SutonnyOMJ" pitchFamily="2" charset="0"/>
              <a:cs typeface="SutonnyOMJ" pitchFamily="2" charset="0"/>
            </a:endParaRPr>
          </a:p>
        </p:txBody>
      </p:sp>
      <p:sp>
        <p:nvSpPr>
          <p:cNvPr id="5" name="Oval 4"/>
          <p:cNvSpPr/>
          <p:nvPr/>
        </p:nvSpPr>
        <p:spPr>
          <a:xfrm>
            <a:off x="3429000" y="1676400"/>
            <a:ext cx="2362200" cy="220980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6" name="Content Placeholder 7" descr="IMG20190915133318.jpg"/>
          <p:cNvPicPr>
            <a:picLocks noChangeAspect="1"/>
          </p:cNvPicPr>
          <p:nvPr/>
        </p:nvPicPr>
        <p:blipFill>
          <a:blip r:embed="rId3" cstate="print"/>
          <a:stretch>
            <a:fillRect/>
          </a:stretch>
        </p:blipFill>
        <p:spPr>
          <a:xfrm>
            <a:off x="2971800" y="1600200"/>
            <a:ext cx="3352800" cy="2819400"/>
          </a:xfrm>
          <a:prstGeom prst="ellipse">
            <a:avLst/>
          </a:prstGeom>
          <a:ln w="190500" cap="rnd">
            <a:solidFill>
              <a:schemeClr val="tx1"/>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7" name="Rectangle 6"/>
          <p:cNvSpPr/>
          <p:nvPr/>
        </p:nvSpPr>
        <p:spPr>
          <a:xfrm>
            <a:off x="1981200" y="4724400"/>
            <a:ext cx="4876800" cy="914400"/>
          </a:xfrm>
          <a:prstGeom prst="rect">
            <a:avLst/>
          </a:prstGeom>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400" dirty="0" err="1" smtClean="0">
                <a:solidFill>
                  <a:schemeClr val="tx1"/>
                </a:solidFill>
                <a:latin typeface="SutonnyOMJ" pitchFamily="2" charset="0"/>
                <a:cs typeface="SutonnyOMJ" pitchFamily="2" charset="0"/>
              </a:rPr>
              <a:t>ব্যা</a:t>
            </a:r>
            <a:r>
              <a:rPr lang="bn-IN" sz="2400" dirty="0" smtClean="0">
                <a:solidFill>
                  <a:schemeClr val="tx1"/>
                </a:solidFill>
                <a:latin typeface="SutonnyOMJ" pitchFamily="2" charset="0"/>
                <a:cs typeface="SutonnyOMJ" pitchFamily="2" charset="0"/>
              </a:rPr>
              <a:t>ঙকে উভচর প্রাণী বলা হয় কেন? </a:t>
            </a:r>
            <a:endParaRPr lang="en-US" sz="24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770" decel="100000"/>
                                        <p:tgtEl>
                                          <p:spTgt spid="6"/>
                                        </p:tgtEl>
                                      </p:cBhvr>
                                    </p:animEffect>
                                    <p:animScale>
                                      <p:cBhvr>
                                        <p:cTn id="8" dur="770" decel="100000"/>
                                        <p:tgtEl>
                                          <p:spTgt spid="6"/>
                                        </p:tgtEl>
                                      </p:cBhvr>
                                      <p:from x="10000" y="10000"/>
                                      <p:to x="200000" y="450000"/>
                                    </p:animScale>
                                    <p:animScale>
                                      <p:cBhvr>
                                        <p:cTn id="9" dur="1230" accel="100000" fill="hold">
                                          <p:stCondLst>
                                            <p:cond delay="770"/>
                                          </p:stCondLst>
                                        </p:cTn>
                                        <p:tgtEl>
                                          <p:spTgt spid="6"/>
                                        </p:tgtEl>
                                      </p:cBhvr>
                                      <p:from x="200000" y="450000"/>
                                      <p:to x="100000" y="100000"/>
                                    </p:animScale>
                                    <p:set>
                                      <p:cBhvr>
                                        <p:cTn id="10" dur="770" fill="hold"/>
                                        <p:tgtEl>
                                          <p:spTgt spid="6"/>
                                        </p:tgtEl>
                                        <p:attrNameLst>
                                          <p:attrName>ppt_x</p:attrName>
                                        </p:attrNameLst>
                                      </p:cBhvr>
                                      <p:to>
                                        <p:strVal val="(0.5)"/>
                                      </p:to>
                                    </p:set>
                                    <p:anim from="(0.5)" to="(#ppt_x)" calcmode="lin" valueType="num">
                                      <p:cBhvr>
                                        <p:cTn id="11" dur="1230" accel="100000" fill="hold">
                                          <p:stCondLst>
                                            <p:cond delay="770"/>
                                          </p:stCondLst>
                                        </p:cTn>
                                        <p:tgtEl>
                                          <p:spTgt spid="6"/>
                                        </p:tgtEl>
                                        <p:attrNameLst>
                                          <p:attrName>ppt_x</p:attrName>
                                        </p:attrNameLst>
                                      </p:cBhvr>
                                    </p:anim>
                                    <p:set>
                                      <p:cBhvr>
                                        <p:cTn id="12" dur="770" fill="hold"/>
                                        <p:tgtEl>
                                          <p:spTgt spid="6"/>
                                        </p:tgtEl>
                                        <p:attrNameLst>
                                          <p:attrName>ppt_y</p:attrName>
                                        </p:attrNameLst>
                                      </p:cBhvr>
                                      <p:to>
                                        <p:strVal val="(#ppt_y+0.4)"/>
                                      </p:to>
                                    </p:set>
                                    <p:anim from="(#ppt_y+0.4)" to="(#ppt_y)" calcmode="lin" valueType="num">
                                      <p:cBhvr>
                                        <p:cTn id="13" dur="1230" accel="100000" fill="hold">
                                          <p:stCondLst>
                                            <p:cond delay="770"/>
                                          </p:stCondLst>
                                        </p:cTn>
                                        <p:tgtEl>
                                          <p:spTgt spid="6"/>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3"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4" name="TextBox 3"/>
          <p:cNvSpPr txBox="1"/>
          <p:nvPr/>
        </p:nvSpPr>
        <p:spPr>
          <a:xfrm>
            <a:off x="0" y="0"/>
            <a:ext cx="9144000" cy="584775"/>
          </a:xfrm>
          <a:prstGeom prst="rect">
            <a:avLst/>
          </a:prstGeom>
          <a:solidFill>
            <a:srgbClr val="7030A0"/>
          </a:solidFill>
        </p:spPr>
        <p:txBody>
          <a:bodyPr wrap="square" rtlCol="0">
            <a:spAutoFit/>
          </a:bodyPr>
          <a:lstStyle/>
          <a:p>
            <a:r>
              <a:rPr lang="bn-IN" sz="3200" dirty="0" smtClean="0">
                <a:solidFill>
                  <a:schemeClr val="bg1"/>
                </a:solidFill>
                <a:latin typeface="SutonnyOMJ" pitchFamily="2" charset="0"/>
                <a:cs typeface="SutonnyOMJ" pitchFamily="2" charset="0"/>
              </a:rPr>
              <a:t>                                      উত্তর </a:t>
            </a:r>
            <a:endParaRPr lang="en-US" sz="3200" dirty="0">
              <a:solidFill>
                <a:schemeClr val="bg1"/>
              </a:solidFill>
              <a:latin typeface="SutonnyOMJ" pitchFamily="2" charset="0"/>
              <a:cs typeface="SutonnyOMJ" pitchFamily="2" charset="0"/>
            </a:endParaRPr>
          </a:p>
        </p:txBody>
      </p:sp>
      <p:sp>
        <p:nvSpPr>
          <p:cNvPr id="5" name="Rectangle 4"/>
          <p:cNvSpPr/>
          <p:nvPr/>
        </p:nvSpPr>
        <p:spPr>
          <a:xfrm>
            <a:off x="0" y="1828800"/>
            <a:ext cx="9144000" cy="2133600"/>
          </a:xfrm>
          <a:prstGeom prst="rect">
            <a:avLst/>
          </a:prstGeom>
          <a:ln>
            <a:solidFill>
              <a:schemeClr val="tx1"/>
            </a:solid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3"/>
          </a:fillRef>
          <a:effectRef idx="1">
            <a:schemeClr val="accent3"/>
          </a:effectRef>
          <a:fontRef idx="minor">
            <a:schemeClr val="lt1"/>
          </a:fontRef>
        </p:style>
        <p:txBody>
          <a:bodyPr rtlCol="0" anchor="ctr"/>
          <a:lstStyle/>
          <a:p>
            <a:pPr algn="ctr"/>
            <a:r>
              <a:rPr lang="en-US" sz="2400" dirty="0" err="1" smtClean="0">
                <a:solidFill>
                  <a:schemeClr val="tx1"/>
                </a:solidFill>
                <a:latin typeface="SutonnyOMJ" pitchFamily="2" charset="0"/>
                <a:cs typeface="SutonnyOMJ" pitchFamily="2" charset="0"/>
              </a:rPr>
              <a:t>ব্যা</a:t>
            </a:r>
            <a:r>
              <a:rPr lang="bn-IN" sz="2400" dirty="0" smtClean="0">
                <a:solidFill>
                  <a:schemeClr val="tx1"/>
                </a:solidFill>
                <a:latin typeface="SutonnyOMJ" pitchFamily="2" charset="0"/>
                <a:cs typeface="SutonnyOMJ" pitchFamily="2" charset="0"/>
              </a:rPr>
              <a:t>ঙকে উভচর প্রাণী বলা হয় কারন- এরা জীবনের কিছু সময় ডাঙায় ও কিছু সময় পানিতে বাস করে। এদের ত্বকে লোম, আঁইশ বা পালক কিছুই থাকেনা। দুইজোড়া পা থাকে, পায়ের আঙ্গুলে কোনো নখ থাকে না ।ব্যাঙাচি অবস্থায়  এরা ফুলকা ও পরিণত অবস্থায় ফুসফুসের সাহায্যে শ্বাসকার্য চালায়। </a:t>
            </a:r>
            <a:endParaRPr lang="en-US" sz="24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4"/>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4"/>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500" fill="hold"/>
                                        <p:tgtEl>
                                          <p:spTgt spid="5"/>
                                        </p:tgtEl>
                                        <p:attrNameLst>
                                          <p:attrName>ppt_w</p:attrName>
                                        </p:attrNameLst>
                                      </p:cBhvr>
                                      <p:tavLst>
                                        <p:tav tm="0">
                                          <p:val>
                                            <p:fltVal val="0"/>
                                          </p:val>
                                        </p:tav>
                                        <p:tav tm="100000">
                                          <p:val>
                                            <p:strVal val="#ppt_w"/>
                                          </p:val>
                                        </p:tav>
                                      </p:tavLst>
                                    </p:anim>
                                    <p:anim calcmode="lin" valueType="num">
                                      <p:cBhvr>
                                        <p:cTn id="16"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4" name="TextBox 3"/>
          <p:cNvSpPr txBox="1"/>
          <p:nvPr/>
        </p:nvSpPr>
        <p:spPr>
          <a:xfrm>
            <a:off x="0" y="0"/>
            <a:ext cx="9144000" cy="584775"/>
          </a:xfrm>
          <a:prstGeom prst="rect">
            <a:avLst/>
          </a:prstGeom>
          <a:solidFill>
            <a:srgbClr val="7030A0"/>
          </a:solidFill>
        </p:spPr>
        <p:txBody>
          <a:bodyPr wrap="square" rtlCol="0">
            <a:spAutoFit/>
          </a:bodyPr>
          <a:lstStyle/>
          <a:p>
            <a:r>
              <a:rPr lang="bn-IN" sz="3200" dirty="0" smtClean="0">
                <a:latin typeface="SutonnyOMJ" pitchFamily="2" charset="0"/>
                <a:cs typeface="SutonnyOMJ" pitchFamily="2" charset="0"/>
              </a:rPr>
              <a:t>                                      </a:t>
            </a:r>
            <a:r>
              <a:rPr lang="bn-IN" sz="3200" dirty="0" smtClean="0">
                <a:solidFill>
                  <a:schemeClr val="bg1"/>
                </a:solidFill>
                <a:latin typeface="SutonnyOMJ" pitchFamily="2" charset="0"/>
                <a:cs typeface="SutonnyOMJ" pitchFamily="2" charset="0"/>
              </a:rPr>
              <a:t>মূল্যায়ন </a:t>
            </a:r>
            <a:endParaRPr lang="en-US" sz="3200" dirty="0">
              <a:solidFill>
                <a:schemeClr val="bg1"/>
              </a:solidFill>
              <a:latin typeface="SutonnyOMJ" pitchFamily="2" charset="0"/>
              <a:cs typeface="SutonnyOMJ" pitchFamily="2" charset="0"/>
            </a:endParaRPr>
          </a:p>
        </p:txBody>
      </p:sp>
      <p:sp>
        <p:nvSpPr>
          <p:cNvPr id="5" name="Rectangle 4"/>
          <p:cNvSpPr/>
          <p:nvPr/>
        </p:nvSpPr>
        <p:spPr>
          <a:xfrm>
            <a:off x="1676400" y="3352800"/>
            <a:ext cx="6324600" cy="9906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bn-IN" dirty="0" smtClean="0"/>
              <a:t>০১। আমাদের জীবনে মাছের প্রয়োজনীয়তা বিশ্লেষণ কর। </a:t>
            </a:r>
          </a:p>
          <a:p>
            <a:pPr algn="ct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1"/>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grpId="0" nodeType="clickEffect">
                                  <p:stCondLst>
                                    <p:cond delay="0"/>
                                  </p:stCondLst>
                                  <p:iterate type="lt">
                                    <p:tmPct val="10000"/>
                                  </p:iterate>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1"/>
                                          </p:val>
                                        </p:tav>
                                        <p:tav tm="100000">
                                          <p:val>
                                            <p:strVal val="#ppt_x"/>
                                          </p:val>
                                        </p:tav>
                                      </p:tavLst>
                                    </p:anim>
                                    <p:anim calcmode="lin" valueType="num">
                                      <p:cBhvr>
                                        <p:cTn id="16"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4" name="Picture 3"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5" name="TextBox 4"/>
          <p:cNvSpPr txBox="1"/>
          <p:nvPr/>
        </p:nvSpPr>
        <p:spPr>
          <a:xfrm>
            <a:off x="0" y="0"/>
            <a:ext cx="9144000" cy="584775"/>
          </a:xfrm>
          <a:prstGeom prst="rect">
            <a:avLst/>
          </a:prstGeom>
          <a:solidFill>
            <a:srgbClr val="7030A0"/>
          </a:solidFill>
        </p:spPr>
        <p:txBody>
          <a:bodyPr wrap="square" rtlCol="0">
            <a:spAutoFit/>
          </a:bodyPr>
          <a:lstStyle/>
          <a:p>
            <a:r>
              <a:rPr lang="bn-IN" sz="3200" dirty="0" smtClean="0">
                <a:solidFill>
                  <a:schemeClr val="bg1"/>
                </a:solidFill>
                <a:latin typeface="SutonnyOMJ" pitchFamily="2" charset="0"/>
                <a:cs typeface="SutonnyOMJ" pitchFamily="2" charset="0"/>
              </a:rPr>
              <a:t>                                     বাড়ির কাজ </a:t>
            </a:r>
            <a:endParaRPr lang="en-US" sz="3200" dirty="0">
              <a:solidFill>
                <a:schemeClr val="bg1"/>
              </a:solidFill>
              <a:latin typeface="SutonnyOMJ" pitchFamily="2" charset="0"/>
              <a:cs typeface="SutonnyOMJ" pitchFamily="2" charset="0"/>
            </a:endParaRPr>
          </a:p>
        </p:txBody>
      </p:sp>
      <p:sp>
        <p:nvSpPr>
          <p:cNvPr id="6" name="Oval 5"/>
          <p:cNvSpPr/>
          <p:nvPr/>
        </p:nvSpPr>
        <p:spPr>
          <a:xfrm>
            <a:off x="3124200" y="1600200"/>
            <a:ext cx="2971800" cy="27432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7" name="Picture 2" descr="F:\New folder\428.jpg"/>
          <p:cNvPicPr>
            <a:picLocks noChangeAspect="1" noChangeArrowheads="1"/>
          </p:cNvPicPr>
          <p:nvPr/>
        </p:nvPicPr>
        <p:blipFill>
          <a:blip r:embed="rId3"/>
          <a:srcRect/>
          <a:stretch>
            <a:fillRect/>
          </a:stretch>
        </p:blipFill>
        <p:spPr bwMode="auto">
          <a:xfrm>
            <a:off x="3124200" y="1524000"/>
            <a:ext cx="3360420" cy="3200400"/>
          </a:xfrm>
          <a:prstGeom prst="ellipse">
            <a:avLst/>
          </a:prstGeom>
          <a:ln w="190500" cap="rnd">
            <a:solidFill>
              <a:schemeClr val="tx1"/>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9" name="Rounded Rectangle 8"/>
          <p:cNvSpPr/>
          <p:nvPr/>
        </p:nvSpPr>
        <p:spPr>
          <a:xfrm>
            <a:off x="0" y="5181600"/>
            <a:ext cx="9144000" cy="914400"/>
          </a:xfrm>
          <a:prstGeom prst="roundRect">
            <a:avLst/>
          </a:prstGeom>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bn-IN" sz="2800" dirty="0" smtClean="0">
                <a:solidFill>
                  <a:schemeClr val="tx1"/>
                </a:solidFill>
                <a:latin typeface="SutonnyOMJ" pitchFamily="2" charset="0"/>
                <a:cs typeface="SutonnyOMJ" pitchFamily="2" charset="0"/>
              </a:rPr>
              <a:t>মেরুদন্ডী প্রাণীদের একটি তালিকা প্রস্তুত কর । </a:t>
            </a:r>
            <a:endParaRPr lang="en-US" sz="28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0" fill="hold"/>
                                        <p:tgtEl>
                                          <p:spTgt spid="7"/>
                                        </p:tgtEl>
                                        <p:attrNameLst>
                                          <p:attrName>ppt_w</p:attrName>
                                        </p:attrNameLst>
                                      </p:cBhvr>
                                      <p:tavLst>
                                        <p:tav tm="0" fmla="#ppt_w*sin(2.5*pi*$)">
                                          <p:val>
                                            <p:fltVal val="0"/>
                                          </p:val>
                                        </p:tav>
                                        <p:tav tm="100000">
                                          <p:val>
                                            <p:fltVal val="1"/>
                                          </p:val>
                                        </p:tav>
                                      </p:tavLst>
                                    </p:anim>
                                    <p:anim calcmode="lin" valueType="num">
                                      <p:cBhvr>
                                        <p:cTn id="8" dur="50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grpId="0" nodeType="clickEffect">
                                  <p:stCondLst>
                                    <p:cond delay="0"/>
                                  </p:stCondLst>
                                  <p:iterate type="lt">
                                    <p:tmPct val="10000"/>
                                  </p:iterate>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1"/>
                                          </p:val>
                                        </p:tav>
                                        <p:tav tm="100000">
                                          <p:val>
                                            <p:strVal val="#ppt_x"/>
                                          </p:val>
                                        </p:tav>
                                      </p:tavLst>
                                    </p:anim>
                                    <p:anim calcmode="lin" valueType="num">
                                      <p:cBhvr>
                                        <p:cTn id="15" dur="10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pic>
        <p:nvPicPr>
          <p:cNvPr id="1026" name="Picture 2" descr="C:\Users\User\Pictures\Downloads\Downloads\imagesববব.jpg"/>
          <p:cNvPicPr>
            <a:picLocks noChangeAspect="1" noChangeArrowheads="1"/>
          </p:cNvPicPr>
          <p:nvPr/>
        </p:nvPicPr>
        <p:blipFill>
          <a:blip r:embed="rId2"/>
          <a:srcRect/>
          <a:stretch>
            <a:fillRect/>
          </a:stretch>
        </p:blipFill>
        <p:spPr bwMode="auto">
          <a:xfrm>
            <a:off x="0" y="5867400"/>
            <a:ext cx="9144000" cy="990600"/>
          </a:xfrm>
          <a:prstGeom prst="rect">
            <a:avLst/>
          </a:prstGeom>
          <a:noFill/>
        </p:spPr>
      </p:pic>
      <p:sp>
        <p:nvSpPr>
          <p:cNvPr id="4" name="Rectangle 3"/>
          <p:cNvSpPr/>
          <p:nvPr/>
        </p:nvSpPr>
        <p:spPr>
          <a:xfrm>
            <a:off x="0" y="762000"/>
            <a:ext cx="9144000" cy="5105400"/>
          </a:xfrm>
          <a:prstGeom prst="rect">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2400" dirty="0" smtClean="0">
                <a:solidFill>
                  <a:schemeClr val="tx1"/>
                </a:solidFill>
                <a:latin typeface="SutonnyOMJ" pitchFamily="2" charset="0"/>
                <a:cs typeface="SutonnyOMJ" pitchFamily="2" charset="0"/>
              </a:rPr>
              <a:t> </a:t>
            </a:r>
            <a:endParaRPr lang="bn-IN" sz="2400" dirty="0" smtClean="0">
              <a:solidFill>
                <a:schemeClr val="tx1"/>
              </a:solidFill>
              <a:latin typeface="SutonnyOMJ" pitchFamily="2" charset="0"/>
              <a:cs typeface="SutonnyOMJ" pitchFamily="2" charset="0"/>
            </a:endParaRPr>
          </a:p>
          <a:p>
            <a:endParaRPr lang="bn-IN" sz="2400" dirty="0" smtClean="0">
              <a:solidFill>
                <a:schemeClr val="tx1"/>
              </a:solidFill>
              <a:latin typeface="SutonnyOMJ" pitchFamily="2" charset="0"/>
              <a:cs typeface="SutonnyOMJ" pitchFamily="2" charset="0"/>
            </a:endParaRPr>
          </a:p>
          <a:p>
            <a:endParaRPr lang="bn-IN" sz="2400" dirty="0" smtClean="0">
              <a:solidFill>
                <a:schemeClr val="tx1"/>
              </a:solidFill>
              <a:latin typeface="SutonnyOMJ" pitchFamily="2" charset="0"/>
              <a:cs typeface="SutonnyOMJ" pitchFamily="2" charset="0"/>
            </a:endParaRPr>
          </a:p>
          <a:p>
            <a:endParaRPr lang="bn-IN" sz="2400" dirty="0" smtClean="0">
              <a:solidFill>
                <a:schemeClr val="tx1"/>
              </a:solidFill>
              <a:latin typeface="SutonnyOMJ" pitchFamily="2" charset="0"/>
              <a:cs typeface="SutonnyOMJ" pitchFamily="2" charset="0"/>
            </a:endParaRPr>
          </a:p>
          <a:p>
            <a:r>
              <a:rPr lang="bn-IN" sz="2400" dirty="0" smtClean="0">
                <a:solidFill>
                  <a:schemeClr val="tx1"/>
                </a:solidFill>
                <a:latin typeface="SutonnyOMJ" pitchFamily="2" charset="0"/>
                <a:cs typeface="SutonnyOMJ" pitchFamily="2" charset="0"/>
              </a:rPr>
              <a:t>            </a:t>
            </a:r>
            <a:endParaRPr lang="bn-IN" sz="2000" dirty="0" smtClean="0">
              <a:solidFill>
                <a:schemeClr val="tx1"/>
              </a:solidFill>
              <a:latin typeface="SutonnyOMJ" pitchFamily="2" charset="0"/>
              <a:cs typeface="SutonnyOMJ" pitchFamily="2" charset="0"/>
            </a:endParaRPr>
          </a:p>
          <a:p>
            <a:r>
              <a:rPr lang="bn-IN" sz="20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মোহাম্মদ সাখাওয়াত হোসেন </a:t>
            </a:r>
          </a:p>
          <a:p>
            <a:r>
              <a:rPr lang="bn-IN"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সহকারি</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শিক্ষক</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ব্যবসায়</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শি</a:t>
            </a:r>
            <a:r>
              <a:rPr lang="bn-IN" sz="2400" dirty="0" smtClean="0">
                <a:solidFill>
                  <a:schemeClr val="tx1"/>
                </a:solidFill>
                <a:latin typeface="SutonnyOMJ" pitchFamily="2" charset="0"/>
                <a:cs typeface="SutonnyOMJ" pitchFamily="2" charset="0"/>
              </a:rPr>
              <a:t>ক্ষা) </a:t>
            </a:r>
            <a:r>
              <a:rPr lang="en-US" sz="2400" dirty="0" smtClean="0">
                <a:solidFill>
                  <a:schemeClr val="tx1"/>
                </a:solidFill>
                <a:latin typeface="SutonnyOMJ" pitchFamily="2" charset="0"/>
                <a:cs typeface="SutonnyOMJ" pitchFamily="2" charset="0"/>
              </a:rPr>
              <a:t> </a:t>
            </a:r>
          </a:p>
          <a:p>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                </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মোক্তাল</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হোসেন</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উচ্চ</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বিদ্যালয়</a:t>
            </a:r>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সদর, </a:t>
            </a:r>
            <a:r>
              <a:rPr lang="en-US" sz="2400" dirty="0" err="1" smtClean="0">
                <a:solidFill>
                  <a:schemeClr val="tx1"/>
                </a:solidFill>
                <a:latin typeface="SutonnyOMJ" pitchFamily="2" charset="0"/>
                <a:cs typeface="SutonnyOMJ" pitchFamily="2" charset="0"/>
              </a:rPr>
              <a:t>নেত্রকোনা</a:t>
            </a:r>
            <a:r>
              <a:rPr lang="en-US" sz="2400" dirty="0" smtClean="0">
                <a:solidFill>
                  <a:schemeClr val="tx1"/>
                </a:solidFill>
                <a:latin typeface="SutonnyOMJ" pitchFamily="2" charset="0"/>
                <a:cs typeface="SutonnyOMJ" pitchFamily="2" charset="0"/>
              </a:rPr>
              <a:t>। </a:t>
            </a:r>
          </a:p>
          <a:p>
            <a:r>
              <a:rPr lang="bn-IN" sz="2400" dirty="0" smtClean="0">
                <a:solidFill>
                  <a:schemeClr val="tx1"/>
                </a:solidFill>
                <a:latin typeface="SutonnyOMJ" pitchFamily="2" charset="0"/>
                <a:cs typeface="SutonnyOMJ" pitchFamily="2" charset="0"/>
              </a:rPr>
              <a:t>                  </a:t>
            </a:r>
            <a:r>
              <a:rPr lang="en-US" sz="2400" dirty="0" smtClean="0">
                <a:solidFill>
                  <a:schemeClr val="tx1"/>
                </a:solidFill>
                <a:latin typeface="SutonnyOMJ" pitchFamily="2" charset="0"/>
                <a:cs typeface="SutonnyOMJ" pitchFamily="2" charset="0"/>
              </a:rPr>
              <a:t>                    </a:t>
            </a:r>
            <a:r>
              <a:rPr lang="en-US" sz="2400" b="1" dirty="0" err="1" smtClean="0">
                <a:solidFill>
                  <a:schemeClr val="tx1"/>
                </a:solidFill>
                <a:latin typeface="SutonnyOMJ" pitchFamily="2" charset="0"/>
                <a:cs typeface="SutonnyOMJ" pitchFamily="2" charset="0"/>
              </a:rPr>
              <a:t>ইমেলঃ</a:t>
            </a:r>
            <a:r>
              <a:rPr lang="en-US" sz="2400" b="1" dirty="0" smtClean="0">
                <a:solidFill>
                  <a:schemeClr val="tx1"/>
                </a:solidFill>
                <a:latin typeface="SutonnyOMJ" pitchFamily="2" charset="0"/>
                <a:cs typeface="SutonnyOMJ" pitchFamily="2" charset="0"/>
              </a:rPr>
              <a:t> </a:t>
            </a:r>
            <a:r>
              <a:rPr lang="en-US" sz="2400" b="1" i="1" dirty="0" smtClean="0">
                <a:solidFill>
                  <a:schemeClr val="tx1"/>
                </a:solidFill>
                <a:latin typeface="SutonnyOMJ" pitchFamily="2" charset="0"/>
                <a:cs typeface="SutonnyOMJ" pitchFamily="2" charset="0"/>
                <a:hlinkClick r:id="rId3"/>
              </a:rPr>
              <a:t>shakhawath747@gamil.com</a:t>
            </a:r>
            <a:r>
              <a:rPr lang="en-US" sz="2400" b="1" i="1" dirty="0" smtClean="0">
                <a:solidFill>
                  <a:schemeClr val="tx1"/>
                </a:solidFill>
                <a:latin typeface="SutonnyOMJ" pitchFamily="2" charset="0"/>
                <a:cs typeface="SutonnyOMJ" pitchFamily="2" charset="0"/>
              </a:rPr>
              <a:t>  </a:t>
            </a:r>
          </a:p>
          <a:p>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                </a:t>
            </a:r>
            <a:r>
              <a:rPr lang="en-US" sz="2400" dirty="0" smtClean="0">
                <a:solidFill>
                  <a:schemeClr val="tx1"/>
                </a:solidFill>
                <a:latin typeface="SutonnyOMJ" pitchFamily="2" charset="0"/>
                <a:cs typeface="SutonnyOMJ" pitchFamily="2" charset="0"/>
              </a:rPr>
              <a:t>                     </a:t>
            </a:r>
            <a:r>
              <a:rPr lang="bn-IN" sz="2400" b="1" dirty="0" smtClean="0">
                <a:solidFill>
                  <a:schemeClr val="tx1"/>
                </a:solidFill>
                <a:latin typeface="SutonnyOMJ" pitchFamily="2" charset="0"/>
                <a:cs typeface="SutonnyOMJ" pitchFamily="2" charset="0"/>
              </a:rPr>
              <a:t>মোবাইলঃ </a:t>
            </a:r>
            <a:r>
              <a:rPr lang="en-US" sz="2400" i="1" dirty="0" smtClean="0">
                <a:solidFill>
                  <a:schemeClr val="tx1"/>
                </a:solidFill>
                <a:latin typeface="SutonnyOMJ" pitchFamily="2" charset="0"/>
                <a:cs typeface="SutonnyOMJ" pitchFamily="2" charset="0"/>
              </a:rPr>
              <a:t>০১৯১৭ ৬৩৬৪৮৬</a:t>
            </a:r>
            <a:endParaRPr lang="en-US" sz="2000" dirty="0"/>
          </a:p>
        </p:txBody>
      </p:sp>
      <p:pic>
        <p:nvPicPr>
          <p:cNvPr id="8" name="Picture 7" descr="IMG_20210906_170257.jpg"/>
          <p:cNvPicPr>
            <a:picLocks noChangeAspect="1"/>
          </p:cNvPicPr>
          <p:nvPr/>
        </p:nvPicPr>
        <p:blipFill>
          <a:blip r:embed="rId4" cstate="print"/>
          <a:stretch>
            <a:fillRect/>
          </a:stretch>
        </p:blipFill>
        <p:spPr>
          <a:xfrm>
            <a:off x="3505200" y="1295400"/>
            <a:ext cx="2514600" cy="2133600"/>
          </a:xfrm>
          <a:prstGeom prst="ellipse">
            <a:avLst/>
          </a:prstGeom>
          <a:ln>
            <a:noFill/>
          </a:ln>
          <a:effectLst>
            <a:softEdge rad="112500"/>
          </a:effectLst>
        </p:spPr>
      </p:pic>
      <p:pic>
        <p:nvPicPr>
          <p:cNvPr id="3" name="Picture 2" descr="C:\Users\User\Pictures\Downloads\Downloads\q28.jpg"/>
          <p:cNvPicPr>
            <a:picLocks noChangeAspect="1" noChangeArrowheads="1"/>
          </p:cNvPicPr>
          <p:nvPr/>
        </p:nvPicPr>
        <p:blipFill>
          <a:blip r:embed="rId5"/>
          <a:srcRect/>
          <a:stretch>
            <a:fillRect/>
          </a:stretch>
        </p:blipFill>
        <p:spPr bwMode="auto">
          <a:xfrm>
            <a:off x="381000" y="3124200"/>
            <a:ext cx="1905000" cy="2400300"/>
          </a:xfrm>
          <a:prstGeom prst="ellipse">
            <a:avLst/>
          </a:prstGeom>
          <a:ln>
            <a:noFill/>
          </a:ln>
          <a:effectLst>
            <a:softEdge rad="112500"/>
          </a:effectLst>
        </p:spPr>
      </p:pic>
      <p:sp>
        <p:nvSpPr>
          <p:cNvPr id="12" name="TextBox 11"/>
          <p:cNvSpPr txBox="1"/>
          <p:nvPr/>
        </p:nvSpPr>
        <p:spPr>
          <a:xfrm>
            <a:off x="0" y="0"/>
            <a:ext cx="9144000" cy="769441"/>
          </a:xfrm>
          <a:prstGeom prst="rect">
            <a:avLst/>
          </a:prstGeom>
          <a:solidFill>
            <a:srgbClr val="7030A0"/>
          </a:solidFill>
        </p:spPr>
        <p:txBody>
          <a:bodyPr wrap="square" rtlCol="0">
            <a:spAutoFit/>
          </a:bodyPr>
          <a:lstStyle/>
          <a:p>
            <a:r>
              <a:rPr lang="bn-IN" sz="4400" dirty="0" smtClean="0">
                <a:latin typeface="SutonnyOMJ" pitchFamily="2" charset="0"/>
                <a:cs typeface="SutonnyOMJ" pitchFamily="2" charset="0"/>
              </a:rPr>
              <a:t>                      </a:t>
            </a:r>
            <a:r>
              <a:rPr lang="bn-IN" sz="3200" i="1" dirty="0" smtClean="0">
                <a:solidFill>
                  <a:schemeClr val="bg1"/>
                </a:solidFill>
                <a:latin typeface="SutonnyOMJ" pitchFamily="2" charset="0"/>
                <a:cs typeface="SutonnyOMJ" pitchFamily="2" charset="0"/>
              </a:rPr>
              <a:t>শিক্ষক পরিচিত </a:t>
            </a:r>
            <a:endParaRPr lang="en-US" sz="3200" i="1"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0" fill="hold"/>
                                        <p:tgtEl>
                                          <p:spTgt spid="8"/>
                                        </p:tgtEl>
                                        <p:attrNameLst>
                                          <p:attrName>ppt_w</p:attrName>
                                        </p:attrNameLst>
                                      </p:cBhvr>
                                      <p:tavLst>
                                        <p:tav tm="0" fmla="#ppt_w*sin(2.5*pi*$)">
                                          <p:val>
                                            <p:fltVal val="0"/>
                                          </p:val>
                                        </p:tav>
                                        <p:tav tm="100000">
                                          <p:val>
                                            <p:fltVal val="1"/>
                                          </p:val>
                                        </p:tav>
                                      </p:tavLst>
                                    </p:anim>
                                    <p:anim calcmode="lin" valueType="num">
                                      <p:cBhvr>
                                        <p:cTn id="8" dur="50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40" presetClass="entr" presetSubtype="0" fill="hold" nodeType="clickEffect">
                                  <p:stCondLst>
                                    <p:cond delay="0"/>
                                  </p:stCondLst>
                                  <p:iterate type="lt">
                                    <p:tmPct val="10000"/>
                                  </p:iterate>
                                  <p:childTnLst>
                                    <p:set>
                                      <p:cBhvr>
                                        <p:cTn id="12" dur="1" fill="hold">
                                          <p:stCondLst>
                                            <p:cond delay="0"/>
                                          </p:stCondLst>
                                        </p:cTn>
                                        <p:tgtEl>
                                          <p:spTgt spid="4">
                                            <p:txEl>
                                              <p:pRg st="5" end="5"/>
                                            </p:txEl>
                                          </p:spTgt>
                                        </p:tgtEl>
                                        <p:attrNameLst>
                                          <p:attrName>style.visibility</p:attrName>
                                        </p:attrNameLst>
                                      </p:cBhvr>
                                      <p:to>
                                        <p:strVal val="visible"/>
                                      </p:to>
                                    </p:set>
                                    <p:animEffect transition="in" filter="fade">
                                      <p:cBhvr>
                                        <p:cTn id="13" dur="1000"/>
                                        <p:tgtEl>
                                          <p:spTgt spid="4">
                                            <p:txEl>
                                              <p:pRg st="5" end="5"/>
                                            </p:txEl>
                                          </p:spTgt>
                                        </p:tgtEl>
                                      </p:cBhvr>
                                    </p:animEffect>
                                    <p:anim calcmode="lin" valueType="num">
                                      <p:cBhvr>
                                        <p:cTn id="14" dur="1000" fill="hold"/>
                                        <p:tgtEl>
                                          <p:spTgt spid="4">
                                            <p:txEl>
                                              <p:pRg st="5" end="5"/>
                                            </p:txEl>
                                          </p:spTgt>
                                        </p:tgtEl>
                                        <p:attrNameLst>
                                          <p:attrName>ppt_x</p:attrName>
                                        </p:attrNameLst>
                                      </p:cBhvr>
                                      <p:tavLst>
                                        <p:tav tm="0">
                                          <p:val>
                                            <p:strVal val="#ppt_x-.1"/>
                                          </p:val>
                                        </p:tav>
                                        <p:tav tm="100000">
                                          <p:val>
                                            <p:strVal val="#ppt_x"/>
                                          </p:val>
                                        </p:tav>
                                      </p:tavLst>
                                    </p:anim>
                                    <p:anim calcmode="lin" valueType="num">
                                      <p:cBhvr>
                                        <p:cTn id="15" dur="1000" fill="hold"/>
                                        <p:tgtEl>
                                          <p:spTgt spid="4">
                                            <p:txEl>
                                              <p:pRg st="5" end="5"/>
                                            </p:txEl>
                                          </p:spTgt>
                                        </p:tgtEl>
                                        <p:attrNameLst>
                                          <p:attrName>ppt_y</p:attrName>
                                        </p:attrNameLst>
                                      </p:cBhvr>
                                      <p:tavLst>
                                        <p:tav tm="0">
                                          <p:val>
                                            <p:strVal val="#ppt_y"/>
                                          </p:val>
                                        </p:tav>
                                        <p:tav tm="100000">
                                          <p:val>
                                            <p:strVal val="#ppt_y"/>
                                          </p:val>
                                        </p:tav>
                                      </p:tavLst>
                                    </p:anim>
                                  </p:childTnLst>
                                </p:cTn>
                              </p:par>
                              <p:par>
                                <p:cTn id="16" presetID="40" presetClass="entr" presetSubtype="0" fill="hold" nodeType="withEffect">
                                  <p:stCondLst>
                                    <p:cond delay="0"/>
                                  </p:stCondLst>
                                  <p:iterate type="lt">
                                    <p:tmPct val="10000"/>
                                  </p:iterate>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1000"/>
                                        <p:tgtEl>
                                          <p:spTgt spid="4">
                                            <p:txEl>
                                              <p:pRg st="6" end="6"/>
                                            </p:txEl>
                                          </p:spTgt>
                                        </p:tgtEl>
                                      </p:cBhvr>
                                    </p:animEffect>
                                    <p:anim calcmode="lin" valueType="num">
                                      <p:cBhvr>
                                        <p:cTn id="19" dur="1000" fill="hold"/>
                                        <p:tgtEl>
                                          <p:spTgt spid="4">
                                            <p:txEl>
                                              <p:pRg st="6" end="6"/>
                                            </p:txEl>
                                          </p:spTgt>
                                        </p:tgtEl>
                                        <p:attrNameLst>
                                          <p:attrName>ppt_x</p:attrName>
                                        </p:attrNameLst>
                                      </p:cBhvr>
                                      <p:tavLst>
                                        <p:tav tm="0">
                                          <p:val>
                                            <p:strVal val="#ppt_x-.1"/>
                                          </p:val>
                                        </p:tav>
                                        <p:tav tm="100000">
                                          <p:val>
                                            <p:strVal val="#ppt_x"/>
                                          </p:val>
                                        </p:tav>
                                      </p:tavLst>
                                    </p:anim>
                                    <p:anim calcmode="lin" valueType="num">
                                      <p:cBhvr>
                                        <p:cTn id="20" dur="1000" fill="hold"/>
                                        <p:tgtEl>
                                          <p:spTgt spid="4">
                                            <p:txEl>
                                              <p:pRg st="6" end="6"/>
                                            </p:txEl>
                                          </p:spTgt>
                                        </p:tgtEl>
                                        <p:attrNameLst>
                                          <p:attrName>ppt_y</p:attrName>
                                        </p:attrNameLst>
                                      </p:cBhvr>
                                      <p:tavLst>
                                        <p:tav tm="0">
                                          <p:val>
                                            <p:strVal val="#ppt_y"/>
                                          </p:val>
                                        </p:tav>
                                        <p:tav tm="100000">
                                          <p:val>
                                            <p:strVal val="#ppt_y"/>
                                          </p:val>
                                        </p:tav>
                                      </p:tavLst>
                                    </p:anim>
                                  </p:childTnLst>
                                </p:cTn>
                              </p:par>
                              <p:par>
                                <p:cTn id="21" presetID="40" presetClass="entr" presetSubtype="0" fill="hold" nodeType="withEffect">
                                  <p:stCondLst>
                                    <p:cond delay="0"/>
                                  </p:stCondLst>
                                  <p:iterate type="lt">
                                    <p:tmPct val="10000"/>
                                  </p:iterate>
                                  <p:childTnLst>
                                    <p:set>
                                      <p:cBhvr>
                                        <p:cTn id="22" dur="1" fill="hold">
                                          <p:stCondLst>
                                            <p:cond delay="0"/>
                                          </p:stCondLst>
                                        </p:cTn>
                                        <p:tgtEl>
                                          <p:spTgt spid="4">
                                            <p:txEl>
                                              <p:pRg st="7" end="7"/>
                                            </p:txEl>
                                          </p:spTgt>
                                        </p:tgtEl>
                                        <p:attrNameLst>
                                          <p:attrName>style.visibility</p:attrName>
                                        </p:attrNameLst>
                                      </p:cBhvr>
                                      <p:to>
                                        <p:strVal val="visible"/>
                                      </p:to>
                                    </p:set>
                                    <p:animEffect transition="in" filter="fade">
                                      <p:cBhvr>
                                        <p:cTn id="23" dur="1000"/>
                                        <p:tgtEl>
                                          <p:spTgt spid="4">
                                            <p:txEl>
                                              <p:pRg st="7" end="7"/>
                                            </p:txEl>
                                          </p:spTgt>
                                        </p:tgtEl>
                                      </p:cBhvr>
                                    </p:animEffect>
                                    <p:anim calcmode="lin" valueType="num">
                                      <p:cBhvr>
                                        <p:cTn id="24" dur="1000" fill="hold"/>
                                        <p:tgtEl>
                                          <p:spTgt spid="4">
                                            <p:txEl>
                                              <p:pRg st="7" end="7"/>
                                            </p:txEl>
                                          </p:spTgt>
                                        </p:tgtEl>
                                        <p:attrNameLst>
                                          <p:attrName>ppt_x</p:attrName>
                                        </p:attrNameLst>
                                      </p:cBhvr>
                                      <p:tavLst>
                                        <p:tav tm="0">
                                          <p:val>
                                            <p:strVal val="#ppt_x-.1"/>
                                          </p:val>
                                        </p:tav>
                                        <p:tav tm="100000">
                                          <p:val>
                                            <p:strVal val="#ppt_x"/>
                                          </p:val>
                                        </p:tav>
                                      </p:tavLst>
                                    </p:anim>
                                    <p:anim calcmode="lin" valueType="num">
                                      <p:cBhvr>
                                        <p:cTn id="25" dur="1000" fill="hold"/>
                                        <p:tgtEl>
                                          <p:spTgt spid="4">
                                            <p:txEl>
                                              <p:pRg st="7" end="7"/>
                                            </p:txEl>
                                          </p:spTgt>
                                        </p:tgtEl>
                                        <p:attrNameLst>
                                          <p:attrName>ppt_y</p:attrName>
                                        </p:attrNameLst>
                                      </p:cBhvr>
                                      <p:tavLst>
                                        <p:tav tm="0">
                                          <p:val>
                                            <p:strVal val="#ppt_y"/>
                                          </p:val>
                                        </p:tav>
                                        <p:tav tm="100000">
                                          <p:val>
                                            <p:strVal val="#ppt_y"/>
                                          </p:val>
                                        </p:tav>
                                      </p:tavLst>
                                    </p:anim>
                                  </p:childTnLst>
                                </p:cTn>
                              </p:par>
                              <p:par>
                                <p:cTn id="26" presetID="40" presetClass="entr" presetSubtype="0" fill="hold" nodeType="withEffect">
                                  <p:stCondLst>
                                    <p:cond delay="0"/>
                                  </p:stCondLst>
                                  <p:iterate type="lt">
                                    <p:tmPct val="10000"/>
                                  </p:iterate>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1000"/>
                                        <p:tgtEl>
                                          <p:spTgt spid="4">
                                            <p:txEl>
                                              <p:pRg st="8" end="8"/>
                                            </p:txEl>
                                          </p:spTgt>
                                        </p:tgtEl>
                                      </p:cBhvr>
                                    </p:animEffect>
                                    <p:anim calcmode="lin" valueType="num">
                                      <p:cBhvr>
                                        <p:cTn id="29" dur="1000" fill="hold"/>
                                        <p:tgtEl>
                                          <p:spTgt spid="4">
                                            <p:txEl>
                                              <p:pRg st="8" end="8"/>
                                            </p:txEl>
                                          </p:spTgt>
                                        </p:tgtEl>
                                        <p:attrNameLst>
                                          <p:attrName>ppt_x</p:attrName>
                                        </p:attrNameLst>
                                      </p:cBhvr>
                                      <p:tavLst>
                                        <p:tav tm="0">
                                          <p:val>
                                            <p:strVal val="#ppt_x-.1"/>
                                          </p:val>
                                        </p:tav>
                                        <p:tav tm="100000">
                                          <p:val>
                                            <p:strVal val="#ppt_x"/>
                                          </p:val>
                                        </p:tav>
                                      </p:tavLst>
                                    </p:anim>
                                    <p:anim calcmode="lin" valueType="num">
                                      <p:cBhvr>
                                        <p:cTn id="30" dur="1000" fill="hold"/>
                                        <p:tgtEl>
                                          <p:spTgt spid="4">
                                            <p:txEl>
                                              <p:pRg st="8" end="8"/>
                                            </p:txEl>
                                          </p:spTgt>
                                        </p:tgtEl>
                                        <p:attrNameLst>
                                          <p:attrName>ppt_y</p:attrName>
                                        </p:attrNameLst>
                                      </p:cBhvr>
                                      <p:tavLst>
                                        <p:tav tm="0">
                                          <p:val>
                                            <p:strVal val="#ppt_y"/>
                                          </p:val>
                                        </p:tav>
                                        <p:tav tm="100000">
                                          <p:val>
                                            <p:strVal val="#ppt_y"/>
                                          </p:val>
                                        </p:tav>
                                      </p:tavLst>
                                    </p:anim>
                                  </p:childTnLst>
                                </p:cTn>
                              </p:par>
                              <p:par>
                                <p:cTn id="31" presetID="40" presetClass="entr" presetSubtype="0" fill="hold" nodeType="withEffect">
                                  <p:stCondLst>
                                    <p:cond delay="0"/>
                                  </p:stCondLst>
                                  <p:iterate type="lt">
                                    <p:tmPct val="10000"/>
                                  </p:iterate>
                                  <p:childTnLst>
                                    <p:set>
                                      <p:cBhvr>
                                        <p:cTn id="32" dur="1" fill="hold">
                                          <p:stCondLst>
                                            <p:cond delay="0"/>
                                          </p:stCondLst>
                                        </p:cTn>
                                        <p:tgtEl>
                                          <p:spTgt spid="4">
                                            <p:txEl>
                                              <p:pRg st="9" end="9"/>
                                            </p:txEl>
                                          </p:spTgt>
                                        </p:tgtEl>
                                        <p:attrNameLst>
                                          <p:attrName>style.visibility</p:attrName>
                                        </p:attrNameLst>
                                      </p:cBhvr>
                                      <p:to>
                                        <p:strVal val="visible"/>
                                      </p:to>
                                    </p:set>
                                    <p:animEffect transition="in" filter="fade">
                                      <p:cBhvr>
                                        <p:cTn id="33" dur="1000"/>
                                        <p:tgtEl>
                                          <p:spTgt spid="4">
                                            <p:txEl>
                                              <p:pRg st="9" end="9"/>
                                            </p:txEl>
                                          </p:spTgt>
                                        </p:tgtEl>
                                      </p:cBhvr>
                                    </p:animEffect>
                                    <p:anim calcmode="lin" valueType="num">
                                      <p:cBhvr>
                                        <p:cTn id="34" dur="1000" fill="hold"/>
                                        <p:tgtEl>
                                          <p:spTgt spid="4">
                                            <p:txEl>
                                              <p:pRg st="9" end="9"/>
                                            </p:txEl>
                                          </p:spTgt>
                                        </p:tgtEl>
                                        <p:attrNameLst>
                                          <p:attrName>ppt_x</p:attrName>
                                        </p:attrNameLst>
                                      </p:cBhvr>
                                      <p:tavLst>
                                        <p:tav tm="0">
                                          <p:val>
                                            <p:strVal val="#ppt_x-.1"/>
                                          </p:val>
                                        </p:tav>
                                        <p:tav tm="100000">
                                          <p:val>
                                            <p:strVal val="#ppt_x"/>
                                          </p:val>
                                        </p:tav>
                                      </p:tavLst>
                                    </p:anim>
                                    <p:anim calcmode="lin" valueType="num">
                                      <p:cBhvr>
                                        <p:cTn id="35" dur="1000" fill="hold"/>
                                        <p:tgtEl>
                                          <p:spTgt spid="4">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4" name="TextBox 3"/>
          <p:cNvSpPr txBox="1"/>
          <p:nvPr/>
        </p:nvSpPr>
        <p:spPr>
          <a:xfrm>
            <a:off x="0" y="0"/>
            <a:ext cx="9144000" cy="584775"/>
          </a:xfrm>
          <a:prstGeom prst="rect">
            <a:avLst/>
          </a:prstGeom>
          <a:solidFill>
            <a:srgbClr val="7030A0"/>
          </a:solidFill>
        </p:spPr>
        <p:txBody>
          <a:bodyPr wrap="square" rtlCol="0">
            <a:spAutoFit/>
          </a:bodyPr>
          <a:lstStyle/>
          <a:p>
            <a:r>
              <a:rPr lang="bn-IN" sz="3200" dirty="0" smtClean="0">
                <a:solidFill>
                  <a:schemeClr val="bg1"/>
                </a:solidFill>
                <a:latin typeface="SutonnyOMJ" pitchFamily="2" charset="0"/>
                <a:cs typeface="SutonnyOMJ" pitchFamily="2" charset="0"/>
              </a:rPr>
              <a:t>                              আজকের ক্লাসে সবাইকে </a:t>
            </a:r>
            <a:endParaRPr lang="en-US" sz="3200" dirty="0">
              <a:solidFill>
                <a:schemeClr val="bg1"/>
              </a:solidFill>
              <a:latin typeface="SutonnyOMJ" pitchFamily="2" charset="0"/>
              <a:cs typeface="SutonnyOMJ" pitchFamily="2" charset="0"/>
            </a:endParaRPr>
          </a:p>
        </p:txBody>
      </p:sp>
      <p:pic>
        <p:nvPicPr>
          <p:cNvPr id="1026" name="Picture 2" descr="C:\Users\User\Pictures\Downloads\Downloads\q18.jpg"/>
          <p:cNvPicPr>
            <a:picLocks noChangeAspect="1" noChangeArrowheads="1"/>
          </p:cNvPicPr>
          <p:nvPr/>
        </p:nvPicPr>
        <p:blipFill>
          <a:blip r:embed="rId3"/>
          <a:srcRect/>
          <a:stretch>
            <a:fillRect/>
          </a:stretch>
        </p:blipFill>
        <p:spPr bwMode="auto">
          <a:xfrm>
            <a:off x="2286000" y="1447800"/>
            <a:ext cx="5029200" cy="3810000"/>
          </a:xfrm>
          <a:prstGeom prst="rect">
            <a:avLst/>
          </a:prstGeom>
          <a:solidFill>
            <a:srgbClr val="FFFFFF">
              <a:shade val="85000"/>
            </a:srgbClr>
          </a:solidFill>
          <a:ln w="101600" cap="sq">
            <a:solidFill>
              <a:srgbClr val="00B050"/>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6" name="TextBox 5"/>
          <p:cNvSpPr txBox="1"/>
          <p:nvPr/>
        </p:nvSpPr>
        <p:spPr>
          <a:xfrm>
            <a:off x="3200400" y="2971800"/>
            <a:ext cx="2743200" cy="1015663"/>
          </a:xfrm>
          <a:prstGeom prst="rect">
            <a:avLst/>
          </a:prstGeom>
          <a:noFill/>
        </p:spPr>
        <p:txBody>
          <a:bodyPr wrap="square" rtlCol="0">
            <a:spAutoFit/>
          </a:bodyPr>
          <a:lstStyle/>
          <a:p>
            <a:r>
              <a:rPr lang="bn-IN" sz="6000" dirty="0" smtClean="0">
                <a:solidFill>
                  <a:srgbClr val="FF0000"/>
                </a:solidFill>
                <a:latin typeface="SutonnyOMJ" pitchFamily="2" charset="0"/>
                <a:cs typeface="SutonnyOMJ" pitchFamily="2" charset="0"/>
              </a:rPr>
              <a:t>  ধন্যবাদ </a:t>
            </a:r>
            <a:endParaRPr lang="en-US" sz="6000" dirty="0">
              <a:solidFill>
                <a:srgbClr val="FF0000"/>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9" presetClass="entr" presetSubtype="0" accel="10000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500" fill="hold"/>
                                        <p:tgtEl>
                                          <p:spTgt spid="1026"/>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1026"/>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1026"/>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1026"/>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8" presetClass="entr" presetSubtype="0" accel="50000" fill="hold" grpId="0" nodeType="clickEffect">
                                  <p:stCondLst>
                                    <p:cond delay="0"/>
                                  </p:stCondLst>
                                  <p:iterate type="lt">
                                    <p:tmPct val="50000"/>
                                  </p:iterate>
                                  <p:childTnLst>
                                    <p:set>
                                      <p:cBhvr>
                                        <p:cTn id="20" dur="1" fill="hold">
                                          <p:stCondLst>
                                            <p:cond delay="0"/>
                                          </p:stCondLst>
                                        </p:cTn>
                                        <p:tgtEl>
                                          <p:spTgt spid="6"/>
                                        </p:tgtEl>
                                        <p:attrNameLst>
                                          <p:attrName>style.visibility</p:attrName>
                                        </p:attrNameLst>
                                      </p:cBhvr>
                                      <p:to>
                                        <p:strVal val="visible"/>
                                      </p:to>
                                    </p:set>
                                    <p:set>
                                      <p:cBhvr>
                                        <p:cTn id="21" dur="455" fill="hold">
                                          <p:stCondLst>
                                            <p:cond delay="0"/>
                                          </p:stCondLst>
                                        </p:cTn>
                                        <p:tgtEl>
                                          <p:spTgt spid="6"/>
                                        </p:tgtEl>
                                        <p:attrNameLst>
                                          <p:attrName>style.rotation</p:attrName>
                                        </p:attrNameLst>
                                      </p:cBhvr>
                                      <p:to>
                                        <p:strVal val="-45.0"/>
                                      </p:to>
                                    </p:set>
                                    <p:anim calcmode="lin" valueType="num">
                                      <p:cBhvr>
                                        <p:cTn id="22" dur="455" fill="hold">
                                          <p:stCondLst>
                                            <p:cond delay="455"/>
                                          </p:stCondLst>
                                        </p:cTn>
                                        <p:tgtEl>
                                          <p:spTgt spid="6"/>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6"/>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6"/>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6"/>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chemeClr val="bg1"/>
            </a:solidFill>
          </a:ln>
        </p:spPr>
        <p:style>
          <a:lnRef idx="3">
            <a:schemeClr val="lt1"/>
          </a:lnRef>
          <a:fillRef idx="1">
            <a:schemeClr val="accent3"/>
          </a:fillRef>
          <a:effectRef idx="1">
            <a:schemeClr val="accent3"/>
          </a:effectRef>
          <a:fontRef idx="minor">
            <a:schemeClr val="lt1"/>
          </a:fontRef>
        </p:style>
        <p:txBody>
          <a:bodyPr rtlCol="0" anchor="ctr"/>
          <a:lstStyle/>
          <a:p>
            <a:pPr>
              <a:buNone/>
            </a:pPr>
            <a:r>
              <a:rPr lang="bn-IN" dirty="0" smtClean="0">
                <a:latin typeface="SutonnyOMJ" pitchFamily="2" charset="0"/>
                <a:cs typeface="SutonnyOMJ" pitchFamily="2" charset="0"/>
              </a:rPr>
              <a:t>                                                                    </a:t>
            </a:r>
            <a:endParaRPr lang="en-US" dirty="0">
              <a:latin typeface="SutonnyOMJ" pitchFamily="2" charset="0"/>
              <a:cs typeface="SutonnyOMJ" pitchFamily="2" charset="0"/>
            </a:endParaRPr>
          </a:p>
        </p:txBody>
      </p:sp>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4" name="Rectangle 3"/>
          <p:cNvSpPr/>
          <p:nvPr/>
        </p:nvSpPr>
        <p:spPr>
          <a:xfrm>
            <a:off x="4876800" y="2057400"/>
            <a:ext cx="4267200" cy="3886200"/>
          </a:xfrm>
          <a:prstGeom prst="rect">
            <a:avLst/>
          </a:prstGeom>
          <a:ln>
            <a:solidFill>
              <a:schemeClr val="bg1"/>
            </a:solid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3"/>
          </a:fillRef>
          <a:effectRef idx="1">
            <a:schemeClr val="accent3"/>
          </a:effectRef>
          <a:fontRef idx="minor">
            <a:schemeClr val="lt1"/>
          </a:fontRef>
        </p:style>
        <p:txBody>
          <a:bodyPr rtlCol="0" anchor="ctr"/>
          <a:lstStyle/>
          <a:p>
            <a:pPr>
              <a:buNone/>
            </a:pPr>
            <a:r>
              <a:rPr lang="bn-IN"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শ্রেণি</a:t>
            </a:r>
            <a:r>
              <a:rPr lang="bn-IN" sz="2400" dirty="0" smtClean="0">
                <a:solidFill>
                  <a:schemeClr val="tx1"/>
                </a:solidFill>
                <a:latin typeface="SutonnyOMJ" pitchFamily="2" charset="0"/>
                <a:cs typeface="SutonnyOMJ" pitchFamily="2" charset="0"/>
              </a:rPr>
              <a:t>ঃ৬ষ্ঠ </a:t>
            </a:r>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 </a:t>
            </a:r>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 </a:t>
            </a:r>
            <a:endParaRPr lang="en-US" sz="2400" dirty="0" smtClean="0">
              <a:solidFill>
                <a:schemeClr val="tx1"/>
              </a:solidFill>
              <a:latin typeface="SutonnyOMJ" pitchFamily="2" charset="0"/>
              <a:cs typeface="SutonnyOMJ" pitchFamily="2" charset="0"/>
            </a:endParaRPr>
          </a:p>
          <a:p>
            <a:pPr>
              <a:buNone/>
            </a:pPr>
            <a:r>
              <a:rPr lang="bn-IN" sz="2400" dirty="0" smtClean="0">
                <a:solidFill>
                  <a:schemeClr val="tx1"/>
                </a:solidFill>
                <a:latin typeface="SutonnyOMJ" pitchFamily="2" charset="0"/>
                <a:cs typeface="SutonnyOMJ" pitchFamily="2" charset="0"/>
              </a:rPr>
              <a:t> </a:t>
            </a:r>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বিষয়</a:t>
            </a:r>
            <a:r>
              <a:rPr lang="bn-IN" sz="2400" dirty="0" smtClean="0">
                <a:solidFill>
                  <a:schemeClr val="tx1"/>
                </a:solidFill>
                <a:latin typeface="SutonnyOMJ" pitchFamily="2" charset="0"/>
                <a:cs typeface="SutonnyOMJ" pitchFamily="2" charset="0"/>
              </a:rPr>
              <a:t>ঃ</a:t>
            </a:r>
            <a:r>
              <a:rPr lang="en-US" sz="2400" dirty="0" err="1" smtClean="0">
                <a:solidFill>
                  <a:schemeClr val="tx1"/>
                </a:solidFill>
                <a:latin typeface="SutonnyOMJ" pitchFamily="2" charset="0"/>
                <a:cs typeface="SutonnyOMJ" pitchFamily="2" charset="0"/>
              </a:rPr>
              <a:t>বি</a:t>
            </a:r>
            <a:r>
              <a:rPr lang="bn-IN" sz="2400" dirty="0" smtClean="0">
                <a:solidFill>
                  <a:schemeClr val="tx1"/>
                </a:solidFill>
                <a:latin typeface="SutonnyOMJ" pitchFamily="2" charset="0"/>
                <a:cs typeface="SutonnyOMJ" pitchFamily="2" charset="0"/>
              </a:rPr>
              <a:t>জ্ঞান </a:t>
            </a:r>
            <a:endParaRPr lang="en-US" sz="2400" dirty="0" smtClean="0">
              <a:solidFill>
                <a:schemeClr val="tx1"/>
              </a:solidFill>
              <a:latin typeface="SutonnyOMJ" pitchFamily="2" charset="0"/>
              <a:cs typeface="SutonnyOMJ" pitchFamily="2" charset="0"/>
            </a:endParaRPr>
          </a:p>
          <a:p>
            <a:pPr>
              <a:buNone/>
            </a:pPr>
            <a:r>
              <a:rPr lang="bn-IN"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পাঠ</a:t>
            </a:r>
            <a:r>
              <a:rPr lang="en-US" sz="2400" dirty="0" smtClean="0">
                <a:solidFill>
                  <a:schemeClr val="tx1"/>
                </a:solidFill>
                <a:latin typeface="SutonnyOMJ" pitchFamily="2" charset="0"/>
                <a:cs typeface="SutonnyOMJ" pitchFamily="2" charset="0"/>
              </a:rPr>
              <a:t> </a:t>
            </a:r>
            <a:r>
              <a:rPr lang="en-US" sz="2400" dirty="0" err="1" smtClean="0">
                <a:solidFill>
                  <a:schemeClr val="tx1"/>
                </a:solidFill>
                <a:latin typeface="SutonnyOMJ" pitchFamily="2" charset="0"/>
                <a:cs typeface="SutonnyOMJ" pitchFamily="2" charset="0"/>
              </a:rPr>
              <a:t>শিরোনাম</a:t>
            </a:r>
            <a:r>
              <a:rPr lang="bn-IN" sz="2400" dirty="0" smtClean="0">
                <a:solidFill>
                  <a:schemeClr val="tx1"/>
                </a:solidFill>
                <a:latin typeface="SutonnyOMJ" pitchFamily="2" charset="0"/>
                <a:cs typeface="SutonnyOMJ" pitchFamily="2" charset="0"/>
              </a:rPr>
              <a:t>ঃ মেরুদন্ডী প্রাণী বৈশিষ্ট্য  </a:t>
            </a:r>
          </a:p>
          <a:p>
            <a:pPr>
              <a:buNone/>
            </a:pPr>
            <a:r>
              <a:rPr lang="bn-IN" sz="2400" dirty="0" smtClean="0">
                <a:solidFill>
                  <a:schemeClr val="tx1"/>
                </a:solidFill>
                <a:latin typeface="SutonnyOMJ" pitchFamily="2" charset="0"/>
                <a:cs typeface="SutonnyOMJ" pitchFamily="2" charset="0"/>
              </a:rPr>
              <a:t>   </a:t>
            </a:r>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অধ্যায়ঃ২য় ( জীবজগৎ ) </a:t>
            </a:r>
          </a:p>
          <a:p>
            <a:pPr>
              <a:buNone/>
            </a:pPr>
            <a:r>
              <a:rPr lang="bn-IN" sz="2400" dirty="0" smtClean="0">
                <a:solidFill>
                  <a:schemeClr val="tx1"/>
                </a:solidFill>
                <a:latin typeface="SutonnyOMJ" pitchFamily="2" charset="0"/>
                <a:cs typeface="SutonnyOMJ" pitchFamily="2" charset="0"/>
              </a:rPr>
              <a:t> </a:t>
            </a:r>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 </a:t>
            </a:r>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সময়ঃ০০</a:t>
            </a:r>
            <a:r>
              <a:rPr lang="en-US" sz="2400" dirty="0" smtClean="0">
                <a:solidFill>
                  <a:schemeClr val="tx1"/>
                </a:solidFill>
                <a:latin typeface="SutonnyOMJ" pitchFamily="2" charset="0"/>
                <a:cs typeface="SutonnyOMJ" pitchFamily="2" charset="0"/>
              </a:rPr>
              <a:t>.</a:t>
            </a:r>
            <a:r>
              <a:rPr lang="bn-IN" sz="2400" dirty="0" smtClean="0">
                <a:solidFill>
                  <a:schemeClr val="tx1"/>
                </a:solidFill>
                <a:latin typeface="SutonnyOMJ" pitchFamily="2" charset="0"/>
                <a:cs typeface="SutonnyOMJ" pitchFamily="2" charset="0"/>
              </a:rPr>
              <a:t>০০.০০ </a:t>
            </a:r>
          </a:p>
          <a:p>
            <a:pPr>
              <a:buNone/>
            </a:pPr>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 </a:t>
            </a:r>
            <a:r>
              <a:rPr lang="en-US" sz="2400" dirty="0" smtClean="0">
                <a:solidFill>
                  <a:schemeClr val="tx1"/>
                </a:solidFill>
                <a:latin typeface="SutonnyOMJ" pitchFamily="2" charset="0"/>
                <a:cs typeface="SutonnyOMJ" pitchFamily="2" charset="0"/>
              </a:rPr>
              <a:t>   </a:t>
            </a:r>
            <a:r>
              <a:rPr lang="bn-IN" sz="2400" dirty="0" smtClean="0">
                <a:solidFill>
                  <a:schemeClr val="tx1"/>
                </a:solidFill>
                <a:latin typeface="SutonnyOMJ" pitchFamily="2" charset="0"/>
                <a:cs typeface="SutonnyOMJ" pitchFamily="2" charset="0"/>
              </a:rPr>
              <a:t>তারিখঃ ০০.০০.০০ </a:t>
            </a:r>
            <a:endParaRPr lang="en-US" dirty="0">
              <a:solidFill>
                <a:schemeClr val="tx1"/>
              </a:solidFill>
              <a:latin typeface="SutonnyOMJ" pitchFamily="2" charset="0"/>
              <a:cs typeface="SutonnyOMJ" pitchFamily="2" charset="0"/>
            </a:endParaRPr>
          </a:p>
        </p:txBody>
      </p:sp>
      <p:pic>
        <p:nvPicPr>
          <p:cNvPr id="5" name="Picture 4" descr="a255.jpg"/>
          <p:cNvPicPr>
            <a:picLocks noChangeAspect="1"/>
          </p:cNvPicPr>
          <p:nvPr/>
        </p:nvPicPr>
        <p:blipFill>
          <a:blip r:embed="rId3"/>
          <a:stretch>
            <a:fillRect/>
          </a:stretch>
        </p:blipFill>
        <p:spPr>
          <a:xfrm>
            <a:off x="609600" y="2057400"/>
            <a:ext cx="3581400" cy="3840843"/>
          </a:xfrm>
          <a:prstGeom prst="rect">
            <a:avLst/>
          </a:prstGeom>
          <a:ln>
            <a:solidFill>
              <a:schemeClr val="bg1"/>
            </a:solidFill>
          </a:ln>
          <a:effectLst/>
          <a:scene3d>
            <a:camera prst="orthographicFront">
              <a:rot lat="0" lon="0" rev="0"/>
            </a:camera>
            <a:lightRig rig="contrasting" dir="t">
              <a:rot lat="0" lon="0" rev="7800000"/>
            </a:lightRig>
          </a:scene3d>
          <a:sp3d>
            <a:bevelT w="139700" h="139700"/>
          </a:sp3d>
        </p:spPr>
      </p:pic>
      <p:sp>
        <p:nvSpPr>
          <p:cNvPr id="6" name="TextBox 5"/>
          <p:cNvSpPr txBox="1"/>
          <p:nvPr/>
        </p:nvSpPr>
        <p:spPr>
          <a:xfrm>
            <a:off x="0" y="0"/>
            <a:ext cx="9144000" cy="707886"/>
          </a:xfrm>
          <a:prstGeom prst="rect">
            <a:avLst/>
          </a:prstGeom>
          <a:solidFill>
            <a:srgbClr val="7030A0"/>
          </a:solidFill>
          <a:ln>
            <a:solidFill>
              <a:schemeClr val="bg1"/>
            </a:solidFill>
          </a:ln>
        </p:spPr>
        <p:txBody>
          <a:bodyPr wrap="square" rtlCol="0">
            <a:spAutoFit/>
          </a:bodyPr>
          <a:lstStyle/>
          <a:p>
            <a:r>
              <a:rPr lang="en-US" sz="4000" dirty="0" smtClean="0">
                <a:latin typeface="SutonnyOMJ" pitchFamily="2" charset="0"/>
                <a:cs typeface="SutonnyOMJ" pitchFamily="2" charset="0"/>
              </a:rPr>
              <a:t>                         </a:t>
            </a:r>
            <a:r>
              <a:rPr lang="en-US" sz="3200" i="1" dirty="0" err="1" smtClean="0">
                <a:solidFill>
                  <a:schemeClr val="bg1"/>
                </a:solidFill>
                <a:latin typeface="SutonnyOMJ" pitchFamily="2" charset="0"/>
                <a:cs typeface="SutonnyOMJ" pitchFamily="2" charset="0"/>
              </a:rPr>
              <a:t>পাঠ</a:t>
            </a:r>
            <a:r>
              <a:rPr lang="en-US" sz="3200" i="1" dirty="0" smtClean="0">
                <a:solidFill>
                  <a:schemeClr val="bg1"/>
                </a:solidFill>
                <a:latin typeface="SutonnyOMJ" pitchFamily="2" charset="0"/>
                <a:cs typeface="SutonnyOMJ" pitchFamily="2" charset="0"/>
              </a:rPr>
              <a:t> </a:t>
            </a:r>
            <a:r>
              <a:rPr lang="en-US" sz="3200" i="1" dirty="0" err="1" smtClean="0">
                <a:solidFill>
                  <a:schemeClr val="bg1"/>
                </a:solidFill>
                <a:latin typeface="SutonnyOMJ" pitchFamily="2" charset="0"/>
                <a:cs typeface="SutonnyOMJ" pitchFamily="2" charset="0"/>
              </a:rPr>
              <a:t>পরিচিতি</a:t>
            </a:r>
            <a:r>
              <a:rPr lang="en-US" sz="3200" i="1" dirty="0" smtClean="0">
                <a:solidFill>
                  <a:schemeClr val="bg1"/>
                </a:solidFill>
                <a:latin typeface="SutonnyOMJ" pitchFamily="2" charset="0"/>
                <a:cs typeface="SutonnyOMJ" pitchFamily="2" charset="0"/>
              </a:rPr>
              <a:t>  </a:t>
            </a:r>
            <a:endParaRPr lang="en-US" sz="3200" i="1" dirty="0">
              <a:solidFill>
                <a:schemeClr val="bg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1"/>
                                          </p:val>
                                        </p:tav>
                                        <p:tav tm="100000">
                                          <p:val>
                                            <p:strVal val="#ppt_x"/>
                                          </p:val>
                                        </p:tav>
                                      </p:tavLst>
                                    </p:anim>
                                    <p:anim calcmode="lin" valueType="num">
                                      <p:cBhvr>
                                        <p:cTn id="9" dur="10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nodeType="clickEffect">
                                  <p:stCondLst>
                                    <p:cond delay="0"/>
                                  </p:stCondLst>
                                  <p:iterate type="lt">
                                    <p:tmPct val="0"/>
                                  </p:iterate>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4">
                                            <p:bg/>
                                          </p:spTgt>
                                        </p:tgtEl>
                                        <p:attrNameLst>
                                          <p:attrName>style.visibility</p:attrName>
                                        </p:attrNameLst>
                                      </p:cBhvr>
                                      <p:to>
                                        <p:strVal val="visible"/>
                                      </p:to>
                                    </p:set>
                                    <p:animEffect transition="in" filter="fade">
                                      <p:cBhvr>
                                        <p:cTn id="22" dur="1000"/>
                                        <p:tgtEl>
                                          <p:spTgt spid="4">
                                            <p:bg/>
                                          </p:spTgt>
                                        </p:tgtEl>
                                      </p:cBhvr>
                                    </p:animEffect>
                                    <p:anim calcmode="lin" valueType="num">
                                      <p:cBhvr>
                                        <p:cTn id="23" dur="1000" fill="hold"/>
                                        <p:tgtEl>
                                          <p:spTgt spid="4">
                                            <p:bg/>
                                          </p:spTgt>
                                        </p:tgtEl>
                                        <p:attrNameLst>
                                          <p:attrName>ppt_x</p:attrName>
                                        </p:attrNameLst>
                                      </p:cBhvr>
                                      <p:tavLst>
                                        <p:tav tm="0">
                                          <p:val>
                                            <p:strVal val="#ppt_x-.1"/>
                                          </p:val>
                                        </p:tav>
                                        <p:tav tm="100000">
                                          <p:val>
                                            <p:strVal val="#ppt_x"/>
                                          </p:val>
                                        </p:tav>
                                      </p:tavLst>
                                    </p:anim>
                                    <p:anim calcmode="lin" valueType="num">
                                      <p:cBhvr>
                                        <p:cTn id="24" dur="1000" fill="hold"/>
                                        <p:tgtEl>
                                          <p:spTgt spid="4">
                                            <p:bg/>
                                          </p:spTgt>
                                        </p:tgtEl>
                                        <p:attrNameLst>
                                          <p:attrName>ppt_y</p:attrName>
                                        </p:attrNameLst>
                                      </p:cBhvr>
                                      <p:tavLst>
                                        <p:tav tm="0">
                                          <p:val>
                                            <p:strVal val="#ppt_y"/>
                                          </p:val>
                                        </p:tav>
                                        <p:tav tm="100000">
                                          <p:val>
                                            <p:strVal val="#ppt_y"/>
                                          </p:val>
                                        </p:tav>
                                      </p:tavLst>
                                    </p:anim>
                                  </p:childTnLst>
                                </p:cTn>
                              </p:par>
                              <p:par>
                                <p:cTn id="25" presetID="40" presetClass="entr" presetSubtype="0" fill="hold" grpId="0" nodeType="withEffect">
                                  <p:stCondLst>
                                    <p:cond delay="0"/>
                                  </p:stCondLst>
                                  <p:iterate type="lt">
                                    <p:tmPct val="10000"/>
                                  </p:iterate>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1000"/>
                                        <p:tgtEl>
                                          <p:spTgt spid="4">
                                            <p:txEl>
                                              <p:pRg st="0" end="0"/>
                                            </p:txEl>
                                          </p:spTgt>
                                        </p:tgtEl>
                                      </p:cBhvr>
                                    </p:animEffect>
                                    <p:anim calcmode="lin" valueType="num">
                                      <p:cBhvr>
                                        <p:cTn id="28" dur="1000" fill="hold"/>
                                        <p:tgtEl>
                                          <p:spTgt spid="4">
                                            <p:txEl>
                                              <p:pRg st="0" end="0"/>
                                            </p:txEl>
                                          </p:spTgt>
                                        </p:tgtEl>
                                        <p:attrNameLst>
                                          <p:attrName>ppt_x</p:attrName>
                                        </p:attrNameLst>
                                      </p:cBhvr>
                                      <p:tavLst>
                                        <p:tav tm="0">
                                          <p:val>
                                            <p:strVal val="#ppt_x-.1"/>
                                          </p:val>
                                        </p:tav>
                                        <p:tav tm="100000">
                                          <p:val>
                                            <p:strVal val="#ppt_x"/>
                                          </p:val>
                                        </p:tav>
                                      </p:tavLst>
                                    </p:anim>
                                    <p:anim calcmode="lin" valueType="num">
                                      <p:cBhvr>
                                        <p:cTn id="29" dur="1000" fill="hold"/>
                                        <p:tgtEl>
                                          <p:spTgt spid="4">
                                            <p:txEl>
                                              <p:pRg st="0" end="0"/>
                                            </p:txEl>
                                          </p:spTgt>
                                        </p:tgtEl>
                                        <p:attrNameLst>
                                          <p:attrName>ppt_y</p:attrName>
                                        </p:attrNameLst>
                                      </p:cBhvr>
                                      <p:tavLst>
                                        <p:tav tm="0">
                                          <p:val>
                                            <p:strVal val="#ppt_y"/>
                                          </p:val>
                                        </p:tav>
                                        <p:tav tm="100000">
                                          <p:val>
                                            <p:strVal val="#ppt_y"/>
                                          </p:val>
                                        </p:tav>
                                      </p:tavLst>
                                    </p:anim>
                                  </p:childTnLst>
                                </p:cTn>
                              </p:par>
                              <p:par>
                                <p:cTn id="30" presetID="40" presetClass="entr" presetSubtype="0" fill="hold" grpId="0" nodeType="withEffect">
                                  <p:stCondLst>
                                    <p:cond delay="0"/>
                                  </p:stCondLst>
                                  <p:iterate type="lt">
                                    <p:tmPct val="10000"/>
                                  </p:iterate>
                                  <p:childTnLst>
                                    <p:set>
                                      <p:cBhvr>
                                        <p:cTn id="31" dur="1" fill="hold">
                                          <p:stCondLst>
                                            <p:cond delay="0"/>
                                          </p:stCondLst>
                                        </p:cTn>
                                        <p:tgtEl>
                                          <p:spTgt spid="4">
                                            <p:txEl>
                                              <p:pRg st="1" end="1"/>
                                            </p:txEl>
                                          </p:spTgt>
                                        </p:tgtEl>
                                        <p:attrNameLst>
                                          <p:attrName>style.visibility</p:attrName>
                                        </p:attrNameLst>
                                      </p:cBhvr>
                                      <p:to>
                                        <p:strVal val="visible"/>
                                      </p:to>
                                    </p:set>
                                    <p:animEffect transition="in" filter="fade">
                                      <p:cBhvr>
                                        <p:cTn id="32" dur="1000"/>
                                        <p:tgtEl>
                                          <p:spTgt spid="4">
                                            <p:txEl>
                                              <p:pRg st="1" end="1"/>
                                            </p:txEl>
                                          </p:spTgt>
                                        </p:tgtEl>
                                      </p:cBhvr>
                                    </p:animEffect>
                                    <p:anim calcmode="lin" valueType="num">
                                      <p:cBhvr>
                                        <p:cTn id="33" dur="1000" fill="hold"/>
                                        <p:tgtEl>
                                          <p:spTgt spid="4">
                                            <p:txEl>
                                              <p:pRg st="1" end="1"/>
                                            </p:txEl>
                                          </p:spTgt>
                                        </p:tgtEl>
                                        <p:attrNameLst>
                                          <p:attrName>ppt_x</p:attrName>
                                        </p:attrNameLst>
                                      </p:cBhvr>
                                      <p:tavLst>
                                        <p:tav tm="0">
                                          <p:val>
                                            <p:strVal val="#ppt_x-.1"/>
                                          </p:val>
                                        </p:tav>
                                        <p:tav tm="100000">
                                          <p:val>
                                            <p:strVal val="#ppt_x"/>
                                          </p:val>
                                        </p:tav>
                                      </p:tavLst>
                                    </p:anim>
                                    <p:anim calcmode="lin" valueType="num">
                                      <p:cBhvr>
                                        <p:cTn id="34" dur="1000" fill="hold"/>
                                        <p:tgtEl>
                                          <p:spTgt spid="4">
                                            <p:txEl>
                                              <p:pRg st="1" end="1"/>
                                            </p:txEl>
                                          </p:spTgt>
                                        </p:tgtEl>
                                        <p:attrNameLst>
                                          <p:attrName>ppt_y</p:attrName>
                                        </p:attrNameLst>
                                      </p:cBhvr>
                                      <p:tavLst>
                                        <p:tav tm="0">
                                          <p:val>
                                            <p:strVal val="#ppt_y"/>
                                          </p:val>
                                        </p:tav>
                                        <p:tav tm="100000">
                                          <p:val>
                                            <p:strVal val="#ppt_y"/>
                                          </p:val>
                                        </p:tav>
                                      </p:tavLst>
                                    </p:anim>
                                  </p:childTnLst>
                                </p:cTn>
                              </p:par>
                              <p:par>
                                <p:cTn id="35" presetID="40" presetClass="entr" presetSubtype="0" fill="hold" grpId="0" nodeType="withEffect">
                                  <p:stCondLst>
                                    <p:cond delay="0"/>
                                  </p:stCondLst>
                                  <p:iterate type="lt">
                                    <p:tmPct val="10000"/>
                                  </p:iterate>
                                  <p:childTnLst>
                                    <p:set>
                                      <p:cBhvr>
                                        <p:cTn id="36" dur="1" fill="hold">
                                          <p:stCondLst>
                                            <p:cond delay="0"/>
                                          </p:stCondLst>
                                        </p:cTn>
                                        <p:tgtEl>
                                          <p:spTgt spid="4">
                                            <p:txEl>
                                              <p:pRg st="2" end="2"/>
                                            </p:txEl>
                                          </p:spTgt>
                                        </p:tgtEl>
                                        <p:attrNameLst>
                                          <p:attrName>style.visibility</p:attrName>
                                        </p:attrNameLst>
                                      </p:cBhvr>
                                      <p:to>
                                        <p:strVal val="visible"/>
                                      </p:to>
                                    </p:set>
                                    <p:animEffect transition="in" filter="fade">
                                      <p:cBhvr>
                                        <p:cTn id="37" dur="1000"/>
                                        <p:tgtEl>
                                          <p:spTgt spid="4">
                                            <p:txEl>
                                              <p:pRg st="2" end="2"/>
                                            </p:txEl>
                                          </p:spTgt>
                                        </p:tgtEl>
                                      </p:cBhvr>
                                    </p:animEffect>
                                    <p:anim calcmode="lin" valueType="num">
                                      <p:cBhvr>
                                        <p:cTn id="38" dur="1000" fill="hold"/>
                                        <p:tgtEl>
                                          <p:spTgt spid="4">
                                            <p:txEl>
                                              <p:pRg st="2" end="2"/>
                                            </p:txEl>
                                          </p:spTgt>
                                        </p:tgtEl>
                                        <p:attrNameLst>
                                          <p:attrName>ppt_x</p:attrName>
                                        </p:attrNameLst>
                                      </p:cBhvr>
                                      <p:tavLst>
                                        <p:tav tm="0">
                                          <p:val>
                                            <p:strVal val="#ppt_x-.1"/>
                                          </p:val>
                                        </p:tav>
                                        <p:tav tm="100000">
                                          <p:val>
                                            <p:strVal val="#ppt_x"/>
                                          </p:val>
                                        </p:tav>
                                      </p:tavLst>
                                    </p:anim>
                                    <p:anim calcmode="lin" valueType="num">
                                      <p:cBhvr>
                                        <p:cTn id="39" dur="1000" fill="hold"/>
                                        <p:tgtEl>
                                          <p:spTgt spid="4">
                                            <p:txEl>
                                              <p:pRg st="2" end="2"/>
                                            </p:txEl>
                                          </p:spTgt>
                                        </p:tgtEl>
                                        <p:attrNameLst>
                                          <p:attrName>ppt_y</p:attrName>
                                        </p:attrNameLst>
                                      </p:cBhvr>
                                      <p:tavLst>
                                        <p:tav tm="0">
                                          <p:val>
                                            <p:strVal val="#ppt_y"/>
                                          </p:val>
                                        </p:tav>
                                        <p:tav tm="100000">
                                          <p:val>
                                            <p:strVal val="#ppt_y"/>
                                          </p:val>
                                        </p:tav>
                                      </p:tavLst>
                                    </p:anim>
                                  </p:childTnLst>
                                </p:cTn>
                              </p:par>
                              <p:par>
                                <p:cTn id="40" presetID="40" presetClass="entr" presetSubtype="0" fill="hold" grpId="0" nodeType="withEffect">
                                  <p:stCondLst>
                                    <p:cond delay="0"/>
                                  </p:stCondLst>
                                  <p:iterate type="lt">
                                    <p:tmPct val="10000"/>
                                  </p:iterate>
                                  <p:childTnLst>
                                    <p:set>
                                      <p:cBhvr>
                                        <p:cTn id="41" dur="1" fill="hold">
                                          <p:stCondLst>
                                            <p:cond delay="0"/>
                                          </p:stCondLst>
                                        </p:cTn>
                                        <p:tgtEl>
                                          <p:spTgt spid="4">
                                            <p:txEl>
                                              <p:pRg st="3" end="3"/>
                                            </p:txEl>
                                          </p:spTgt>
                                        </p:tgtEl>
                                        <p:attrNameLst>
                                          <p:attrName>style.visibility</p:attrName>
                                        </p:attrNameLst>
                                      </p:cBhvr>
                                      <p:to>
                                        <p:strVal val="visible"/>
                                      </p:to>
                                    </p:set>
                                    <p:animEffect transition="in" filter="fade">
                                      <p:cBhvr>
                                        <p:cTn id="42" dur="1000"/>
                                        <p:tgtEl>
                                          <p:spTgt spid="4">
                                            <p:txEl>
                                              <p:pRg st="3" end="3"/>
                                            </p:txEl>
                                          </p:spTgt>
                                        </p:tgtEl>
                                      </p:cBhvr>
                                    </p:animEffect>
                                    <p:anim calcmode="lin" valueType="num">
                                      <p:cBhvr>
                                        <p:cTn id="43" dur="1000" fill="hold"/>
                                        <p:tgtEl>
                                          <p:spTgt spid="4">
                                            <p:txEl>
                                              <p:pRg st="3" end="3"/>
                                            </p:txEl>
                                          </p:spTgt>
                                        </p:tgtEl>
                                        <p:attrNameLst>
                                          <p:attrName>ppt_x</p:attrName>
                                        </p:attrNameLst>
                                      </p:cBhvr>
                                      <p:tavLst>
                                        <p:tav tm="0">
                                          <p:val>
                                            <p:strVal val="#ppt_x-.1"/>
                                          </p:val>
                                        </p:tav>
                                        <p:tav tm="100000">
                                          <p:val>
                                            <p:strVal val="#ppt_x"/>
                                          </p:val>
                                        </p:tav>
                                      </p:tavLst>
                                    </p:anim>
                                    <p:anim calcmode="lin" valueType="num">
                                      <p:cBhvr>
                                        <p:cTn id="44" dur="1000" fill="hold"/>
                                        <p:tgtEl>
                                          <p:spTgt spid="4">
                                            <p:txEl>
                                              <p:pRg st="3" end="3"/>
                                            </p:txEl>
                                          </p:spTgt>
                                        </p:tgtEl>
                                        <p:attrNameLst>
                                          <p:attrName>ppt_y</p:attrName>
                                        </p:attrNameLst>
                                      </p:cBhvr>
                                      <p:tavLst>
                                        <p:tav tm="0">
                                          <p:val>
                                            <p:strVal val="#ppt_y"/>
                                          </p:val>
                                        </p:tav>
                                        <p:tav tm="100000">
                                          <p:val>
                                            <p:strVal val="#ppt_y"/>
                                          </p:val>
                                        </p:tav>
                                      </p:tavLst>
                                    </p:anim>
                                  </p:childTnLst>
                                </p:cTn>
                              </p:par>
                              <p:par>
                                <p:cTn id="45" presetID="40" presetClass="entr" presetSubtype="0" fill="hold" grpId="0" nodeType="withEffect">
                                  <p:stCondLst>
                                    <p:cond delay="0"/>
                                  </p:stCondLst>
                                  <p:iterate type="lt">
                                    <p:tmPct val="10000"/>
                                  </p:iterate>
                                  <p:childTnLst>
                                    <p:set>
                                      <p:cBhvr>
                                        <p:cTn id="46" dur="1" fill="hold">
                                          <p:stCondLst>
                                            <p:cond delay="0"/>
                                          </p:stCondLst>
                                        </p:cTn>
                                        <p:tgtEl>
                                          <p:spTgt spid="4">
                                            <p:txEl>
                                              <p:pRg st="4" end="4"/>
                                            </p:txEl>
                                          </p:spTgt>
                                        </p:tgtEl>
                                        <p:attrNameLst>
                                          <p:attrName>style.visibility</p:attrName>
                                        </p:attrNameLst>
                                      </p:cBhvr>
                                      <p:to>
                                        <p:strVal val="visible"/>
                                      </p:to>
                                    </p:set>
                                    <p:animEffect transition="in" filter="fade">
                                      <p:cBhvr>
                                        <p:cTn id="47" dur="1000"/>
                                        <p:tgtEl>
                                          <p:spTgt spid="4">
                                            <p:txEl>
                                              <p:pRg st="4" end="4"/>
                                            </p:txEl>
                                          </p:spTgt>
                                        </p:tgtEl>
                                      </p:cBhvr>
                                    </p:animEffect>
                                    <p:anim calcmode="lin" valueType="num">
                                      <p:cBhvr>
                                        <p:cTn id="48" dur="1000" fill="hold"/>
                                        <p:tgtEl>
                                          <p:spTgt spid="4">
                                            <p:txEl>
                                              <p:pRg st="4" end="4"/>
                                            </p:txEl>
                                          </p:spTgt>
                                        </p:tgtEl>
                                        <p:attrNameLst>
                                          <p:attrName>ppt_x</p:attrName>
                                        </p:attrNameLst>
                                      </p:cBhvr>
                                      <p:tavLst>
                                        <p:tav tm="0">
                                          <p:val>
                                            <p:strVal val="#ppt_x-.1"/>
                                          </p:val>
                                        </p:tav>
                                        <p:tav tm="100000">
                                          <p:val>
                                            <p:strVal val="#ppt_x"/>
                                          </p:val>
                                        </p:tav>
                                      </p:tavLst>
                                    </p:anim>
                                    <p:anim calcmode="lin" valueType="num">
                                      <p:cBhvr>
                                        <p:cTn id="49" dur="1000" fill="hold"/>
                                        <p:tgtEl>
                                          <p:spTgt spid="4">
                                            <p:txEl>
                                              <p:pRg st="4" end="4"/>
                                            </p:txEl>
                                          </p:spTgt>
                                        </p:tgtEl>
                                        <p:attrNameLst>
                                          <p:attrName>ppt_y</p:attrName>
                                        </p:attrNameLst>
                                      </p:cBhvr>
                                      <p:tavLst>
                                        <p:tav tm="0">
                                          <p:val>
                                            <p:strVal val="#ppt_y"/>
                                          </p:val>
                                        </p:tav>
                                        <p:tav tm="100000">
                                          <p:val>
                                            <p:strVal val="#ppt_y"/>
                                          </p:val>
                                        </p:tav>
                                      </p:tavLst>
                                    </p:anim>
                                  </p:childTnLst>
                                </p:cTn>
                              </p:par>
                              <p:par>
                                <p:cTn id="50" presetID="40" presetClass="entr" presetSubtype="0" fill="hold" grpId="0" nodeType="withEffect">
                                  <p:stCondLst>
                                    <p:cond delay="0"/>
                                  </p:stCondLst>
                                  <p:iterate type="lt">
                                    <p:tmPct val="10000"/>
                                  </p:iterate>
                                  <p:childTnLst>
                                    <p:set>
                                      <p:cBhvr>
                                        <p:cTn id="51" dur="1" fill="hold">
                                          <p:stCondLst>
                                            <p:cond delay="0"/>
                                          </p:stCondLst>
                                        </p:cTn>
                                        <p:tgtEl>
                                          <p:spTgt spid="4">
                                            <p:txEl>
                                              <p:pRg st="5" end="5"/>
                                            </p:txEl>
                                          </p:spTgt>
                                        </p:tgtEl>
                                        <p:attrNameLst>
                                          <p:attrName>style.visibility</p:attrName>
                                        </p:attrNameLst>
                                      </p:cBhvr>
                                      <p:to>
                                        <p:strVal val="visible"/>
                                      </p:to>
                                    </p:set>
                                    <p:animEffect transition="in" filter="fade">
                                      <p:cBhvr>
                                        <p:cTn id="52" dur="1000"/>
                                        <p:tgtEl>
                                          <p:spTgt spid="4">
                                            <p:txEl>
                                              <p:pRg st="5" end="5"/>
                                            </p:txEl>
                                          </p:spTgt>
                                        </p:tgtEl>
                                      </p:cBhvr>
                                    </p:animEffect>
                                    <p:anim calcmode="lin" valueType="num">
                                      <p:cBhvr>
                                        <p:cTn id="53" dur="1000" fill="hold"/>
                                        <p:tgtEl>
                                          <p:spTgt spid="4">
                                            <p:txEl>
                                              <p:pRg st="5" end="5"/>
                                            </p:txEl>
                                          </p:spTgt>
                                        </p:tgtEl>
                                        <p:attrNameLst>
                                          <p:attrName>ppt_x</p:attrName>
                                        </p:attrNameLst>
                                      </p:cBhvr>
                                      <p:tavLst>
                                        <p:tav tm="0">
                                          <p:val>
                                            <p:strVal val="#ppt_x-.1"/>
                                          </p:val>
                                        </p:tav>
                                        <p:tav tm="100000">
                                          <p:val>
                                            <p:strVal val="#ppt_x"/>
                                          </p:val>
                                        </p:tav>
                                      </p:tavLst>
                                    </p:anim>
                                    <p:anim calcmode="lin" valueType="num">
                                      <p:cBhvr>
                                        <p:cTn id="54" dur="1000" fill="hold"/>
                                        <p:tgtEl>
                                          <p:spTgt spid="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0"/>
            <a:ext cx="8686800" cy="6096000"/>
          </a:xfrm>
          <a:prstGeom prst="rect">
            <a:avLst/>
          </a:prstGeom>
          <a:ln>
            <a:solidFill>
              <a:schemeClr val="bg1"/>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sz="3600" dirty="0">
              <a:solidFill>
                <a:schemeClr val="tx1"/>
              </a:solidFill>
              <a:latin typeface="SutonnyOMJ" pitchFamily="2" charset="0"/>
              <a:cs typeface="SutonnyOMJ" pitchFamily="2" charset="0"/>
            </a:endParaRPr>
          </a:p>
        </p:txBody>
      </p:sp>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6" name="TextBox 5"/>
          <p:cNvSpPr txBox="1"/>
          <p:nvPr/>
        </p:nvSpPr>
        <p:spPr>
          <a:xfrm>
            <a:off x="228600" y="0"/>
            <a:ext cx="8686800" cy="707886"/>
          </a:xfrm>
          <a:prstGeom prst="rect">
            <a:avLst/>
          </a:prstGeom>
          <a:solidFill>
            <a:srgbClr val="7030A0"/>
          </a:solidFill>
        </p:spPr>
        <p:txBody>
          <a:bodyPr wrap="square" rtlCol="0">
            <a:spAutoFit/>
          </a:bodyPr>
          <a:lstStyle/>
          <a:p>
            <a:r>
              <a:rPr lang="bn-IN" sz="4000" dirty="0" smtClean="0">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নিচের</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গল্পটির</a:t>
            </a:r>
            <a:r>
              <a:rPr lang="en-US" sz="3200" dirty="0" smtClean="0">
                <a:solidFill>
                  <a:schemeClr val="bg1"/>
                </a:solidFill>
                <a:latin typeface="SutonnyOMJ" pitchFamily="2" charset="0"/>
                <a:cs typeface="SutonnyOMJ" pitchFamily="2" charset="0"/>
              </a:rPr>
              <a:t> </a:t>
            </a:r>
            <a:r>
              <a:rPr lang="bn-IN" sz="3200" dirty="0" smtClean="0">
                <a:solidFill>
                  <a:schemeClr val="bg1"/>
                </a:solidFill>
                <a:latin typeface="SutonnyOMJ" pitchFamily="2" charset="0"/>
                <a:cs typeface="SutonnyOMJ" pitchFamily="2" charset="0"/>
              </a:rPr>
              <a:t>দ্বারা কি বোঝানো হয়েছে? </a:t>
            </a:r>
            <a:endParaRPr lang="en-US" sz="3200" dirty="0">
              <a:solidFill>
                <a:schemeClr val="bg1"/>
              </a:solidFill>
              <a:latin typeface="SutonnyOMJ" pitchFamily="2" charset="0"/>
              <a:cs typeface="SutonnyOMJ" pitchFamily="2" charset="0"/>
            </a:endParaRPr>
          </a:p>
        </p:txBody>
      </p:sp>
      <p:sp>
        <p:nvSpPr>
          <p:cNvPr id="8" name="Rectangle 7"/>
          <p:cNvSpPr/>
          <p:nvPr/>
        </p:nvSpPr>
        <p:spPr>
          <a:xfrm>
            <a:off x="228600" y="1828800"/>
            <a:ext cx="8686800" cy="1676400"/>
          </a:xfrm>
          <a:prstGeom prst="rect">
            <a:avLst/>
          </a:prstGeom>
          <a:ln>
            <a:solidFill>
              <a:schemeClr val="bg1"/>
            </a:solidFill>
          </a:ln>
          <a:effectLst/>
          <a:scene3d>
            <a:camera prst="orthographicFront">
              <a:rot lat="0" lon="0" rev="0"/>
            </a:camera>
            <a:lightRig rig="contrasting" dir="t">
              <a:rot lat="0" lon="0" rev="7800000"/>
            </a:lightRig>
          </a:scene3d>
          <a:sp3d>
            <a:bevelT w="139700" h="139700"/>
          </a:sp3d>
        </p:spPr>
        <p:style>
          <a:lnRef idx="2">
            <a:schemeClr val="accent6"/>
          </a:lnRef>
          <a:fillRef idx="1">
            <a:schemeClr val="lt1"/>
          </a:fillRef>
          <a:effectRef idx="0">
            <a:schemeClr val="accent6"/>
          </a:effectRef>
          <a:fontRef idx="minor">
            <a:schemeClr val="dk1"/>
          </a:fontRef>
        </p:style>
        <p:txBody>
          <a:bodyPr rtlCol="0" anchor="ctr"/>
          <a:lstStyle/>
          <a:p>
            <a:pPr algn="ctr"/>
            <a:r>
              <a:rPr lang="en-US" sz="2800" dirty="0" err="1" smtClean="0">
                <a:solidFill>
                  <a:schemeClr val="tx1"/>
                </a:solidFill>
                <a:latin typeface="SutonnyOMJ" pitchFamily="2" charset="0"/>
                <a:cs typeface="SutonnyOMJ" pitchFamily="2" charset="0"/>
              </a:rPr>
              <a:t>সাফা</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ঘরের</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দেওয়ালে</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একটি</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প্রাণী</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দেখে</a:t>
            </a:r>
            <a:r>
              <a:rPr lang="en-US" sz="2800" dirty="0" smtClean="0">
                <a:solidFill>
                  <a:schemeClr val="tx1"/>
                </a:solidFill>
                <a:latin typeface="SutonnyOMJ" pitchFamily="2" charset="0"/>
                <a:cs typeface="SutonnyOMJ" pitchFamily="2" charset="0"/>
              </a:rPr>
              <a:t> </a:t>
            </a:r>
            <a:r>
              <a:rPr lang="en-US" sz="2800" dirty="0" err="1" smtClean="0">
                <a:solidFill>
                  <a:schemeClr val="tx1"/>
                </a:solidFill>
                <a:latin typeface="SutonnyOMJ" pitchFamily="2" charset="0"/>
                <a:cs typeface="SutonnyOMJ" pitchFamily="2" charset="0"/>
              </a:rPr>
              <a:t>মাকে</a:t>
            </a:r>
            <a:r>
              <a:rPr lang="en-US" sz="2800" dirty="0" smtClean="0">
                <a:solidFill>
                  <a:schemeClr val="tx1"/>
                </a:solidFill>
                <a:latin typeface="SutonnyOMJ" pitchFamily="2" charset="0"/>
                <a:cs typeface="SutonnyOMJ" pitchFamily="2" charset="0"/>
              </a:rPr>
              <a:t> </a:t>
            </a:r>
            <a:r>
              <a:rPr lang="bn-IN" sz="2800" dirty="0" smtClean="0">
                <a:solidFill>
                  <a:schemeClr val="tx1"/>
                </a:solidFill>
                <a:latin typeface="SutonnyOMJ" pitchFamily="2" charset="0"/>
                <a:cs typeface="SutonnyOMJ" pitchFamily="2" charset="0"/>
              </a:rPr>
              <a:t>জিজ্ঞাসা করল ঐটি কী? তার মা বলল ঐ প্রাণীর নাম টিকটিকি। </a:t>
            </a:r>
            <a:endParaRPr lang="en-US" sz="2800" dirty="0">
              <a:solidFill>
                <a:schemeClr val="tx1"/>
              </a:solidFill>
              <a:latin typeface="SutonnyOMJ" pitchFamily="2" charset="0"/>
              <a:cs typeface="SutonnyOMJ" pitchFamily="2" charset="0"/>
            </a:endParaRPr>
          </a:p>
        </p:txBody>
      </p:sp>
      <p:sp>
        <p:nvSpPr>
          <p:cNvPr id="9" name="Oval 8"/>
          <p:cNvSpPr/>
          <p:nvPr/>
        </p:nvSpPr>
        <p:spPr>
          <a:xfrm>
            <a:off x="3352800" y="3810000"/>
            <a:ext cx="2438400" cy="2057400"/>
          </a:xfrm>
          <a:prstGeom prst="ellipse">
            <a:avLst/>
          </a:prstGeom>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bn-IN" sz="3200" dirty="0" smtClean="0">
                <a:latin typeface="SutonnyOMJ" pitchFamily="2" charset="0"/>
                <a:cs typeface="SutonnyOMJ" pitchFamily="2" charset="0"/>
              </a:rPr>
              <a:t>মেরুদণ্ডী প্রাণী। </a:t>
            </a:r>
            <a:endParaRPr lang="en-US" sz="32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iterate type="lt">
                                    <p:tmPct val="10000"/>
                                  </p:iterate>
                                  <p:childTnLst>
                                    <p:set>
                                      <p:cBhvr>
                                        <p:cTn id="14" dur="1" fill="hold">
                                          <p:stCondLst>
                                            <p:cond delay="0"/>
                                          </p:stCondLst>
                                        </p:cTn>
                                        <p:tgtEl>
                                          <p:spTgt spid="8">
                                            <p:txEl>
                                              <p:pRg st="0" end="0"/>
                                            </p:txEl>
                                          </p:spTgt>
                                        </p:tgtEl>
                                        <p:attrNameLst>
                                          <p:attrName>style.visibility</p:attrName>
                                        </p:attrNameLst>
                                      </p:cBhvr>
                                      <p:to>
                                        <p:strVal val="visible"/>
                                      </p:to>
                                    </p:set>
                                    <p:animEffect transition="in" filter="fade">
                                      <p:cBhvr>
                                        <p:cTn id="15" dur="2000"/>
                                        <p:tgtEl>
                                          <p:spTgt spid="8">
                                            <p:txEl>
                                              <p:pRg st="0" end="0"/>
                                            </p:txEl>
                                          </p:spTgt>
                                        </p:tgtEl>
                                      </p:cBhvr>
                                    </p:animEffect>
                                    <p:anim calcmode="lin" valueType="num">
                                      <p:cBhvr>
                                        <p:cTn id="16" dur="2000" fill="hold"/>
                                        <p:tgtEl>
                                          <p:spTgt spid="8">
                                            <p:txEl>
                                              <p:pRg st="0" end="0"/>
                                            </p:txEl>
                                          </p:spTgt>
                                        </p:tgtEl>
                                        <p:attrNameLst>
                                          <p:attrName>ppt_w</p:attrName>
                                        </p:attrNameLst>
                                      </p:cBhvr>
                                      <p:tavLst>
                                        <p:tav tm="0" fmla="#ppt_w*sin(2.5*pi*$)">
                                          <p:val>
                                            <p:fltVal val="0"/>
                                          </p:val>
                                        </p:tav>
                                        <p:tav tm="100000">
                                          <p:val>
                                            <p:fltVal val="1"/>
                                          </p:val>
                                        </p:tav>
                                      </p:tavLst>
                                    </p:anim>
                                    <p:anim calcmode="lin" valueType="num">
                                      <p:cBhvr>
                                        <p:cTn id="17" dur="2000" fill="hold"/>
                                        <p:tgtEl>
                                          <p:spTgt spid="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34"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 from="(-#ppt_w/2)" to="(#ppt_x)" calcmode="lin" valueType="num">
                                      <p:cBhvr>
                                        <p:cTn id="22" dur="600" fill="hold">
                                          <p:stCondLst>
                                            <p:cond delay="0"/>
                                          </p:stCondLst>
                                        </p:cTn>
                                        <p:tgtEl>
                                          <p:spTgt spid="9"/>
                                        </p:tgtEl>
                                        <p:attrNameLst>
                                          <p:attrName>ppt_x</p:attrName>
                                        </p:attrNameLst>
                                      </p:cBhvr>
                                    </p:anim>
                                    <p:anim from="0" to="-1.0" calcmode="lin" valueType="num">
                                      <p:cBhvr>
                                        <p:cTn id="23" dur="200" decel="50000" autoRev="1" fill="hold">
                                          <p:stCondLst>
                                            <p:cond delay="600"/>
                                          </p:stCondLst>
                                        </p:cTn>
                                        <p:tgtEl>
                                          <p:spTgt spid="9"/>
                                        </p:tgtEl>
                                        <p:attrNameLst>
                                          <p:attrName>xshear</p:attrName>
                                        </p:attrNameLst>
                                      </p:cBhvr>
                                    </p:anim>
                                    <p:animScale>
                                      <p:cBhvr>
                                        <p:cTn id="24" dur="200" decel="100000" autoRev="1" fill="hold">
                                          <p:stCondLst>
                                            <p:cond delay="600"/>
                                          </p:stCondLst>
                                        </p:cTn>
                                        <p:tgtEl>
                                          <p:spTgt spid="9"/>
                                        </p:tgtEl>
                                      </p:cBhvr>
                                      <p:from x="100000" y="100000"/>
                                      <p:to x="80000" y="100000"/>
                                    </p:animScale>
                                    <p:anim by="(#ppt_h/3+#ppt_w*0.1)" calcmode="lin" valueType="num">
                                      <p:cBhvr additive="sum">
                                        <p:cTn id="25" dur="200" decel="100000" autoRev="1" fill="hold">
                                          <p:stCondLst>
                                            <p:cond delay="600"/>
                                          </p:stCondLst>
                                        </p:cTn>
                                        <p:tgtEl>
                                          <p:spTgt spid="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19" name="Rectangle 18"/>
          <p:cNvSpPr/>
          <p:nvPr/>
        </p:nvSpPr>
        <p:spPr>
          <a:xfrm>
            <a:off x="0" y="0"/>
            <a:ext cx="9144000" cy="6096000"/>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20" name="Picture 19" descr="c31.jpg"/>
          <p:cNvPicPr>
            <a:picLocks noChangeAspect="1"/>
          </p:cNvPicPr>
          <p:nvPr/>
        </p:nvPicPr>
        <p:blipFill>
          <a:blip r:embed="rId3"/>
          <a:stretch>
            <a:fillRect/>
          </a:stretch>
        </p:blipFill>
        <p:spPr>
          <a:xfrm>
            <a:off x="2743200" y="1371600"/>
            <a:ext cx="3276600" cy="1752600"/>
          </a:xfrm>
          <a:prstGeom prst="roundRect">
            <a:avLst>
              <a:gd name="adj" fmla="val 11111"/>
            </a:avLst>
          </a:prstGeom>
          <a:ln w="190500" cap="rnd">
            <a:solidFill>
              <a:srgbClr val="00B050"/>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21" name="Picture 20" descr="c41.jpg"/>
          <p:cNvPicPr>
            <a:picLocks noChangeAspect="1"/>
          </p:cNvPicPr>
          <p:nvPr/>
        </p:nvPicPr>
        <p:blipFill>
          <a:blip r:embed="rId4"/>
          <a:stretch>
            <a:fillRect/>
          </a:stretch>
        </p:blipFill>
        <p:spPr>
          <a:xfrm>
            <a:off x="4343400" y="3276600"/>
            <a:ext cx="2619375" cy="1828800"/>
          </a:xfrm>
          <a:prstGeom prst="roundRect">
            <a:avLst>
              <a:gd name="adj" fmla="val 11111"/>
            </a:avLst>
          </a:prstGeom>
          <a:ln w="190500" cap="rnd">
            <a:solidFill>
              <a:srgbClr val="FF0000"/>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pic>
        <p:nvPicPr>
          <p:cNvPr id="22" name="Picture 21" descr="c44.jpg"/>
          <p:cNvPicPr>
            <a:picLocks noChangeAspect="1"/>
          </p:cNvPicPr>
          <p:nvPr/>
        </p:nvPicPr>
        <p:blipFill>
          <a:blip r:embed="rId5"/>
          <a:stretch>
            <a:fillRect/>
          </a:stretch>
        </p:blipFill>
        <p:spPr>
          <a:xfrm>
            <a:off x="1524000" y="3276600"/>
            <a:ext cx="2705100" cy="1905000"/>
          </a:xfrm>
          <a:prstGeom prst="roundRect">
            <a:avLst>
              <a:gd name="adj" fmla="val 11111"/>
            </a:avLst>
          </a:prstGeom>
          <a:ln w="190500" cap="rnd">
            <a:solidFill>
              <a:srgbClr val="FF0000"/>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23" name="TextBox 22"/>
          <p:cNvSpPr txBox="1"/>
          <p:nvPr/>
        </p:nvSpPr>
        <p:spPr>
          <a:xfrm>
            <a:off x="0" y="0"/>
            <a:ext cx="9144000" cy="707886"/>
          </a:xfrm>
          <a:prstGeom prst="rect">
            <a:avLst/>
          </a:prstGeom>
          <a:solidFill>
            <a:srgbClr val="7030A0"/>
          </a:solidFill>
        </p:spPr>
        <p:txBody>
          <a:bodyPr wrap="square" rtlCol="0">
            <a:spAutoFit/>
          </a:bodyPr>
          <a:lstStyle/>
          <a:p>
            <a:r>
              <a:rPr lang="bn-IN" sz="4000" dirty="0" smtClean="0">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নিচের</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চিত্রগুলোর</a:t>
            </a:r>
            <a:r>
              <a:rPr lang="en-US" sz="3200" dirty="0" smtClean="0">
                <a:solidFill>
                  <a:schemeClr val="bg1"/>
                </a:solidFill>
                <a:latin typeface="SutonnyOMJ" pitchFamily="2" charset="0"/>
                <a:cs typeface="SutonnyOMJ" pitchFamily="2" charset="0"/>
              </a:rPr>
              <a:t> দ</a:t>
            </a:r>
            <a:r>
              <a:rPr lang="bn-IN" sz="3200" dirty="0" smtClean="0">
                <a:solidFill>
                  <a:schemeClr val="bg1"/>
                </a:solidFill>
                <a:latin typeface="SutonnyOMJ" pitchFamily="2" charset="0"/>
                <a:cs typeface="SutonnyOMJ" pitchFamily="2" charset="0"/>
              </a:rPr>
              <a:t>্বারা কি </a:t>
            </a:r>
            <a:r>
              <a:rPr lang="bn-IN" sz="3200" smtClean="0">
                <a:solidFill>
                  <a:schemeClr val="bg1"/>
                </a:solidFill>
                <a:latin typeface="SutonnyOMJ" pitchFamily="2" charset="0"/>
                <a:cs typeface="SutonnyOMJ" pitchFamily="2" charset="0"/>
              </a:rPr>
              <a:t>বোঝানো হয়েছে</a:t>
            </a:r>
            <a:endParaRPr lang="en-US" sz="3200" dirty="0">
              <a:solidFill>
                <a:schemeClr val="bg1"/>
              </a:solidFill>
              <a:latin typeface="SutonnyOMJ" pitchFamily="2" charset="0"/>
              <a:cs typeface="SutonnyOMJ" pitchFamily="2" charset="0"/>
            </a:endParaRPr>
          </a:p>
        </p:txBody>
      </p:sp>
      <p:sp>
        <p:nvSpPr>
          <p:cNvPr id="24" name="Rectangle 23"/>
          <p:cNvSpPr/>
          <p:nvPr/>
        </p:nvSpPr>
        <p:spPr>
          <a:xfrm>
            <a:off x="0" y="5410200"/>
            <a:ext cx="9144000" cy="685800"/>
          </a:xfrm>
          <a:prstGeom prst="rect">
            <a:avLst/>
          </a:prstGeom>
          <a:ln>
            <a:noFill/>
          </a:ln>
          <a:effectLst/>
          <a:scene3d>
            <a:camera prst="orthographicFront">
              <a:rot lat="0" lon="0" rev="0"/>
            </a:camera>
            <a:lightRig rig="contrasting" dir="t">
              <a:rot lat="0" lon="0" rev="7800000"/>
            </a:lightRig>
          </a:scene3d>
          <a:sp3d>
            <a:bevelT w="139700" h="139700"/>
          </a:sp3d>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bn-IN" sz="2400" dirty="0" smtClean="0">
                <a:solidFill>
                  <a:schemeClr val="tx1"/>
                </a:solidFill>
                <a:latin typeface="SutonnyOMJ" pitchFamily="2" charset="0"/>
                <a:cs typeface="SutonnyOMJ" pitchFamily="2" charset="0"/>
              </a:rPr>
              <a:t>মেরুদণ্ডী প্রাণী। </a:t>
            </a:r>
            <a:endParaRPr lang="en-US" sz="24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3"/>
                                        </p:tgtEl>
                                        <p:attrNameLst>
                                          <p:attrName>style.visibility</p:attrName>
                                        </p:attrNameLst>
                                      </p:cBhvr>
                                      <p:to>
                                        <p:strVal val="visible"/>
                                      </p:to>
                                    </p:set>
                                    <p:anim to="" calcmode="lin" valueType="num">
                                      <p:cBhvr>
                                        <p:cTn id="7" dur="1" fill="hold"/>
                                        <p:tgtEl>
                                          <p:spTgt spid="23"/>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39" presetClass="entr" presetSubtype="0" accel="100000" fill="hold" nodeType="clickEffect">
                                  <p:stCondLst>
                                    <p:cond delay="0"/>
                                  </p:stCondLst>
                                  <p:childTnLst>
                                    <p:set>
                                      <p:cBhvr>
                                        <p:cTn id="15" dur="1" fill="hold">
                                          <p:stCondLst>
                                            <p:cond delay="0"/>
                                          </p:stCondLst>
                                        </p:cTn>
                                        <p:tgtEl>
                                          <p:spTgt spid="22"/>
                                        </p:tgtEl>
                                        <p:attrNameLst>
                                          <p:attrName>style.visibility</p:attrName>
                                        </p:attrNameLst>
                                      </p:cBhvr>
                                      <p:to>
                                        <p:strVal val="visible"/>
                                      </p:to>
                                    </p:set>
                                    <p:anim calcmode="lin" valueType="num">
                                      <p:cBhvr>
                                        <p:cTn id="16" dur="500" fill="hold"/>
                                        <p:tgtEl>
                                          <p:spTgt spid="22"/>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22"/>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22"/>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1"/>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39" presetClass="entr" presetSubtype="0" accel="100000" fill="hold" grpId="0" nodeType="clickEffect">
                                  <p:stCondLst>
                                    <p:cond delay="0"/>
                                  </p:stCondLst>
                                  <p:childTnLst>
                                    <p:set>
                                      <p:cBhvr>
                                        <p:cTn id="27" dur="1" fill="hold">
                                          <p:stCondLst>
                                            <p:cond delay="0"/>
                                          </p:stCondLst>
                                        </p:cTn>
                                        <p:tgtEl>
                                          <p:spTgt spid="24"/>
                                        </p:tgtEl>
                                        <p:attrNameLst>
                                          <p:attrName>style.visibility</p:attrName>
                                        </p:attrNameLst>
                                      </p:cBhvr>
                                      <p:to>
                                        <p:strVal val="visible"/>
                                      </p:to>
                                    </p:set>
                                    <p:anim calcmode="lin" valueType="num">
                                      <p:cBhvr>
                                        <p:cTn id="28" dur="500" fill="hold"/>
                                        <p:tgtEl>
                                          <p:spTgt spid="24"/>
                                        </p:tgtEl>
                                        <p:attrNameLst>
                                          <p:attrName>ppt_h</p:attrName>
                                        </p:attrNameLst>
                                      </p:cBhvr>
                                      <p:tavLst>
                                        <p:tav tm="0">
                                          <p:val>
                                            <p:strVal val="#ppt_h/20"/>
                                          </p:val>
                                        </p:tav>
                                        <p:tav tm="50000">
                                          <p:val>
                                            <p:strVal val="#ppt_h/20"/>
                                          </p:val>
                                        </p:tav>
                                        <p:tav tm="100000">
                                          <p:val>
                                            <p:strVal val="#ppt_h"/>
                                          </p:val>
                                        </p:tav>
                                      </p:tavLst>
                                    </p:anim>
                                    <p:anim calcmode="lin" valueType="num">
                                      <p:cBhvr>
                                        <p:cTn id="29" dur="500" fill="hold"/>
                                        <p:tgtEl>
                                          <p:spTgt spid="24"/>
                                        </p:tgtEl>
                                        <p:attrNameLst>
                                          <p:attrName>ppt_w</p:attrName>
                                        </p:attrNameLst>
                                      </p:cBhvr>
                                      <p:tavLst>
                                        <p:tav tm="0">
                                          <p:val>
                                            <p:strVal val="#ppt_w+.3"/>
                                          </p:val>
                                        </p:tav>
                                        <p:tav tm="50000">
                                          <p:val>
                                            <p:strVal val="#ppt_w+.3"/>
                                          </p:val>
                                        </p:tav>
                                        <p:tav tm="100000">
                                          <p:val>
                                            <p:strVal val="#ppt_w"/>
                                          </p:val>
                                        </p:tav>
                                      </p:tavLst>
                                    </p:anim>
                                    <p:anim calcmode="lin" valueType="num">
                                      <p:cBhvr>
                                        <p:cTn id="30" dur="500" fill="hold"/>
                                        <p:tgtEl>
                                          <p:spTgt spid="24"/>
                                        </p:tgtEl>
                                        <p:attrNameLst>
                                          <p:attrName>ppt_x</p:attrName>
                                        </p:attrNameLst>
                                      </p:cBhvr>
                                      <p:tavLst>
                                        <p:tav tm="0">
                                          <p:val>
                                            <p:strVal val="#ppt_x-.3"/>
                                          </p:val>
                                        </p:tav>
                                        <p:tav tm="50000">
                                          <p:val>
                                            <p:strVal val="#ppt_x"/>
                                          </p:val>
                                        </p:tav>
                                        <p:tav tm="100000">
                                          <p:val>
                                            <p:strVal val="#ppt_x"/>
                                          </p:val>
                                        </p:tav>
                                      </p:tavLst>
                                    </p:anim>
                                    <p:anim calcmode="lin" valueType="num">
                                      <p:cBhvr>
                                        <p:cTn id="31" dur="500" fill="hold"/>
                                        <p:tgtEl>
                                          <p:spTgt spid="2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839200" cy="5943600"/>
          </a:xfrm>
          <a:prstGeom prst="rect">
            <a:avLst/>
          </a:prstGeom>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4" name="TextBox 3"/>
          <p:cNvSpPr txBox="1"/>
          <p:nvPr/>
        </p:nvSpPr>
        <p:spPr>
          <a:xfrm>
            <a:off x="152400" y="0"/>
            <a:ext cx="8839200" cy="584775"/>
          </a:xfrm>
          <a:prstGeom prst="rect">
            <a:avLst/>
          </a:prstGeom>
          <a:solidFill>
            <a:srgbClr val="7030A0"/>
          </a:solidFill>
        </p:spPr>
        <p:txBody>
          <a:bodyPr wrap="square" rtlCol="0">
            <a:spAutoFit/>
          </a:bodyPr>
          <a:lstStyle/>
          <a:p>
            <a:r>
              <a:rPr lang="bn-IN" sz="3200" i="1" dirty="0" smtClean="0">
                <a:solidFill>
                  <a:schemeClr val="bg1"/>
                </a:solidFill>
                <a:latin typeface="SutonnyOMJ" pitchFamily="2" charset="0"/>
                <a:cs typeface="SutonnyOMJ" pitchFamily="2" charset="0"/>
              </a:rPr>
              <a:t>                           আজকের পাঠ </a:t>
            </a:r>
            <a:endParaRPr lang="en-US" sz="3200" i="1" dirty="0">
              <a:solidFill>
                <a:schemeClr val="bg1"/>
              </a:solidFill>
              <a:latin typeface="SutonnyOMJ" pitchFamily="2" charset="0"/>
              <a:cs typeface="SutonnyOMJ" pitchFamily="2" charset="0"/>
            </a:endParaRPr>
          </a:p>
        </p:txBody>
      </p:sp>
      <p:pic>
        <p:nvPicPr>
          <p:cNvPr id="5" name="Picture 4"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pic>
        <p:nvPicPr>
          <p:cNvPr id="1027" name="Picture 3" descr="C:\Users\User\Pictures\Downloads\Downloads\q34.jpg"/>
          <p:cNvPicPr>
            <a:picLocks noChangeAspect="1" noChangeArrowheads="1"/>
          </p:cNvPicPr>
          <p:nvPr/>
        </p:nvPicPr>
        <p:blipFill>
          <a:blip r:embed="rId3"/>
          <a:srcRect/>
          <a:stretch>
            <a:fillRect/>
          </a:stretch>
        </p:blipFill>
        <p:spPr bwMode="auto">
          <a:xfrm rot="5400000">
            <a:off x="2933700" y="1104900"/>
            <a:ext cx="3810000" cy="4800600"/>
          </a:xfrm>
          <a:prstGeom prst="ellipse">
            <a:avLst/>
          </a:prstGeom>
          <a:ln>
            <a:noFill/>
          </a:ln>
          <a:effectLst>
            <a:softEdge rad="112500"/>
          </a:effectLst>
          <a:scene3d>
            <a:camera prst="orthographicFront">
              <a:rot lat="0" lon="0" rev="0"/>
            </a:camera>
            <a:lightRig rig="contrasting" dir="t">
              <a:rot lat="0" lon="0" rev="7800000"/>
            </a:lightRig>
          </a:scene3d>
          <a:sp3d>
            <a:bevelT w="139700" h="139700"/>
          </a:sp3d>
        </p:spPr>
      </p:pic>
      <p:sp>
        <p:nvSpPr>
          <p:cNvPr id="8" name="Rectangle 7"/>
          <p:cNvSpPr/>
          <p:nvPr/>
        </p:nvSpPr>
        <p:spPr>
          <a:xfrm>
            <a:off x="4038600" y="2209800"/>
            <a:ext cx="2667000" cy="584775"/>
          </a:xfrm>
          <a:prstGeom prst="rect">
            <a:avLst/>
          </a:prstGeom>
        </p:spPr>
        <p:txBody>
          <a:bodyPr wrap="square">
            <a:spAutoFit/>
          </a:bodyPr>
          <a:lstStyle/>
          <a:p>
            <a:pPr algn="ctr"/>
            <a:r>
              <a:rPr lang="bn-IN" sz="3200" dirty="0" smtClean="0">
                <a:latin typeface="SutonnyOMJ" pitchFamily="2" charset="0"/>
                <a:cs typeface="SutonnyOMJ" pitchFamily="2" charset="0"/>
              </a:rPr>
              <a:t>মেরুদণ্ডী প্রাণী। </a:t>
            </a:r>
            <a:endParaRPr lang="en-US" sz="3200" dirty="0">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0" presetClass="entr" presetSubtype="0" fill="hold" nodeType="clickEffect">
                                  <p:stCondLst>
                                    <p:cond delay="0"/>
                                  </p:stCondLst>
                                  <p:iterate type="lt">
                                    <p:tmPct val="10000"/>
                                  </p:iterate>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1"/>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4" name="TextBox 3"/>
          <p:cNvSpPr txBox="1"/>
          <p:nvPr/>
        </p:nvSpPr>
        <p:spPr>
          <a:xfrm>
            <a:off x="0" y="0"/>
            <a:ext cx="9144000" cy="707886"/>
          </a:xfrm>
          <a:prstGeom prst="rect">
            <a:avLst/>
          </a:prstGeom>
          <a:solidFill>
            <a:srgbClr val="7030A0"/>
          </a:solidFill>
        </p:spPr>
        <p:txBody>
          <a:bodyPr wrap="square" rtlCol="0">
            <a:spAutoFit/>
          </a:bodyPr>
          <a:lstStyle/>
          <a:p>
            <a:r>
              <a:rPr lang="en-US" sz="4000" dirty="0" smtClean="0">
                <a:latin typeface="SutonnyOMJ" pitchFamily="2" charset="0"/>
                <a:cs typeface="SutonnyOMJ" pitchFamily="2" charset="0"/>
              </a:rPr>
              <a:t>                             </a:t>
            </a:r>
            <a:r>
              <a:rPr lang="en-US" sz="4000" dirty="0" err="1" smtClean="0">
                <a:solidFill>
                  <a:schemeClr val="bg1"/>
                </a:solidFill>
                <a:latin typeface="SutonnyOMJ" pitchFamily="2" charset="0"/>
                <a:cs typeface="SutonnyOMJ" pitchFamily="2" charset="0"/>
              </a:rPr>
              <a:t>শিখনফল</a:t>
            </a:r>
            <a:r>
              <a:rPr lang="en-US" sz="4000" dirty="0" smtClean="0">
                <a:solidFill>
                  <a:schemeClr val="bg1"/>
                </a:solidFill>
                <a:latin typeface="SutonnyOMJ" pitchFamily="2" charset="0"/>
                <a:cs typeface="SutonnyOMJ" pitchFamily="2" charset="0"/>
              </a:rPr>
              <a:t> </a:t>
            </a:r>
            <a:endParaRPr lang="en-US" sz="4000" dirty="0">
              <a:solidFill>
                <a:schemeClr val="bg1"/>
              </a:solidFill>
              <a:latin typeface="SutonnyOMJ" pitchFamily="2" charset="0"/>
              <a:cs typeface="SutonnyOMJ" pitchFamily="2" charset="0"/>
            </a:endParaRPr>
          </a:p>
        </p:txBody>
      </p:sp>
      <p:sp>
        <p:nvSpPr>
          <p:cNvPr id="5" name="Rectangle 4"/>
          <p:cNvSpPr/>
          <p:nvPr/>
        </p:nvSpPr>
        <p:spPr>
          <a:xfrm>
            <a:off x="0" y="2514600"/>
            <a:ext cx="9144000" cy="1219200"/>
          </a:xfrm>
          <a:prstGeom prst="rect">
            <a:avLst/>
          </a:prstGeom>
          <a:solidFill>
            <a:schemeClr val="bg1"/>
          </a:solidFill>
          <a:ln>
            <a:solidFill>
              <a:schemeClr val="tx1"/>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600" dirty="0" smtClean="0">
                <a:solidFill>
                  <a:schemeClr val="tx1"/>
                </a:solidFill>
                <a:latin typeface="SutonnyOMJ" pitchFamily="2" charset="0"/>
                <a:cs typeface="SutonnyOMJ" pitchFamily="2" charset="0"/>
              </a:rPr>
              <a:t>০১।মেরুদন্ডী প্রাণীর  বৈশিষ্ট্যগুলো বর্ণনা করতে পারবে। </a:t>
            </a:r>
            <a:endParaRPr lang="en-US" sz="36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
                                        <p:tgtEl>
                                          <p:spTgt spid="4"/>
                                        </p:tgtEl>
                                      </p:cBhvr>
                                    </p:animEffect>
                                    <p:anim calcmode="lin" valueType="num">
                                      <p:cBhvr>
                                        <p:cTn id="8" dur="400" fill="hold"/>
                                        <p:tgtEl>
                                          <p:spTgt spid="4"/>
                                        </p:tgtEl>
                                        <p:attrNameLst>
                                          <p:attrName>ppt_x</p:attrName>
                                        </p:attrNameLst>
                                      </p:cBhvr>
                                      <p:tavLst>
                                        <p:tav tm="0">
                                          <p:val>
                                            <p:strVal val="#ppt_x"/>
                                          </p:val>
                                        </p:tav>
                                        <p:tav tm="100000">
                                          <p:val>
                                            <p:strVal val="#ppt_x"/>
                                          </p:val>
                                        </p:tav>
                                      </p:tavLst>
                                    </p:anim>
                                    <p:anim calcmode="lin" valueType="num">
                                      <p:cBhvr>
                                        <p:cTn id="9" dur="400" fill="hold"/>
                                        <p:tgtEl>
                                          <p:spTgt spid="4"/>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9" presetClass="entr" presetSubtype="0" accel="10000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ppt_h</p:attrName>
                                        </p:attrNameLst>
                                      </p:cBhvr>
                                      <p:tavLst>
                                        <p:tav tm="0">
                                          <p:val>
                                            <p:strVal val="#ppt_h/20"/>
                                          </p:val>
                                        </p:tav>
                                        <p:tav tm="50000">
                                          <p:val>
                                            <p:strVal val="#ppt_h/20"/>
                                          </p:val>
                                        </p:tav>
                                        <p:tav tm="100000">
                                          <p:val>
                                            <p:strVal val="#ppt_h"/>
                                          </p:val>
                                        </p:tav>
                                      </p:tavLst>
                                    </p:anim>
                                    <p:anim calcmode="lin" valueType="num">
                                      <p:cBhvr>
                                        <p:cTn id="17" dur="500" fill="hold"/>
                                        <p:tgtEl>
                                          <p:spTgt spid="5"/>
                                        </p:tgtEl>
                                        <p:attrNameLst>
                                          <p:attrName>ppt_w</p:attrName>
                                        </p:attrNameLst>
                                      </p:cBhvr>
                                      <p:tavLst>
                                        <p:tav tm="0">
                                          <p:val>
                                            <p:strVal val="#ppt_w+.3"/>
                                          </p:val>
                                        </p:tav>
                                        <p:tav tm="50000">
                                          <p:val>
                                            <p:strVal val="#ppt_w+.3"/>
                                          </p:val>
                                        </p:tav>
                                        <p:tav tm="100000">
                                          <p:val>
                                            <p:strVal val="#ppt_w"/>
                                          </p:val>
                                        </p:tav>
                                      </p:tavLst>
                                    </p:anim>
                                    <p:anim calcmode="lin" valueType="num">
                                      <p:cBhvr>
                                        <p:cTn id="18" dur="500" fill="hold"/>
                                        <p:tgtEl>
                                          <p:spTgt spid="5"/>
                                        </p:tgtEl>
                                        <p:attrNameLst>
                                          <p:attrName>ppt_x</p:attrName>
                                        </p:attrNameLst>
                                      </p:cBhvr>
                                      <p:tavLst>
                                        <p:tav tm="0">
                                          <p:val>
                                            <p:strVal val="#ppt_x-.3"/>
                                          </p:val>
                                        </p:tav>
                                        <p:tav tm="50000">
                                          <p:val>
                                            <p:strVal val="#ppt_x"/>
                                          </p:val>
                                        </p:tav>
                                        <p:tav tm="100000">
                                          <p:val>
                                            <p:strVal val="#ppt_x"/>
                                          </p:val>
                                        </p:tav>
                                      </p:tavLst>
                                    </p:anim>
                                    <p:anim calcmode="lin" valueType="num">
                                      <p:cBhvr>
                                        <p:cTn id="19"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4" name="TextBox 3"/>
          <p:cNvSpPr txBox="1"/>
          <p:nvPr/>
        </p:nvSpPr>
        <p:spPr>
          <a:xfrm>
            <a:off x="0" y="0"/>
            <a:ext cx="9144000" cy="584775"/>
          </a:xfrm>
          <a:prstGeom prst="rect">
            <a:avLst/>
          </a:prstGeom>
          <a:solidFill>
            <a:srgbClr val="7030A0"/>
          </a:solidFill>
        </p:spPr>
        <p:txBody>
          <a:bodyPr wrap="square" rtlCol="0">
            <a:spAutoFit/>
          </a:bodyPr>
          <a:lstStyle/>
          <a:p>
            <a:r>
              <a:rPr lang="en-US" sz="3200" dirty="0" smtClean="0">
                <a:latin typeface="SutonnyOMJ" pitchFamily="2" charset="0"/>
                <a:cs typeface="SutonnyOMJ" pitchFamily="2" charset="0"/>
              </a:rPr>
              <a:t>        </a:t>
            </a:r>
            <a:r>
              <a:rPr lang="bn-IN" sz="3200" dirty="0" smtClean="0">
                <a:latin typeface="SutonnyOMJ" pitchFamily="2" charset="0"/>
                <a:cs typeface="SutonnyOMJ" pitchFamily="2" charset="0"/>
              </a:rPr>
              <a:t>              </a:t>
            </a:r>
            <a:r>
              <a:rPr lang="en-US" sz="3200" dirty="0" smtClean="0">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নিচের</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চিত্রগুলো</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ভাল</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করে</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লক্ষ</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কর</a:t>
            </a:r>
            <a:r>
              <a:rPr lang="en-US" sz="3200" dirty="0" smtClean="0">
                <a:solidFill>
                  <a:schemeClr val="bg1"/>
                </a:solidFill>
                <a:latin typeface="SutonnyOMJ" pitchFamily="2" charset="0"/>
                <a:cs typeface="SutonnyOMJ" pitchFamily="2" charset="0"/>
              </a:rPr>
              <a:t> </a:t>
            </a:r>
            <a:endParaRPr lang="en-US" sz="3200" dirty="0">
              <a:solidFill>
                <a:schemeClr val="bg1"/>
              </a:solidFill>
              <a:latin typeface="SutonnyOMJ" pitchFamily="2" charset="0"/>
              <a:cs typeface="SutonnyOMJ" pitchFamily="2" charset="0"/>
            </a:endParaRPr>
          </a:p>
        </p:txBody>
      </p:sp>
      <p:pic>
        <p:nvPicPr>
          <p:cNvPr id="5" name="Picture 4" descr="c32.jpg"/>
          <p:cNvPicPr>
            <a:picLocks noChangeAspect="1"/>
          </p:cNvPicPr>
          <p:nvPr/>
        </p:nvPicPr>
        <p:blipFill>
          <a:blip r:embed="rId3"/>
          <a:stretch>
            <a:fillRect/>
          </a:stretch>
        </p:blipFill>
        <p:spPr>
          <a:xfrm>
            <a:off x="152400" y="1371600"/>
            <a:ext cx="4038600" cy="1981200"/>
          </a:xfrm>
          <a:prstGeom prst="snip2DiagRect">
            <a:avLst/>
          </a:prstGeom>
          <a:solidFill>
            <a:srgbClr val="FFFFFF">
              <a:shade val="85000"/>
            </a:srgbClr>
          </a:solidFill>
          <a:ln w="88900" cap="sq">
            <a:solidFill>
              <a:schemeClr val="tx1"/>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7" name="Picture 6" descr="c31.jpg"/>
          <p:cNvPicPr>
            <a:picLocks noChangeAspect="1"/>
          </p:cNvPicPr>
          <p:nvPr/>
        </p:nvPicPr>
        <p:blipFill>
          <a:blip r:embed="rId4"/>
          <a:stretch>
            <a:fillRect/>
          </a:stretch>
        </p:blipFill>
        <p:spPr>
          <a:xfrm>
            <a:off x="4953000" y="1295400"/>
            <a:ext cx="4038600" cy="1981200"/>
          </a:xfrm>
          <a:prstGeom prst="snip2DiagRect">
            <a:avLst/>
          </a:prstGeom>
          <a:solidFill>
            <a:srgbClr val="FFFFFF">
              <a:shade val="85000"/>
            </a:srgbClr>
          </a:solidFill>
          <a:ln w="88900" cap="sq">
            <a:solidFill>
              <a:schemeClr val="tx1"/>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
        <p:nvSpPr>
          <p:cNvPr id="9" name="Oval 8"/>
          <p:cNvSpPr/>
          <p:nvPr/>
        </p:nvSpPr>
        <p:spPr>
          <a:xfrm>
            <a:off x="1524000" y="3352800"/>
            <a:ext cx="914400" cy="914400"/>
          </a:xfrm>
          <a:prstGeom prst="ellipse">
            <a:avLst/>
          </a:prstGeom>
          <a:solidFill>
            <a:srgbClr val="FF0000"/>
          </a:solidFill>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solidFill>
                  <a:schemeClr val="bg1"/>
                </a:solidFill>
                <a:latin typeface="SutonnyOMJ" pitchFamily="2" charset="0"/>
                <a:cs typeface="SutonnyOMJ" pitchFamily="2" charset="0"/>
              </a:rPr>
              <a:t>কৈ মাছ </a:t>
            </a:r>
            <a:endParaRPr lang="en-US" sz="2000" dirty="0">
              <a:solidFill>
                <a:schemeClr val="bg1"/>
              </a:solidFill>
              <a:latin typeface="SutonnyOMJ" pitchFamily="2" charset="0"/>
              <a:cs typeface="SutonnyOMJ" pitchFamily="2" charset="0"/>
            </a:endParaRPr>
          </a:p>
        </p:txBody>
      </p:sp>
      <p:sp>
        <p:nvSpPr>
          <p:cNvPr id="10" name="Oval 9"/>
          <p:cNvSpPr/>
          <p:nvPr/>
        </p:nvSpPr>
        <p:spPr>
          <a:xfrm>
            <a:off x="6248400" y="3276600"/>
            <a:ext cx="914400" cy="914400"/>
          </a:xfrm>
          <a:prstGeom prst="ellipse">
            <a:avLst/>
          </a:prstGeom>
          <a:solidFill>
            <a:srgbClr val="FF0000"/>
          </a:solidFill>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000" dirty="0" smtClean="0">
                <a:latin typeface="SutonnyOMJ" pitchFamily="2" charset="0"/>
                <a:cs typeface="SutonnyOMJ" pitchFamily="2" charset="0"/>
              </a:rPr>
              <a:t>রুই মাছ </a:t>
            </a:r>
            <a:endParaRPr lang="en-US" sz="2000" dirty="0">
              <a:latin typeface="SutonnyOMJ" pitchFamily="2" charset="0"/>
              <a:cs typeface="SutonnyOMJ" pitchFamily="2" charset="0"/>
            </a:endParaRPr>
          </a:p>
        </p:txBody>
      </p:sp>
      <p:sp>
        <p:nvSpPr>
          <p:cNvPr id="11" name="Rectangle 10"/>
          <p:cNvSpPr/>
          <p:nvPr/>
        </p:nvSpPr>
        <p:spPr>
          <a:xfrm>
            <a:off x="0" y="4876800"/>
            <a:ext cx="9144000" cy="1219200"/>
          </a:xfrm>
          <a:prstGeom prst="rect">
            <a:avLst/>
          </a:prstGeom>
          <a:ln>
            <a:solidFill>
              <a:schemeClr val="tx1"/>
            </a:solid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3"/>
          </a:fillRef>
          <a:effectRef idx="1">
            <a:schemeClr val="accent3"/>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সকল মাছ মৎস্য  শ্রেণিভুক্ত প্রাণী।এরা পানিতে বাস করে। বেশির ভাগ মাছের  গায়ে আঁইশ থাকে ।যেমন- ইলিশ,রুই, কৈ ইত্যাদি। </a:t>
            </a:r>
            <a:endParaRPr lang="en-US" sz="20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1"/>
                                          </p:val>
                                        </p:tav>
                                        <p:tav tm="100000">
                                          <p:val>
                                            <p:strVal val="#ppt_x"/>
                                          </p:val>
                                        </p:tav>
                                      </p:tavLst>
                                    </p:anim>
                                    <p:anim calcmode="lin" valueType="num">
                                      <p:cBhvr>
                                        <p:cTn id="9" dur="10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19" presetClass="entr" presetSubtype="1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0" fill="hold"/>
                                        <p:tgtEl>
                                          <p:spTgt spid="9"/>
                                        </p:tgtEl>
                                        <p:attrNameLst>
                                          <p:attrName>ppt_w</p:attrName>
                                        </p:attrNameLst>
                                      </p:cBhvr>
                                      <p:tavLst>
                                        <p:tav tm="0" fmla="#ppt_w*sin(2.5*pi*$)">
                                          <p:val>
                                            <p:fltVal val="0"/>
                                          </p:val>
                                        </p:tav>
                                        <p:tav tm="100000">
                                          <p:val>
                                            <p:fltVal val="1"/>
                                          </p:val>
                                        </p:tav>
                                      </p:tavLst>
                                    </p:anim>
                                    <p:anim calcmode="lin" valueType="num">
                                      <p:cBhvr>
                                        <p:cTn id="20" dur="50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39" presetClass="entr" presetSubtype="0" accel="100000" fill="hold"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p:cTn id="25"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26"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27"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2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9" presetClass="entr" presetSubtype="0" accel="100000"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10"/>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10"/>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0" presetClass="entr" presetSubtype="0" fill="hold" grpId="0" nodeType="clickEffect">
                                  <p:stCondLst>
                                    <p:cond delay="0"/>
                                  </p:stCondLst>
                                  <p:iterate type="lt">
                                    <p:tmPct val="10000"/>
                                  </p:iterate>
                                  <p:childTnLst>
                                    <p:set>
                                      <p:cBhvr>
                                        <p:cTn id="40" dur="1" fill="hold">
                                          <p:stCondLst>
                                            <p:cond delay="0"/>
                                          </p:stCondLst>
                                        </p:cTn>
                                        <p:tgtEl>
                                          <p:spTgt spid="11"/>
                                        </p:tgtEl>
                                        <p:attrNameLst>
                                          <p:attrName>style.visibility</p:attrName>
                                        </p:attrNameLst>
                                      </p:cBhvr>
                                      <p:to>
                                        <p:strVal val="visible"/>
                                      </p:to>
                                    </p:set>
                                    <p:animEffect transition="in" filter="fade">
                                      <p:cBhvr>
                                        <p:cTn id="41" dur="1000"/>
                                        <p:tgtEl>
                                          <p:spTgt spid="11"/>
                                        </p:tgtEl>
                                      </p:cBhvr>
                                    </p:animEffect>
                                    <p:anim calcmode="lin" valueType="num">
                                      <p:cBhvr>
                                        <p:cTn id="42" dur="1000" fill="hold"/>
                                        <p:tgtEl>
                                          <p:spTgt spid="11"/>
                                        </p:tgtEl>
                                        <p:attrNameLst>
                                          <p:attrName>ppt_x</p:attrName>
                                        </p:attrNameLst>
                                      </p:cBhvr>
                                      <p:tavLst>
                                        <p:tav tm="0">
                                          <p:val>
                                            <p:strVal val="#ppt_x-.1"/>
                                          </p:val>
                                        </p:tav>
                                        <p:tav tm="100000">
                                          <p:val>
                                            <p:strVal val="#ppt_x"/>
                                          </p:val>
                                        </p:tav>
                                      </p:tavLst>
                                    </p:anim>
                                    <p:anim calcmode="lin" valueType="num">
                                      <p:cBhvr>
                                        <p:cTn id="43" dur="10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3" name="Picture 2" descr="C:\Users\User\Pictures\Downloads\Downloads\imagesববব.jpg"/>
          <p:cNvPicPr>
            <a:picLocks noChangeAspect="1" noChangeArrowheads="1"/>
          </p:cNvPicPr>
          <p:nvPr/>
        </p:nvPicPr>
        <p:blipFill>
          <a:blip r:embed="rId2"/>
          <a:srcRect/>
          <a:stretch>
            <a:fillRect/>
          </a:stretch>
        </p:blipFill>
        <p:spPr bwMode="auto">
          <a:xfrm>
            <a:off x="0" y="6096000"/>
            <a:ext cx="9144000" cy="762000"/>
          </a:xfrm>
          <a:prstGeom prst="rect">
            <a:avLst/>
          </a:prstGeom>
          <a:noFill/>
        </p:spPr>
      </p:pic>
      <p:sp>
        <p:nvSpPr>
          <p:cNvPr id="5" name="TextBox 4"/>
          <p:cNvSpPr txBox="1"/>
          <p:nvPr/>
        </p:nvSpPr>
        <p:spPr>
          <a:xfrm>
            <a:off x="0" y="0"/>
            <a:ext cx="9144000" cy="707886"/>
          </a:xfrm>
          <a:prstGeom prst="rect">
            <a:avLst/>
          </a:prstGeom>
          <a:solidFill>
            <a:srgbClr val="7030A0"/>
          </a:solidFill>
        </p:spPr>
        <p:txBody>
          <a:bodyPr wrap="square" rtlCol="0">
            <a:spAutoFit/>
          </a:bodyPr>
          <a:lstStyle/>
          <a:p>
            <a:r>
              <a:rPr lang="bn-IN" sz="40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নিচের</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চিত্রগুলো</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ভাল</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করে</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লক্ষ</a:t>
            </a:r>
            <a:r>
              <a:rPr lang="en-US" sz="3200" dirty="0" smtClean="0">
                <a:solidFill>
                  <a:schemeClr val="bg1"/>
                </a:solidFill>
                <a:latin typeface="SutonnyOMJ" pitchFamily="2" charset="0"/>
                <a:cs typeface="SutonnyOMJ" pitchFamily="2" charset="0"/>
              </a:rPr>
              <a:t> </a:t>
            </a:r>
            <a:r>
              <a:rPr lang="en-US" sz="3200" dirty="0" err="1" smtClean="0">
                <a:solidFill>
                  <a:schemeClr val="bg1"/>
                </a:solidFill>
                <a:latin typeface="SutonnyOMJ" pitchFamily="2" charset="0"/>
                <a:cs typeface="SutonnyOMJ" pitchFamily="2" charset="0"/>
              </a:rPr>
              <a:t>কর</a:t>
            </a:r>
            <a:r>
              <a:rPr lang="en-US" sz="3200" dirty="0" smtClean="0">
                <a:solidFill>
                  <a:schemeClr val="bg1"/>
                </a:solidFill>
                <a:latin typeface="SutonnyOMJ" pitchFamily="2" charset="0"/>
                <a:cs typeface="SutonnyOMJ" pitchFamily="2" charset="0"/>
              </a:rPr>
              <a:t> </a:t>
            </a:r>
            <a:endParaRPr lang="en-US" sz="3200" dirty="0">
              <a:solidFill>
                <a:schemeClr val="bg1"/>
              </a:solidFill>
              <a:latin typeface="SutonnyOMJ" pitchFamily="2" charset="0"/>
              <a:cs typeface="SutonnyOMJ" pitchFamily="2" charset="0"/>
            </a:endParaRPr>
          </a:p>
        </p:txBody>
      </p:sp>
      <p:pic>
        <p:nvPicPr>
          <p:cNvPr id="6" name="Picture 5" descr="c33.jpg"/>
          <p:cNvPicPr>
            <a:picLocks noChangeAspect="1"/>
          </p:cNvPicPr>
          <p:nvPr/>
        </p:nvPicPr>
        <p:blipFill>
          <a:blip r:embed="rId3"/>
          <a:stretch>
            <a:fillRect/>
          </a:stretch>
        </p:blipFill>
        <p:spPr>
          <a:xfrm>
            <a:off x="4419600" y="2743200"/>
            <a:ext cx="4495801" cy="1828800"/>
          </a:xfrm>
          <a:prstGeom prst="rect">
            <a:avLst/>
          </a:prstGeom>
          <a:ln>
            <a:solidFill>
              <a:schemeClr val="tx1"/>
            </a:solidFill>
          </a:ln>
          <a:effectLst>
            <a:outerShdw blurRad="50800" dist="38100" dir="5400000" algn="t" rotWithShape="0">
              <a:prstClr val="black">
                <a:alpha val="40000"/>
              </a:prstClr>
            </a:outerShdw>
          </a:effectLst>
        </p:spPr>
      </p:pic>
      <p:pic>
        <p:nvPicPr>
          <p:cNvPr id="7" name="Picture 6" descr="c34.jpg"/>
          <p:cNvPicPr>
            <a:picLocks noChangeAspect="1"/>
          </p:cNvPicPr>
          <p:nvPr/>
        </p:nvPicPr>
        <p:blipFill>
          <a:blip r:embed="rId4"/>
          <a:stretch>
            <a:fillRect/>
          </a:stretch>
        </p:blipFill>
        <p:spPr>
          <a:xfrm>
            <a:off x="228600" y="990600"/>
            <a:ext cx="4495800" cy="1828800"/>
          </a:xfrm>
          <a:prstGeom prst="rect">
            <a:avLst/>
          </a:prstGeom>
          <a:ln>
            <a:solidFill>
              <a:schemeClr val="tx1"/>
            </a:solidFill>
          </a:ln>
          <a:effectLst>
            <a:outerShdw blurRad="50800" dist="38100" dir="5400000" algn="t" rotWithShape="0">
              <a:prstClr val="black">
                <a:alpha val="40000"/>
              </a:prstClr>
            </a:outerShdw>
          </a:effectLst>
        </p:spPr>
      </p:pic>
      <p:sp>
        <p:nvSpPr>
          <p:cNvPr id="8" name="Oval 7"/>
          <p:cNvSpPr/>
          <p:nvPr/>
        </p:nvSpPr>
        <p:spPr>
          <a:xfrm>
            <a:off x="4724400" y="1600200"/>
            <a:ext cx="914400" cy="914400"/>
          </a:xfrm>
          <a:prstGeom prst="ellipse">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2400" dirty="0" smtClean="0">
                <a:latin typeface="SutonnyOMJ" pitchFamily="2" charset="0"/>
                <a:cs typeface="SutonnyOMJ" pitchFamily="2" charset="0"/>
              </a:rPr>
              <a:t>শিং </a:t>
            </a:r>
            <a:endParaRPr lang="en-US" sz="2400" dirty="0">
              <a:latin typeface="SutonnyOMJ" pitchFamily="2" charset="0"/>
              <a:cs typeface="SutonnyOMJ" pitchFamily="2" charset="0"/>
            </a:endParaRPr>
          </a:p>
        </p:txBody>
      </p:sp>
      <p:sp>
        <p:nvSpPr>
          <p:cNvPr id="9" name="Oval 8"/>
          <p:cNvSpPr/>
          <p:nvPr/>
        </p:nvSpPr>
        <p:spPr>
          <a:xfrm>
            <a:off x="3505200" y="3429000"/>
            <a:ext cx="914400" cy="914400"/>
          </a:xfrm>
          <a:prstGeom prst="ellipse">
            <a:avLst/>
          </a:prstGeom>
          <a:solidFill>
            <a:srgbClr val="FF0000"/>
          </a:solidFill>
          <a:ln>
            <a:no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dirty="0" smtClean="0">
                <a:latin typeface="SutonnyOMJ" pitchFamily="2" charset="0"/>
                <a:cs typeface="SutonnyOMJ" pitchFamily="2" charset="0"/>
              </a:rPr>
              <a:t>মাগুর </a:t>
            </a:r>
            <a:endParaRPr lang="en-US" dirty="0">
              <a:latin typeface="SutonnyOMJ" pitchFamily="2" charset="0"/>
              <a:cs typeface="SutonnyOMJ" pitchFamily="2" charset="0"/>
            </a:endParaRPr>
          </a:p>
        </p:txBody>
      </p:sp>
      <p:sp>
        <p:nvSpPr>
          <p:cNvPr id="10" name="Rectangle 9"/>
          <p:cNvSpPr/>
          <p:nvPr/>
        </p:nvSpPr>
        <p:spPr>
          <a:xfrm>
            <a:off x="0" y="4724400"/>
            <a:ext cx="9144000" cy="1371600"/>
          </a:xfrm>
          <a:prstGeom prst="rect">
            <a:avLst/>
          </a:prstGeom>
          <a:ln>
            <a:solidFill>
              <a:schemeClr val="tx1"/>
            </a:solidFill>
          </a:ln>
          <a:effectLst/>
          <a:scene3d>
            <a:camera prst="orthographicFront">
              <a:rot lat="0" lon="0" rev="0"/>
            </a:camera>
            <a:lightRig rig="contrasting" dir="t">
              <a:rot lat="0" lon="0" rev="7800000"/>
            </a:lightRig>
          </a:scene3d>
          <a:sp3d>
            <a:bevelT w="139700" h="139700"/>
          </a:sp3d>
        </p:spPr>
        <p:style>
          <a:lnRef idx="3">
            <a:schemeClr val="lt1"/>
          </a:lnRef>
          <a:fillRef idx="1">
            <a:schemeClr val="accent3"/>
          </a:fillRef>
          <a:effectRef idx="1">
            <a:schemeClr val="accent3"/>
          </a:effectRef>
          <a:fontRef idx="minor">
            <a:schemeClr val="lt1"/>
          </a:fontRef>
        </p:style>
        <p:txBody>
          <a:bodyPr rtlCol="0" anchor="ctr"/>
          <a:lstStyle/>
          <a:p>
            <a:pPr algn="ctr"/>
            <a:r>
              <a:rPr lang="bn-IN" sz="2000" dirty="0" smtClean="0">
                <a:solidFill>
                  <a:schemeClr val="tx1"/>
                </a:solidFill>
                <a:latin typeface="SutonnyOMJ" pitchFamily="2" charset="0"/>
                <a:cs typeface="SutonnyOMJ" pitchFamily="2" charset="0"/>
              </a:rPr>
              <a:t>আবার কিছু মাছের আঁইশ থাকে না ।যেমন – মাগুর ,শিং,টেংরা ,বোয়াল ইত্যাদি।মাছ ফুলকার সাহায্যে শ্বাসকার্য চালায়। এদের পাখানা আছে,পাখানার সাহায্যে সাঁতার কাঁটে।  </a:t>
            </a:r>
            <a:endParaRPr lang="en-US" sz="2000" dirty="0">
              <a:solidFill>
                <a:schemeClr val="tx1"/>
              </a:solidFill>
              <a:latin typeface="SutonnyOMJ" pitchFamily="2" charset="0"/>
              <a:cs typeface="SutonnyOMJ"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9" presetClass="entr" presetSubtype="0" accel="10000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7"/>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7"/>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8" presetClass="entr" presetSubtype="0" accel="50000" fill="hold" grpId="0" nodeType="clickEffect">
                                  <p:stCondLst>
                                    <p:cond delay="0"/>
                                  </p:stCondLst>
                                  <p:iterate type="lt">
                                    <p:tmPct val="50000"/>
                                  </p:iterate>
                                  <p:childTnLst>
                                    <p:set>
                                      <p:cBhvr>
                                        <p:cTn id="20" dur="1" fill="hold">
                                          <p:stCondLst>
                                            <p:cond delay="0"/>
                                          </p:stCondLst>
                                        </p:cTn>
                                        <p:tgtEl>
                                          <p:spTgt spid="8"/>
                                        </p:tgtEl>
                                        <p:attrNameLst>
                                          <p:attrName>style.visibility</p:attrName>
                                        </p:attrNameLst>
                                      </p:cBhvr>
                                      <p:to>
                                        <p:strVal val="visible"/>
                                      </p:to>
                                    </p:set>
                                    <p:set>
                                      <p:cBhvr>
                                        <p:cTn id="21" dur="455" fill="hold">
                                          <p:stCondLst>
                                            <p:cond delay="0"/>
                                          </p:stCondLst>
                                        </p:cTn>
                                        <p:tgtEl>
                                          <p:spTgt spid="8"/>
                                        </p:tgtEl>
                                        <p:attrNameLst>
                                          <p:attrName>style.rotation</p:attrName>
                                        </p:attrNameLst>
                                      </p:cBhvr>
                                      <p:to>
                                        <p:strVal val="-45.0"/>
                                      </p:to>
                                    </p:set>
                                    <p:anim calcmode="lin" valueType="num">
                                      <p:cBhvr>
                                        <p:cTn id="22" dur="455" fill="hold">
                                          <p:stCondLst>
                                            <p:cond delay="455"/>
                                          </p:stCondLst>
                                        </p:cTn>
                                        <p:tgtEl>
                                          <p:spTgt spid="8"/>
                                        </p:tgtEl>
                                        <p:attrNameLst>
                                          <p:attrName>style.rotation</p:attrName>
                                        </p:attrNameLst>
                                      </p:cBhvr>
                                      <p:tavLst>
                                        <p:tav tm="0">
                                          <p:val>
                                            <p:fltVal val="-45"/>
                                          </p:val>
                                        </p:tav>
                                        <p:tav tm="69900">
                                          <p:val>
                                            <p:fltVal val="45"/>
                                          </p:val>
                                        </p:tav>
                                        <p:tav tm="100000">
                                          <p:val>
                                            <p:fltVal val="0"/>
                                          </p:val>
                                        </p:tav>
                                      </p:tavLst>
                                    </p:anim>
                                    <p:anim calcmode="lin" valueType="num">
                                      <p:cBhvr>
                                        <p:cTn id="23" dur="455" fill="hold">
                                          <p:stCondLst>
                                            <p:cond delay="0"/>
                                          </p:stCondLst>
                                        </p:cTn>
                                        <p:tgtEl>
                                          <p:spTgt spid="8"/>
                                        </p:tgtEl>
                                        <p:attrNameLst>
                                          <p:attrName>ppt_y</p:attrName>
                                        </p:attrNameLst>
                                      </p:cBhvr>
                                      <p:tavLst>
                                        <p:tav tm="0">
                                          <p:val>
                                            <p:strVal val="#ppt_y-1"/>
                                          </p:val>
                                        </p:tav>
                                        <p:tav tm="100000">
                                          <p:val>
                                            <p:strVal val="#ppt_y-(0.354*#ppt_w-0.172*#ppt_h)"/>
                                          </p:val>
                                        </p:tav>
                                      </p:tavLst>
                                    </p:anim>
                                    <p:anim calcmode="lin" valueType="num">
                                      <p:cBhvr>
                                        <p:cTn id="24" dur="156" decel="50000" autoRev="1" fill="hold">
                                          <p:stCondLst>
                                            <p:cond delay="455"/>
                                          </p:stCondLst>
                                        </p:cTn>
                                        <p:tgtEl>
                                          <p:spTgt spid="8"/>
                                        </p:tgtEl>
                                        <p:attrNameLst>
                                          <p:attrName>ppt_y</p:attrName>
                                        </p:attrNameLst>
                                      </p:cBhvr>
                                      <p:tavLst>
                                        <p:tav tm="0">
                                          <p:val>
                                            <p:strVal val="#ppt_y-(0.354*#ppt_w-0.172*#ppt_h)"/>
                                          </p:val>
                                        </p:tav>
                                        <p:tav tm="100000">
                                          <p:val>
                                            <p:strVal val="#ppt_y-(0.354*#ppt_w-0.172*#ppt_h)-#ppt_h/2"/>
                                          </p:val>
                                        </p:tav>
                                      </p:tavLst>
                                    </p:anim>
                                    <p:anim calcmode="lin" valueType="num">
                                      <p:cBhvr>
                                        <p:cTn id="25" dur="136" fill="hold">
                                          <p:stCondLst>
                                            <p:cond delay="864"/>
                                          </p:stCondLst>
                                        </p:cTn>
                                        <p:tgtEl>
                                          <p:spTgt spid="8"/>
                                        </p:tgtEl>
                                        <p:attrNameLst>
                                          <p:attrName>ppt_y</p:attrName>
                                        </p:attrNameLst>
                                      </p:cBhvr>
                                      <p:tavLst>
                                        <p:tav tm="0">
                                          <p:val>
                                            <p:strVal val="#ppt_y-(0.354*#ppt_w-0.172*#ppt_h)"/>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nodeType="clickEffect">
                                  <p:stCondLst>
                                    <p:cond delay="0"/>
                                  </p:stCondLst>
                                  <p:childTnLst>
                                    <p:set>
                                      <p:cBhvr>
                                        <p:cTn id="29" dur="1" fill="hold">
                                          <p:stCondLst>
                                            <p:cond delay="0"/>
                                          </p:stCondLst>
                                        </p:cTn>
                                        <p:tgtEl>
                                          <p:spTgt spid="6"/>
                                        </p:tgtEl>
                                        <p:attrNameLst>
                                          <p:attrName>style.visibility</p:attrName>
                                        </p:attrNameLst>
                                      </p:cBhvr>
                                      <p:to>
                                        <p:strVal val="visible"/>
                                      </p:to>
                                    </p:set>
                                    <p:anim calcmode="lin" valueType="num">
                                      <p:cBhvr>
                                        <p:cTn id="30" dur="500" fill="hold"/>
                                        <p:tgtEl>
                                          <p:spTgt spid="6"/>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6"/>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6"/>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8" presetClass="entr" presetSubtype="0" accel="50000" fill="hold" grpId="0" nodeType="clickEffect">
                                  <p:stCondLst>
                                    <p:cond delay="0"/>
                                  </p:stCondLst>
                                  <p:iterate type="lt">
                                    <p:tmPct val="50000"/>
                                  </p:iterate>
                                  <p:childTnLst>
                                    <p:set>
                                      <p:cBhvr>
                                        <p:cTn id="37" dur="1" fill="hold">
                                          <p:stCondLst>
                                            <p:cond delay="0"/>
                                          </p:stCondLst>
                                        </p:cTn>
                                        <p:tgtEl>
                                          <p:spTgt spid="9"/>
                                        </p:tgtEl>
                                        <p:attrNameLst>
                                          <p:attrName>style.visibility</p:attrName>
                                        </p:attrNameLst>
                                      </p:cBhvr>
                                      <p:to>
                                        <p:strVal val="visible"/>
                                      </p:to>
                                    </p:set>
                                    <p:set>
                                      <p:cBhvr>
                                        <p:cTn id="38" dur="455" fill="hold">
                                          <p:stCondLst>
                                            <p:cond delay="0"/>
                                          </p:stCondLst>
                                        </p:cTn>
                                        <p:tgtEl>
                                          <p:spTgt spid="9"/>
                                        </p:tgtEl>
                                        <p:attrNameLst>
                                          <p:attrName>style.rotation</p:attrName>
                                        </p:attrNameLst>
                                      </p:cBhvr>
                                      <p:to>
                                        <p:strVal val="-45.0"/>
                                      </p:to>
                                    </p:set>
                                    <p:anim calcmode="lin" valueType="num">
                                      <p:cBhvr>
                                        <p:cTn id="39" dur="455" fill="hold">
                                          <p:stCondLst>
                                            <p:cond delay="455"/>
                                          </p:stCondLst>
                                        </p:cTn>
                                        <p:tgtEl>
                                          <p:spTgt spid="9"/>
                                        </p:tgtEl>
                                        <p:attrNameLst>
                                          <p:attrName>style.rotation</p:attrName>
                                        </p:attrNameLst>
                                      </p:cBhvr>
                                      <p:tavLst>
                                        <p:tav tm="0">
                                          <p:val>
                                            <p:fltVal val="-45"/>
                                          </p:val>
                                        </p:tav>
                                        <p:tav tm="69900">
                                          <p:val>
                                            <p:fltVal val="45"/>
                                          </p:val>
                                        </p:tav>
                                        <p:tav tm="100000">
                                          <p:val>
                                            <p:fltVal val="0"/>
                                          </p:val>
                                        </p:tav>
                                      </p:tavLst>
                                    </p:anim>
                                    <p:anim calcmode="lin" valueType="num">
                                      <p:cBhvr>
                                        <p:cTn id="40" dur="455" fill="hold">
                                          <p:stCondLst>
                                            <p:cond delay="0"/>
                                          </p:stCondLst>
                                        </p:cTn>
                                        <p:tgtEl>
                                          <p:spTgt spid="9"/>
                                        </p:tgtEl>
                                        <p:attrNameLst>
                                          <p:attrName>ppt_y</p:attrName>
                                        </p:attrNameLst>
                                      </p:cBhvr>
                                      <p:tavLst>
                                        <p:tav tm="0">
                                          <p:val>
                                            <p:strVal val="#ppt_y-1"/>
                                          </p:val>
                                        </p:tav>
                                        <p:tav tm="100000">
                                          <p:val>
                                            <p:strVal val="#ppt_y-(0.354*#ppt_w-0.172*#ppt_h)"/>
                                          </p:val>
                                        </p:tav>
                                      </p:tavLst>
                                    </p:anim>
                                    <p:anim calcmode="lin" valueType="num">
                                      <p:cBhvr>
                                        <p:cTn id="41" dur="156" decel="50000" autoRev="1" fill="hold">
                                          <p:stCondLst>
                                            <p:cond delay="455"/>
                                          </p:stCondLst>
                                        </p:cTn>
                                        <p:tgtEl>
                                          <p:spTgt spid="9"/>
                                        </p:tgtEl>
                                        <p:attrNameLst>
                                          <p:attrName>ppt_y</p:attrName>
                                        </p:attrNameLst>
                                      </p:cBhvr>
                                      <p:tavLst>
                                        <p:tav tm="0">
                                          <p:val>
                                            <p:strVal val="#ppt_y-(0.354*#ppt_w-0.172*#ppt_h)"/>
                                          </p:val>
                                        </p:tav>
                                        <p:tav tm="100000">
                                          <p:val>
                                            <p:strVal val="#ppt_y-(0.354*#ppt_w-0.172*#ppt_h)-#ppt_h/2"/>
                                          </p:val>
                                        </p:tav>
                                      </p:tavLst>
                                    </p:anim>
                                    <p:anim calcmode="lin" valueType="num">
                                      <p:cBhvr>
                                        <p:cTn id="42" dur="136" fill="hold">
                                          <p:stCondLst>
                                            <p:cond delay="864"/>
                                          </p:stCondLst>
                                        </p:cTn>
                                        <p:tgtEl>
                                          <p:spTgt spid="9"/>
                                        </p:tgtEl>
                                        <p:attrNameLst>
                                          <p:attrName>ppt_y</p:attrName>
                                        </p:attrNameLst>
                                      </p:cBhvr>
                                      <p:tavLst>
                                        <p:tav tm="0">
                                          <p:val>
                                            <p:strVal val="#ppt_y-(0.354*#ppt_w-0.172*#ppt_h)"/>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p:cTn id="47" dur="500" fill="hold"/>
                                        <p:tgtEl>
                                          <p:spTgt spid="10"/>
                                        </p:tgtEl>
                                        <p:attrNameLst>
                                          <p:attrName>ppt_w</p:attrName>
                                        </p:attrNameLst>
                                      </p:cBhvr>
                                      <p:tavLst>
                                        <p:tav tm="0">
                                          <p:val>
                                            <p:fltVal val="0"/>
                                          </p:val>
                                        </p:tav>
                                        <p:tav tm="100000">
                                          <p:val>
                                            <p:strVal val="#ppt_w"/>
                                          </p:val>
                                        </p:tav>
                                      </p:tavLst>
                                    </p:anim>
                                    <p:anim calcmode="lin" valueType="num">
                                      <p:cBhvr>
                                        <p:cTn id="48" dur="500" fill="hold"/>
                                        <p:tgtEl>
                                          <p:spTgt spid="10"/>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9" grpId="0" animBg="1"/>
      <p:bldP spid="1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TotalTime>
  <Words>529</Words>
  <Application>Microsoft Office PowerPoint</Application>
  <PresentationFormat>On-screen Show (4:3)</PresentationFormat>
  <Paragraphs>72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62</cp:revision>
  <dcterms:created xsi:type="dcterms:W3CDTF">2021-09-29T17:57:53Z</dcterms:created>
  <dcterms:modified xsi:type="dcterms:W3CDTF">2021-11-08T18:03:44Z</dcterms:modified>
</cp:coreProperties>
</file>