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86" r:id="rId4"/>
    <p:sldId id="259" r:id="rId5"/>
    <p:sldId id="260" r:id="rId6"/>
    <p:sldId id="276" r:id="rId7"/>
    <p:sldId id="277" r:id="rId8"/>
    <p:sldId id="278" r:id="rId9"/>
    <p:sldId id="285" r:id="rId10"/>
    <p:sldId id="273" r:id="rId11"/>
    <p:sldId id="280" r:id="rId12"/>
    <p:sldId id="279" r:id="rId13"/>
    <p:sldId id="281" r:id="rId14"/>
    <p:sldId id="275" r:id="rId15"/>
    <p:sldId id="284" r:id="rId16"/>
    <p:sldId id="282" r:id="rId17"/>
    <p:sldId id="283"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CC"/>
    <a:srgbClr val="00FFFF"/>
    <a:srgbClr val="3333FF"/>
    <a:srgbClr val="FF3737"/>
    <a:srgbClr val="66FF33"/>
    <a:srgbClr val="CAFFB9"/>
    <a:srgbClr val="FFB7FF"/>
    <a:srgbClr val="ECE7F1"/>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84" autoAdjust="0"/>
    <p:restoredTop sz="94660"/>
  </p:normalViewPr>
  <p:slideViewPr>
    <p:cSldViewPr>
      <p:cViewPr varScale="1">
        <p:scale>
          <a:sx n="70" d="100"/>
          <a:sy n="70" d="100"/>
        </p:scale>
        <p:origin x="-117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5D58F-12CF-41AE-8C79-2A0740C7C86A}" type="datetimeFigureOut">
              <a:rPr lang="en-US" smtClean="0"/>
              <a:t>5/16/2020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F8AEBA-3B64-4272-A35E-EE881A9269AF}" type="slidenum">
              <a:rPr lang="en-US" smtClean="0"/>
              <a:t>‹#›</a:t>
            </a:fld>
            <a:endParaRPr lang="en-US"/>
          </a:p>
        </p:txBody>
      </p:sp>
    </p:spTree>
    <p:extLst>
      <p:ext uri="{BB962C8B-B14F-4D97-AF65-F5344CB8AC3E}">
        <p14:creationId xmlns:p14="http://schemas.microsoft.com/office/powerpoint/2010/main" val="98114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NikoshBAN" pitchFamily="2" charset="0"/>
                <a:cs typeface="NikoshBAN" pitchFamily="2" charset="0"/>
              </a:rPr>
              <a:t>স্বাগতম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জানিয়ে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আজকের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a:t>
            </a:r>
            <a:r>
              <a:rPr lang="bn-IN" dirty="0" smtClean="0">
                <a:latin typeface="NikoshBAN" pitchFamily="2" charset="0"/>
                <a:cs typeface="NikoshBAN" pitchFamily="2" charset="0"/>
              </a:rPr>
              <a:t>ঠের</a:t>
            </a:r>
            <a:r>
              <a:rPr lang="bn-IN" baseline="0" dirty="0" smtClean="0">
                <a:latin typeface="NikoshBAN" pitchFamily="2" charset="0"/>
                <a:cs typeface="NikoshBAN" pitchFamily="2" charset="0"/>
              </a:rPr>
              <a:t> প্রতি শিক্ষার্থীদের মনোযোগ আকর্ষন করা যেতে </a:t>
            </a:r>
            <a:r>
              <a:rPr lang="en-US" baseline="0" dirty="0" err="1" smtClean="0">
                <a:latin typeface="NikoshBAN" pitchFamily="2" charset="0"/>
                <a:cs typeface="NikoshBAN" pitchFamily="2" charset="0"/>
              </a:rPr>
              <a:t>পারে</a:t>
            </a:r>
            <a:r>
              <a:rPr lang="bn-IN" baseline="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1</a:t>
            </a:fld>
            <a:endParaRPr lang="en-US"/>
          </a:p>
        </p:txBody>
      </p:sp>
    </p:spTree>
    <p:extLst>
      <p:ext uri="{BB962C8B-B14F-4D97-AF65-F5344CB8AC3E}">
        <p14:creationId xmlns:p14="http://schemas.microsoft.com/office/powerpoint/2010/main" val="24255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সেটদুটির কী পরিবর্তন</a:t>
            </a:r>
            <a:r>
              <a:rPr lang="bn-IN" baseline="0" dirty="0" smtClean="0"/>
              <a:t> ঘটেছে? সংযগ সেট কাকে বলে? </a:t>
            </a:r>
            <a:r>
              <a:rPr lang="bn-IN" baseline="0" dirty="0" smtClean="0">
                <a:latin typeface="NikoshBAN" pitchFamily="2" charset="0"/>
                <a:cs typeface="NikoshBAN" pitchFamily="2" charset="0"/>
              </a:rPr>
              <a:t>শিক্ষার্থীদের দ্বারা বোর্ডে সমস্যা সমাধানে সহায়তা করা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10</a:t>
            </a:fld>
            <a:endParaRPr lang="en-US"/>
          </a:p>
        </p:txBody>
      </p:sp>
    </p:spTree>
    <p:extLst>
      <p:ext uri="{BB962C8B-B14F-4D97-AF65-F5344CB8AC3E}">
        <p14:creationId xmlns:p14="http://schemas.microsoft.com/office/powerpoint/2010/main" val="3483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সেটদুটির কোন কোন সংখ্যা সমান? সাধারন সংখ্যা দ্বারা কোন সেট গঠিত? ছেদ সেট কাকে বলে? শিক্ষার্থীদের দ্বারা বোর্ডে প্রদত্ত সমস্যা সমাধানে সহায়তা করা যেতে পারে।</a:t>
            </a:r>
            <a:endParaRPr lang="en-US"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t>11</a:t>
            </a:fld>
            <a:endParaRPr lang="en-US"/>
          </a:p>
        </p:txBody>
      </p:sp>
    </p:spTree>
    <p:extLst>
      <p:ext uri="{BB962C8B-B14F-4D97-AF65-F5344CB8AC3E}">
        <p14:creationId xmlns:p14="http://schemas.microsoft.com/office/powerpoint/2010/main" val="1747790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সেটদুটির নাম কী কী?  সেটদুটির সাধারন উপাদান কোনটি? সেটদুটিকে কী বলে? কেন? নিচ্ছেদ সেট কাকে বলে?  শিক্ষার্থীদের দ্বারা প্রদত্ত সমস্যা সমাধানে সহায়তা করা যেতে পারে।</a:t>
            </a:r>
            <a:endParaRPr lang="en-US" dirty="0" smtClean="0"/>
          </a:p>
        </p:txBody>
      </p:sp>
      <p:sp>
        <p:nvSpPr>
          <p:cNvPr id="4" name="Slide Number Placeholder 3"/>
          <p:cNvSpPr>
            <a:spLocks noGrp="1"/>
          </p:cNvSpPr>
          <p:nvPr>
            <p:ph type="sldNum" sz="quarter" idx="10"/>
          </p:nvPr>
        </p:nvSpPr>
        <p:spPr/>
        <p:txBody>
          <a:bodyPr/>
          <a:lstStyle/>
          <a:p>
            <a:fld id="{92F8AEBA-3B64-4272-A35E-EE881A9269AF}" type="slidenum">
              <a:rPr lang="en-US" smtClean="0"/>
              <a:t>12</a:t>
            </a:fld>
            <a:endParaRPr lang="en-US"/>
          </a:p>
        </p:txBody>
      </p:sp>
    </p:spTree>
    <p:extLst>
      <p:ext uri="{BB962C8B-B14F-4D97-AF65-F5344CB8AC3E}">
        <p14:creationId xmlns:p14="http://schemas.microsoft.com/office/powerpoint/2010/main" val="185284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 ভেনচিত্রের মাধ্যমে সেটকে সহজভাবে উপস্থাপন করে শিক্ষার্থীদের মধ্যে এর বৈশিষ্ট্য যাচাই করার সহায়তা করা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9DD252F-9819-4CF7-A53D-C51115144BF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t>নির্ঢারিত ৫ মিনিট সময়ের মধ্যে  শিক্ষার্থীদের দ্বারা প্রদত্ত সমস্যা সমাধানে সহায়তা করা যেতে পারে।</a:t>
            </a:r>
          </a:p>
        </p:txBody>
      </p:sp>
      <p:sp>
        <p:nvSpPr>
          <p:cNvPr id="4" name="Slide Number Placeholder 3"/>
          <p:cNvSpPr>
            <a:spLocks noGrp="1"/>
          </p:cNvSpPr>
          <p:nvPr>
            <p:ph type="sldNum" sz="quarter" idx="10"/>
          </p:nvPr>
        </p:nvSpPr>
        <p:spPr/>
        <p:txBody>
          <a:bodyPr/>
          <a:lstStyle/>
          <a:p>
            <a:fld id="{92F8AEBA-3B64-4272-A35E-EE881A9269AF}" type="slidenum">
              <a:rPr lang="en-US" smtClean="0"/>
              <a:t>14</a:t>
            </a:fld>
            <a:endParaRPr lang="en-US"/>
          </a:p>
        </p:txBody>
      </p:sp>
    </p:spTree>
    <p:extLst>
      <p:ext uri="{BB962C8B-B14F-4D97-AF65-F5344CB8AC3E}">
        <p14:creationId xmlns:p14="http://schemas.microsoft.com/office/powerpoint/2010/main" val="3974165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সময়-----৮ মিনিট।শিক্ষক</a:t>
            </a:r>
            <a:r>
              <a:rPr lang="bn-IN" baseline="0" dirty="0" smtClean="0"/>
              <a:t> সঠিক উত্তর শিক্ষার্থী দ্বারা বোর্ডে লেখাতে পারেন।  </a:t>
            </a:r>
            <a:endParaRPr lang="en-US" dirty="0"/>
          </a:p>
        </p:txBody>
      </p:sp>
      <p:sp>
        <p:nvSpPr>
          <p:cNvPr id="4" name="Slide Number Placeholder 3"/>
          <p:cNvSpPr>
            <a:spLocks noGrp="1"/>
          </p:cNvSpPr>
          <p:nvPr>
            <p:ph type="sldNum" sz="quarter" idx="10"/>
          </p:nvPr>
        </p:nvSpPr>
        <p:spPr/>
        <p:txBody>
          <a:bodyPr/>
          <a:lstStyle/>
          <a:p>
            <a:fld id="{A9DD252F-9819-4CF7-A53D-C51115144BF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প্রত্যেক শিক্ষার্থীকে</a:t>
            </a:r>
            <a:r>
              <a:rPr lang="bn-IN" baseline="0" dirty="0" smtClean="0"/>
              <a:t> </a:t>
            </a:r>
            <a:r>
              <a:rPr lang="bn-IN" dirty="0" smtClean="0"/>
              <a:t>বাড়ির কাজ নিয়মিত করে আনার সহায়তা করা </a:t>
            </a:r>
            <a:r>
              <a:rPr lang="bn-IN" smtClean="0"/>
              <a:t>যেতে পারে। </a:t>
            </a:r>
            <a:endParaRPr lang="en-US" dirty="0"/>
          </a:p>
        </p:txBody>
      </p:sp>
      <p:sp>
        <p:nvSpPr>
          <p:cNvPr id="4" name="Slide Number Placeholder 3"/>
          <p:cNvSpPr>
            <a:spLocks noGrp="1"/>
          </p:cNvSpPr>
          <p:nvPr>
            <p:ph type="sldNum" sz="quarter" idx="10"/>
          </p:nvPr>
        </p:nvSpPr>
        <p:spPr/>
        <p:txBody>
          <a:bodyPr/>
          <a:lstStyle/>
          <a:p>
            <a:fld id="{92F8AEBA-3B64-4272-A35E-EE881A9269AF}" type="slidenum">
              <a:rPr lang="en-US" smtClean="0"/>
              <a:t>16</a:t>
            </a:fld>
            <a:endParaRPr lang="en-US"/>
          </a:p>
        </p:txBody>
      </p:sp>
    </p:spTree>
    <p:extLst>
      <p:ext uri="{BB962C8B-B14F-4D97-AF65-F5344CB8AC3E}">
        <p14:creationId xmlns:p14="http://schemas.microsoft.com/office/powerpoint/2010/main" val="356069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ধন্যবাদ</a:t>
            </a:r>
            <a:r>
              <a:rPr lang="bn-IN" baseline="0" dirty="0" smtClean="0"/>
              <a:t> জ্ঞাপনের মাধ্যমে শ্রেণীর কার্যক্রম শেষ করা যেতে পারে। </a:t>
            </a:r>
            <a:endParaRPr lang="en-US" dirty="0"/>
          </a:p>
        </p:txBody>
      </p:sp>
      <p:sp>
        <p:nvSpPr>
          <p:cNvPr id="4" name="Slide Number Placeholder 3"/>
          <p:cNvSpPr>
            <a:spLocks noGrp="1"/>
          </p:cNvSpPr>
          <p:nvPr>
            <p:ph type="sldNum" sz="quarter" idx="10"/>
          </p:nvPr>
        </p:nvSpPr>
        <p:spPr/>
        <p:txBody>
          <a:bodyPr/>
          <a:lstStyle/>
          <a:p>
            <a:fld id="{92F8AEBA-3B64-4272-A35E-EE881A9269AF}" type="slidenum">
              <a:rPr lang="en-US" smtClean="0"/>
              <a:t>17</a:t>
            </a:fld>
            <a:endParaRPr lang="en-US"/>
          </a:p>
        </p:txBody>
      </p:sp>
    </p:spTree>
    <p:extLst>
      <p:ext uri="{BB962C8B-B14F-4D97-AF65-F5344CB8AC3E}">
        <p14:creationId xmlns:p14="http://schemas.microsoft.com/office/powerpoint/2010/main" val="38212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a:t>
            </a:r>
            <a:endParaRPr lang="en-GB" dirty="0" smtClean="0"/>
          </a:p>
          <a:p>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latin typeface="NikoshBAN" pitchFamily="2" charset="0"/>
                <a:cs typeface="NikoshBAN" pitchFamily="2" charset="0"/>
              </a:rPr>
              <a:t>পুর্বজান যাচাই</a:t>
            </a:r>
            <a:r>
              <a:rPr lang="bn-IN" baseline="0" dirty="0" smtClean="0">
                <a:latin typeface="NikoshBAN" pitchFamily="2" charset="0"/>
                <a:cs typeface="NikoshBAN" pitchFamily="2" charset="0"/>
              </a:rPr>
              <a:t> করে শিক্ষার্থীদের পাঠের প্রতি মনোযোগ আকর্ষণ করা যেতে পারে।</a:t>
            </a:r>
            <a:endParaRPr lang="bn-IN"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3</a:t>
            </a:fld>
            <a:endParaRPr lang="en-US"/>
          </a:p>
        </p:txBody>
      </p:sp>
    </p:spTree>
    <p:extLst>
      <p:ext uri="{BB962C8B-B14F-4D97-AF65-F5344CB8AC3E}">
        <p14:creationId xmlns:p14="http://schemas.microsoft.com/office/powerpoint/2010/main" val="131736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কলমের সংখ্যা কত?নক্ষত্রের সংখ্যা কত? উপাদান সংখ্যা কত? পাঠ ঘোষণা।</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4</a:t>
            </a:fld>
            <a:endParaRPr lang="en-US"/>
          </a:p>
        </p:txBody>
      </p:sp>
    </p:spTree>
    <p:extLst>
      <p:ext uri="{BB962C8B-B14F-4D97-AF65-F5344CB8AC3E}">
        <p14:creationId xmlns:p14="http://schemas.microsoft.com/office/powerpoint/2010/main" val="318856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স্লাইডটি হাইড করে</a:t>
            </a:r>
            <a:r>
              <a:rPr lang="bn-IN" baseline="0" dirty="0" smtClean="0"/>
              <a:t> রাখা হতে পারে অথবা দেখানো যেতে পারে। </a:t>
            </a:r>
            <a:endParaRPr lang="en-US" dirty="0"/>
          </a:p>
        </p:txBody>
      </p:sp>
      <p:sp>
        <p:nvSpPr>
          <p:cNvPr id="4" name="Slide Number Placeholder 3"/>
          <p:cNvSpPr>
            <a:spLocks noGrp="1"/>
          </p:cNvSpPr>
          <p:nvPr>
            <p:ph type="sldNum" sz="quarter" idx="10"/>
          </p:nvPr>
        </p:nvSpPr>
        <p:spPr/>
        <p:txBody>
          <a:bodyPr/>
          <a:lstStyle/>
          <a:p>
            <a:fld id="{92F8AEBA-3B64-4272-A35E-EE881A9269AF}" type="slidenum">
              <a:rPr lang="en-US" smtClean="0"/>
              <a:t>5</a:t>
            </a:fld>
            <a:endParaRPr lang="en-US"/>
          </a:p>
        </p:txBody>
      </p:sp>
    </p:spTree>
    <p:extLst>
      <p:ext uri="{BB962C8B-B14F-4D97-AF65-F5344CB8AC3E}">
        <p14:creationId xmlns:p14="http://schemas.microsoft.com/office/powerpoint/2010/main" val="135557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চিত্রগুলো দ্বারা সেটের প্রকারভেদের ধারনা দিয়ে শিক্ষার্থীদের মনোযোগ সৃষ্টি ও পাঠ উপস্থাপনে সহায়তা করা যেতে পারে। ৪র্থ চিত্রে কী বলে? প্রশ্ন করতে হবে।</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6</a:t>
            </a:fld>
            <a:endParaRPr lang="en-US"/>
          </a:p>
        </p:txBody>
      </p:sp>
    </p:spTree>
    <p:extLst>
      <p:ext uri="{BB962C8B-B14F-4D97-AF65-F5344CB8AC3E}">
        <p14:creationId xmlns:p14="http://schemas.microsoft.com/office/powerpoint/2010/main" val="270009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NikoshBAN" pitchFamily="2" charset="0"/>
                <a:cs typeface="NikoshBAN" pitchFamily="2" charset="0"/>
              </a:rPr>
              <a:t>A</a:t>
            </a:r>
            <a:r>
              <a:rPr lang="bn-IN" baseline="0" dirty="0" smtClean="0">
                <a:latin typeface="NikoshBAN" pitchFamily="2" charset="0"/>
                <a:cs typeface="NikoshBAN" pitchFamily="2" charset="0"/>
              </a:rPr>
              <a:t>সেটকে কী বলে? কেন? </a:t>
            </a:r>
            <a:r>
              <a:rPr lang="en-US" baseline="0" dirty="0" smtClean="0">
                <a:latin typeface="NikoshBAN" pitchFamily="2" charset="0"/>
                <a:cs typeface="NikoshBAN" pitchFamily="2" charset="0"/>
              </a:rPr>
              <a:t>B</a:t>
            </a:r>
            <a:r>
              <a:rPr lang="bn-IN" baseline="0" dirty="0" smtClean="0">
                <a:latin typeface="NikoshBAN" pitchFamily="2" charset="0"/>
                <a:cs typeface="NikoshBAN" pitchFamily="2" charset="0"/>
              </a:rPr>
              <a:t>সেটকে কী বলে? কেন?</a:t>
            </a:r>
            <a:r>
              <a:rPr lang="en-US" baseline="0" dirty="0" smtClean="0">
                <a:latin typeface="NikoshBAN" pitchFamily="2" charset="0"/>
                <a:cs typeface="NikoshBAN" pitchFamily="2" charset="0"/>
              </a:rPr>
              <a:t> C</a:t>
            </a:r>
            <a:r>
              <a:rPr lang="bn-IN" baseline="0" dirty="0" smtClean="0">
                <a:latin typeface="NikoshBAN" pitchFamily="2" charset="0"/>
                <a:cs typeface="NikoshBAN" pitchFamily="2" charset="0"/>
              </a:rPr>
              <a:t> সেটকে কী বলে? কেন? শিক্ষার্থীদের দ্বারা বোর্ডে সমস্যা সমাধানে সহায়তা করা যেতে পারে।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7</a:t>
            </a:fld>
            <a:endParaRPr lang="en-US"/>
          </a:p>
        </p:txBody>
      </p:sp>
    </p:spTree>
    <p:extLst>
      <p:ext uri="{BB962C8B-B14F-4D97-AF65-F5344CB8AC3E}">
        <p14:creationId xmlns:p14="http://schemas.microsoft.com/office/powerpoint/2010/main" val="133688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১ম ঝুড়ির ফলগুলো কোথায় গেলো? একত্রিত হওয়াকে কী বলে? দুটি ঝুড়ির সাধারন ফল কোথায় গেলো কোথায়? একে কী বলে? সংযোগ কাকে বলে? ছেদ কাকে বলে? </a:t>
            </a:r>
            <a:r>
              <a:rPr lang="en-US" baseline="0" dirty="0" smtClean="0">
                <a:latin typeface="NikoshBAN" pitchFamily="2" charset="0"/>
                <a:cs typeface="NikoshBAN" pitchFamily="2" charset="0"/>
              </a:rPr>
              <a:t>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92F8AEBA-3B64-4272-A35E-EE881A9269AF}" type="slidenum">
              <a:rPr lang="en-US" smtClean="0"/>
              <a:t>8</a:t>
            </a:fld>
            <a:endParaRPr lang="en-US"/>
          </a:p>
        </p:txBody>
      </p:sp>
    </p:spTree>
    <p:extLst>
      <p:ext uri="{BB962C8B-B14F-4D97-AF65-F5344CB8AC3E}">
        <p14:creationId xmlns:p14="http://schemas.microsoft.com/office/powerpoint/2010/main" val="327488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smtClean="0">
                <a:latin typeface="NikoshBAN" pitchFamily="2" charset="0"/>
                <a:cs typeface="NikoshBAN" pitchFamily="2" charset="0"/>
              </a:rPr>
              <a:t>এটি কী সেট? কেন?উপসেট কাকে বলে? এটি কী সেট? কেন? সার্বিক সেট কাকে বলে? এটি কী সেট? কেন?পূরকসেট কাকে বলে? নচিত্রের মাধ্যমে দেখানো  সেটের উপসেট কে? সেটের অন্ত্ররগত সেট কী কী? সেটের পূরক সেট কোনটি?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A9DD252F-9819-4CF7-A53D-C51115144BF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99531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360229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13" name="Slide Number Placeholder 12"/>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2063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9" name="Slide Number Placeholder 8"/>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a:solidFill>
                <a:prstClr val="white">
                  <a:alpha val="60000"/>
                </a:prstClr>
              </a:solidFill>
            </a:endParaRPr>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928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15" name="Slide Number Placeholder 14"/>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6" name="Footer Placeholder 15"/>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866767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8" name="Slide Number Placeholder 7"/>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9" name="Footer Placeholder 8"/>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46612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6" name="Slide Number Placeholder 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7" name="Footer Placeholder 6"/>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1732135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a:solidFill>
                <a:prstClr val="white">
                  <a:alpha val="60000"/>
                </a:prstClr>
              </a:solidFill>
            </a:endParaRPr>
          </a:p>
        </p:txBody>
      </p:sp>
      <p:sp>
        <p:nvSpPr>
          <p:cNvPr id="18" name="Title 1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7203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14" name="Slide Number Placeholder 13"/>
          <p:cNvSpPr>
            <a:spLocks noGrp="1"/>
          </p:cNvSpPr>
          <p:nvPr>
            <p:ph type="sldNum" sz="quarter" idx="11"/>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
        <p:nvSpPr>
          <p:cNvPr id="15" name="Footer Placeholder 14"/>
          <p:cNvSpPr>
            <a:spLocks noGrp="1"/>
          </p:cNvSpPr>
          <p:nvPr>
            <p:ph type="ftr" sz="quarter" idx="12"/>
          </p:nvPr>
        </p:nvSpPr>
        <p:spPr/>
        <p:txBody>
          <a:bodyPr/>
          <a:lstStyle/>
          <a:p>
            <a:endParaRPr lang="en-US">
              <a:solidFill>
                <a:prstClr val="white">
                  <a:alpha val="60000"/>
                </a:prstClr>
              </a:solidFill>
            </a:endParaRPr>
          </a:p>
        </p:txBody>
      </p:sp>
    </p:spTree>
    <p:extLst>
      <p:ext uri="{BB962C8B-B14F-4D97-AF65-F5344CB8AC3E}">
        <p14:creationId xmlns:p14="http://schemas.microsoft.com/office/powerpoint/2010/main" val="4218076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2141220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alpha val="60000"/>
                </a:prstClr>
              </a:solidFill>
            </a:endParaRPr>
          </a:p>
        </p:txBody>
      </p:sp>
      <p:sp>
        <p:nvSpPr>
          <p:cNvPr id="6" name="Slide Number Placeholder 5"/>
          <p:cNvSpPr>
            <a:spLocks noGrp="1"/>
          </p:cNvSpPr>
          <p:nvPr>
            <p:ph type="sldNum" sz="quarter" idx="12"/>
          </p:nvPr>
        </p:nvSpPr>
        <p:spPr/>
        <p:txBody>
          <a:body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319382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5/16/2020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550268B-5FB1-4301-96B3-05C262E1FF53}" type="datetimeFigureOut">
              <a:rPr lang="en-US" smtClean="0">
                <a:solidFill>
                  <a:prstClr val="white">
                    <a:alpha val="60000"/>
                  </a:prstClr>
                </a:solidFill>
              </a:rPr>
              <a:pPr/>
              <a:t>5/16/2020</a:t>
            </a:fld>
            <a:endParaRPr lang="en-US">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97C5FA8-2A79-4479-A137-974BAEEC1B93}" type="slidenum">
              <a:rPr lang="en-US" smtClean="0">
                <a:solidFill>
                  <a:prstClr val="white">
                    <a:alpha val="60000"/>
                  </a:prstClr>
                </a:solidFill>
              </a:rPr>
              <a:pPr/>
              <a:t>‹#›</a:t>
            </a:fld>
            <a:endParaRPr lang="en-US">
              <a:solidFill>
                <a:prstClr val="white">
                  <a:alpha val="60000"/>
                </a:prstClr>
              </a:solidFill>
            </a:endParaRPr>
          </a:p>
        </p:txBody>
      </p:sp>
    </p:spTree>
    <p:extLst>
      <p:ext uri="{BB962C8B-B14F-4D97-AF65-F5344CB8AC3E}">
        <p14:creationId xmlns:p14="http://schemas.microsoft.com/office/powerpoint/2010/main" val="92281012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609600"/>
            <a:ext cx="77914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08966" y="762000"/>
            <a:ext cx="6968233" cy="1569660"/>
          </a:xfrm>
          <a:prstGeom prst="rect">
            <a:avLst/>
          </a:prstGeom>
          <a:noFill/>
        </p:spPr>
        <p:txBody>
          <a:bodyPr wrap="none" rtlCol="0">
            <a:prstTxWarp prst="textWave4">
              <a:avLst>
                <a:gd name="adj1" fmla="val 12500"/>
                <a:gd name="adj2" fmla="val 0"/>
              </a:avLst>
            </a:prstTxWarp>
            <a:spAutoFit/>
          </a:bodyPr>
          <a:lstStyle/>
          <a:p>
            <a:r>
              <a:rPr lang="bn-IN" sz="9600" dirty="0" smtClean="0">
                <a:solidFill>
                  <a:srgbClr val="FF0000"/>
                </a:solidFill>
                <a:latin typeface="NikoshBAN" pitchFamily="2" charset="0"/>
                <a:cs typeface="NikoshBAN" pitchFamily="2" charset="0"/>
              </a:rPr>
              <a:t>স্বা</a:t>
            </a:r>
            <a:r>
              <a:rPr lang="bn-IN" sz="9600" dirty="0" smtClean="0">
                <a:solidFill>
                  <a:srgbClr val="FFFF00"/>
                </a:solidFill>
                <a:latin typeface="NikoshBAN" pitchFamily="2" charset="0"/>
                <a:cs typeface="NikoshBAN" pitchFamily="2" charset="0"/>
              </a:rPr>
              <a:t>গ</a:t>
            </a:r>
            <a:r>
              <a:rPr lang="bn-IN" sz="9600" dirty="0" smtClean="0">
                <a:solidFill>
                  <a:srgbClr val="00FF00"/>
                </a:solidFill>
                <a:latin typeface="NikoshBAN" pitchFamily="2" charset="0"/>
                <a:cs typeface="NikoshBAN" pitchFamily="2" charset="0"/>
              </a:rPr>
              <a:t>ত</a:t>
            </a:r>
            <a:r>
              <a:rPr lang="bn-IN" sz="9600" dirty="0" smtClean="0">
                <a:solidFill>
                  <a:srgbClr val="FFC000"/>
                </a:solidFill>
                <a:latin typeface="NikoshBAN" pitchFamily="2" charset="0"/>
                <a:cs typeface="NikoshBAN" pitchFamily="2" charset="0"/>
              </a:rPr>
              <a:t>ম</a:t>
            </a:r>
            <a:endParaRPr lang="en-US" sz="9600" dirty="0">
              <a:solidFill>
                <a:srgbClr val="FFC000"/>
              </a:solidFill>
              <a:latin typeface="NikoshBAN" pitchFamily="2" charset="0"/>
              <a:cs typeface="NikoshBAN" pitchFamily="2" charset="0"/>
            </a:endParaRPr>
          </a:p>
        </p:txBody>
      </p:sp>
      <p:sp>
        <p:nvSpPr>
          <p:cNvPr id="6" name="TextBox 5"/>
          <p:cNvSpPr txBox="1"/>
          <p:nvPr/>
        </p:nvSpPr>
        <p:spPr>
          <a:xfrm>
            <a:off x="1087883" y="4831140"/>
            <a:ext cx="6968233" cy="1341060"/>
          </a:xfrm>
          <a:prstGeom prst="rect">
            <a:avLst/>
          </a:prstGeom>
          <a:noFill/>
        </p:spPr>
        <p:txBody>
          <a:bodyPr wrap="none" rtlCol="0">
            <a:prstTxWarp prst="textDeflateTop">
              <a:avLst>
                <a:gd name="adj" fmla="val 16018"/>
              </a:avLst>
            </a:prstTxWarp>
            <a:spAutoFit/>
          </a:bodyPr>
          <a:lstStyle/>
          <a:p>
            <a:r>
              <a:rPr lang="en-US" sz="9600" dirty="0" smtClean="0">
                <a:solidFill>
                  <a:srgbClr val="00FF00"/>
                </a:solidFill>
                <a:latin typeface="NikoshBAN" pitchFamily="2" charset="0"/>
                <a:cs typeface="NikoshBAN" pitchFamily="2" charset="0"/>
              </a:rPr>
              <a:t>W</a:t>
            </a:r>
            <a:r>
              <a:rPr lang="en-US" sz="9600" dirty="0" smtClean="0">
                <a:solidFill>
                  <a:srgbClr val="FFFF00"/>
                </a:solidFill>
                <a:latin typeface="NikoshBAN" pitchFamily="2" charset="0"/>
                <a:cs typeface="NikoshBAN" pitchFamily="2" charset="0"/>
              </a:rPr>
              <a:t>E</a:t>
            </a:r>
            <a:r>
              <a:rPr lang="en-US" sz="9600" dirty="0" smtClean="0">
                <a:solidFill>
                  <a:srgbClr val="00FF00"/>
                </a:solidFill>
                <a:latin typeface="NikoshBAN" pitchFamily="2" charset="0"/>
                <a:cs typeface="NikoshBAN" pitchFamily="2" charset="0"/>
              </a:rPr>
              <a:t>L</a:t>
            </a:r>
            <a:r>
              <a:rPr lang="en-US" sz="9600" dirty="0" smtClean="0">
                <a:solidFill>
                  <a:srgbClr val="FFFF00"/>
                </a:solidFill>
                <a:latin typeface="NikoshBAN" pitchFamily="2" charset="0"/>
                <a:cs typeface="NikoshBAN" pitchFamily="2" charset="0"/>
              </a:rPr>
              <a:t>C</a:t>
            </a:r>
            <a:r>
              <a:rPr lang="en-US" sz="9600" dirty="0" smtClean="0">
                <a:solidFill>
                  <a:srgbClr val="00FF00"/>
                </a:solidFill>
                <a:latin typeface="NikoshBAN" pitchFamily="2" charset="0"/>
                <a:cs typeface="NikoshBAN" pitchFamily="2" charset="0"/>
              </a:rPr>
              <a:t>O</a:t>
            </a:r>
            <a:r>
              <a:rPr lang="en-US" sz="9600" dirty="0" smtClean="0">
                <a:solidFill>
                  <a:srgbClr val="FFFF00"/>
                </a:solidFill>
                <a:latin typeface="NikoshBAN" pitchFamily="2" charset="0"/>
                <a:cs typeface="NikoshBAN" pitchFamily="2" charset="0"/>
              </a:rPr>
              <a:t>M</a:t>
            </a:r>
            <a:r>
              <a:rPr lang="en-US" sz="9600" dirty="0" smtClean="0">
                <a:solidFill>
                  <a:srgbClr val="00FF00"/>
                </a:solidFill>
                <a:latin typeface="NikoshBAN" pitchFamily="2" charset="0"/>
                <a:cs typeface="NikoshBAN" pitchFamily="2" charset="0"/>
              </a:rPr>
              <a:t>E</a:t>
            </a:r>
            <a:endParaRPr lang="en-US" sz="9600" dirty="0">
              <a:solidFill>
                <a:srgbClr val="00FF00"/>
              </a:solidFill>
              <a:latin typeface="NikoshBAN" pitchFamily="2" charset="0"/>
              <a:cs typeface="NikoshBAN" pitchFamily="2" charset="0"/>
            </a:endParaRPr>
          </a:p>
        </p:txBody>
      </p:sp>
    </p:spTree>
    <p:extLst>
      <p:ext uri="{BB962C8B-B14F-4D97-AF65-F5344CB8AC3E}">
        <p14:creationId xmlns:p14="http://schemas.microsoft.com/office/powerpoint/2010/main" val="158982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ppt_x</p:attrName>
                                        </p:attrNameLst>
                                      </p:cBhvr>
                                      <p:tavLst>
                                        <p:tav tm="0">
                                          <p:val>
                                            <p:fltVal val="0.5"/>
                                          </p:val>
                                        </p:tav>
                                        <p:tav tm="100000">
                                          <p:val>
                                            <p:strVal val="#ppt_x"/>
                                          </p:val>
                                        </p:tav>
                                      </p:tavLst>
                                    </p:anim>
                                    <p:anim calcmode="lin" valueType="num">
                                      <p:cBhvr>
                                        <p:cTn id="15" dur="2000" fill="hold"/>
                                        <p:tgtEl>
                                          <p:spTgt spid="5"/>
                                        </p:tgtEl>
                                        <p:attrNameLst>
                                          <p:attrName>ppt_y</p:attrName>
                                        </p:attrNameLst>
                                      </p:cBhvr>
                                      <p:tavLst>
                                        <p:tav tm="0">
                                          <p:val>
                                            <p:fltVal val="0.5"/>
                                          </p:val>
                                        </p:tav>
                                        <p:tav tm="100000">
                                          <p:val>
                                            <p:strVal val="#ppt_y"/>
                                          </p:val>
                                        </p:tav>
                                      </p:tavLst>
                                    </p:anim>
                                  </p:childTnLst>
                                </p:cTn>
                              </p:par>
                              <p:par>
                                <p:cTn id="16" presetID="23" presetClass="entr" presetSubtype="52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 calcmode="lin" valueType="num">
                                      <p:cBhvr>
                                        <p:cTn id="20" dur="2000" fill="hold"/>
                                        <p:tgtEl>
                                          <p:spTgt spid="6"/>
                                        </p:tgtEl>
                                        <p:attrNameLst>
                                          <p:attrName>ppt_x</p:attrName>
                                        </p:attrNameLst>
                                      </p:cBhvr>
                                      <p:tavLst>
                                        <p:tav tm="0">
                                          <p:val>
                                            <p:fltVal val="0.5"/>
                                          </p:val>
                                        </p:tav>
                                        <p:tav tm="100000">
                                          <p:val>
                                            <p:strVal val="#ppt_x"/>
                                          </p:val>
                                        </p:tav>
                                      </p:tavLst>
                                    </p:anim>
                                    <p:anim calcmode="lin" valueType="num">
                                      <p:cBhvr>
                                        <p:cTn id="21"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57200" y="1076980"/>
            <a:ext cx="2743200" cy="2615625"/>
          </a:xfrm>
          <a:prstGeom prst="ellipse">
            <a:avLst/>
          </a:prstGeom>
          <a:solidFill>
            <a:srgbClr val="66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chemeClr val="tx1"/>
                </a:solidFill>
                <a:latin typeface="Times New Roman" pitchFamily="18" charset="0"/>
                <a:cs typeface="Times New Roman" pitchFamily="18" charset="0"/>
              </a:rPr>
              <a:t>1           2</a:t>
            </a:r>
          </a:p>
          <a:p>
            <a:pPr algn="ctr"/>
            <a:r>
              <a:rPr lang="en-US" sz="3600" dirty="0" smtClean="0">
                <a:solidFill>
                  <a:schemeClr val="tx1"/>
                </a:solidFill>
                <a:latin typeface="Times New Roman" pitchFamily="18" charset="0"/>
                <a:cs typeface="Times New Roman" pitchFamily="18" charset="0"/>
              </a:rPr>
              <a:t>3           4</a:t>
            </a:r>
          </a:p>
          <a:p>
            <a:pPr algn="ctr"/>
            <a:r>
              <a:rPr lang="en-US" sz="3600" dirty="0" smtClean="0">
                <a:solidFill>
                  <a:schemeClr val="tx1"/>
                </a:solidFill>
                <a:latin typeface="Times New Roman" pitchFamily="18" charset="0"/>
                <a:cs typeface="Times New Roman" pitchFamily="18" charset="0"/>
              </a:rPr>
              <a:t>5           6</a:t>
            </a:r>
            <a:endParaRPr lang="en-US" sz="3200" dirty="0">
              <a:solidFill>
                <a:schemeClr val="tx1"/>
              </a:solidFill>
              <a:latin typeface="Times New Roman" pitchFamily="18" charset="0"/>
              <a:cs typeface="Times New Roman" pitchFamily="18" charset="0"/>
            </a:endParaRPr>
          </a:p>
        </p:txBody>
      </p:sp>
      <p:sp>
        <p:nvSpPr>
          <p:cNvPr id="8" name="Oval 7"/>
          <p:cNvSpPr/>
          <p:nvPr/>
        </p:nvSpPr>
        <p:spPr>
          <a:xfrm>
            <a:off x="5791200" y="1101805"/>
            <a:ext cx="2743200" cy="2590800"/>
          </a:xfrm>
          <a:prstGeom prst="ellipse">
            <a:avLst/>
          </a:prstGeom>
          <a:solidFill>
            <a:srgbClr val="65FF6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600" dirty="0" smtClean="0">
                <a:solidFill>
                  <a:schemeClr val="tx1"/>
                </a:solidFill>
                <a:latin typeface="Times New Roman" pitchFamily="18" charset="0"/>
                <a:cs typeface="Times New Roman" pitchFamily="18" charset="0"/>
              </a:rPr>
              <a:t>2          9</a:t>
            </a:r>
          </a:p>
          <a:p>
            <a:pPr algn="r"/>
            <a:r>
              <a:rPr lang="en-US" sz="3600" dirty="0" smtClean="0">
                <a:solidFill>
                  <a:schemeClr val="tx1"/>
                </a:solidFill>
                <a:latin typeface="Times New Roman" pitchFamily="18" charset="0"/>
                <a:cs typeface="Times New Roman" pitchFamily="18" charset="0"/>
              </a:rPr>
              <a:t>4          7</a:t>
            </a:r>
          </a:p>
          <a:p>
            <a:pPr algn="r"/>
            <a:r>
              <a:rPr lang="en-US" sz="3600" dirty="0" smtClean="0">
                <a:solidFill>
                  <a:schemeClr val="tx1"/>
                </a:solidFill>
                <a:latin typeface="Times New Roman" pitchFamily="18" charset="0"/>
                <a:cs typeface="Times New Roman" pitchFamily="18" charset="0"/>
              </a:rPr>
              <a:t>6          8</a:t>
            </a:r>
            <a:endParaRPr lang="en-US" sz="3600" dirty="0">
              <a:solidFill>
                <a:schemeClr val="tx1"/>
              </a:solidFill>
              <a:latin typeface="Times New Roman" pitchFamily="18" charset="0"/>
              <a:cs typeface="Times New Roman" pitchFamily="18" charset="0"/>
            </a:endParaRPr>
          </a:p>
        </p:txBody>
      </p:sp>
      <p:sp>
        <p:nvSpPr>
          <p:cNvPr id="9" name="Oval 8"/>
          <p:cNvSpPr/>
          <p:nvPr/>
        </p:nvSpPr>
        <p:spPr>
          <a:xfrm>
            <a:off x="5791200" y="1089392"/>
            <a:ext cx="2743200" cy="25908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chemeClr val="tx1"/>
                </a:solidFill>
                <a:latin typeface="Times New Roman" pitchFamily="18" charset="0"/>
                <a:cs typeface="Times New Roman" pitchFamily="18" charset="0"/>
              </a:rPr>
              <a:t>                            </a:t>
            </a:r>
          </a:p>
          <a:p>
            <a:pPr algn="ctr"/>
            <a:r>
              <a:rPr lang="en-US" sz="3600" dirty="0" smtClean="0">
                <a:solidFill>
                  <a:schemeClr val="tx1"/>
                </a:solidFill>
                <a:latin typeface="Times New Roman" pitchFamily="18" charset="0"/>
                <a:cs typeface="Times New Roman" pitchFamily="18" charset="0"/>
              </a:rPr>
              <a:t>           </a:t>
            </a:r>
          </a:p>
          <a:p>
            <a:pPr algn="ctr"/>
            <a:r>
              <a:rPr lang="en-US" sz="3600"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
        <p:nvSpPr>
          <p:cNvPr id="7" name="Oval 6"/>
          <p:cNvSpPr/>
          <p:nvPr/>
        </p:nvSpPr>
        <p:spPr>
          <a:xfrm>
            <a:off x="457200" y="1089392"/>
            <a:ext cx="2743200" cy="2615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dirty="0" smtClean="0">
                <a:solidFill>
                  <a:schemeClr val="tx1"/>
                </a:solidFill>
                <a:latin typeface="Times New Roman" pitchFamily="18" charset="0"/>
                <a:cs typeface="Times New Roman" pitchFamily="18" charset="0"/>
              </a:rPr>
              <a:t>           </a:t>
            </a:r>
          </a:p>
          <a:p>
            <a:pPr algn="ctr"/>
            <a:r>
              <a:rPr lang="en-US" sz="3600" dirty="0" smtClean="0">
                <a:solidFill>
                  <a:schemeClr val="tx1"/>
                </a:solidFill>
                <a:latin typeface="Times New Roman" pitchFamily="18" charset="0"/>
                <a:cs typeface="Times New Roman" pitchFamily="18" charset="0"/>
              </a:rPr>
              <a:t>           </a:t>
            </a:r>
          </a:p>
          <a:p>
            <a:pPr algn="ctr"/>
            <a:r>
              <a:rPr lang="en-US" sz="3600" dirty="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6" name="TextBox 15"/>
          <p:cNvSpPr txBox="1"/>
          <p:nvPr/>
        </p:nvSpPr>
        <p:spPr>
          <a:xfrm>
            <a:off x="457200" y="3820180"/>
            <a:ext cx="8077200" cy="523220"/>
          </a:xfrm>
          <a:prstGeom prst="rect">
            <a:avLst/>
          </a:prstGeom>
          <a:solidFill>
            <a:srgbClr val="CCFF33"/>
          </a:solidFill>
          <a:ln w="19050">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sym typeface="Symbol"/>
              </a:rPr>
              <a:t>B = { 1,2,3,4,5,6,7,8,9 }</a:t>
            </a:r>
            <a:endParaRPr lang="en-US" sz="2800" dirty="0">
              <a:latin typeface="Times New Roman" pitchFamily="18" charset="0"/>
              <a:cs typeface="Times New Roman" pitchFamily="18" charset="0"/>
            </a:endParaRPr>
          </a:p>
        </p:txBody>
      </p:sp>
      <p:sp>
        <p:nvSpPr>
          <p:cNvPr id="21" name="TextBox 20"/>
          <p:cNvSpPr txBox="1"/>
          <p:nvPr/>
        </p:nvSpPr>
        <p:spPr>
          <a:xfrm>
            <a:off x="457200" y="412130"/>
            <a:ext cx="8077200" cy="584775"/>
          </a:xfrm>
          <a:prstGeom prst="rect">
            <a:avLst/>
          </a:prstGeom>
          <a:solidFill>
            <a:schemeClr val="accent6">
              <a:lumMod val="20000"/>
              <a:lumOff val="80000"/>
            </a:schemeClr>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সংযোগ সেট</a:t>
            </a:r>
            <a:endParaRPr lang="en-US" sz="3200" dirty="0">
              <a:latin typeface="NikoshBAN" pitchFamily="2" charset="0"/>
              <a:cs typeface="NikoshBAN" pitchFamily="2" charset="0"/>
            </a:endParaRPr>
          </a:p>
        </p:txBody>
      </p:sp>
      <p:sp>
        <p:nvSpPr>
          <p:cNvPr id="22" name="TextBox 21"/>
          <p:cNvSpPr txBox="1"/>
          <p:nvPr/>
        </p:nvSpPr>
        <p:spPr>
          <a:xfrm>
            <a:off x="489857" y="5715000"/>
            <a:ext cx="8044543" cy="584775"/>
          </a:xfrm>
          <a:prstGeom prst="rect">
            <a:avLst/>
          </a:prstGeom>
          <a:solidFill>
            <a:srgbClr val="6FF972"/>
          </a:solidFill>
          <a:ln w="19050">
            <a:solidFill>
              <a:schemeClr val="tx1"/>
            </a:solidFill>
          </a:ln>
        </p:spPr>
        <p:txBody>
          <a:bodyPr wrap="square" rtlCol="0">
            <a:spAutoFit/>
          </a:bodyPr>
          <a:lstStyle/>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en-US" sz="3200" dirty="0" smtClean="0">
                <a:latin typeface="Times New Roman" pitchFamily="18" charset="0"/>
                <a:cs typeface="Times New Roman" pitchFamily="18" charset="0"/>
                <a:sym typeface="Symbol"/>
              </a:rPr>
              <a:t>A = 2,4,6</a:t>
            </a:r>
            <a:r>
              <a:rPr lang="bn-IN" sz="3200" dirty="0" smtClean="0">
                <a:latin typeface="Times New Roman" pitchFamily="18" charset="0"/>
                <a:cs typeface="Times New Roman" pitchFamily="18" charset="0"/>
                <a:sym typeface="Symbol"/>
              </a:rPr>
              <a:t>,</a:t>
            </a:r>
            <a:r>
              <a:rPr lang="en-US" sz="3200" dirty="0">
                <a:latin typeface="Times New Roman" pitchFamily="18" charset="0"/>
                <a:cs typeface="Times New Roman" pitchFamily="18" charset="0"/>
                <a:sym typeface="Symbol"/>
              </a:rPr>
              <a:t>a</a:t>
            </a:r>
            <a:r>
              <a:rPr lang="en-US" sz="3200" dirty="0" smtClean="0">
                <a:latin typeface="Times New Roman" pitchFamily="18" charset="0"/>
                <a:cs typeface="Times New Roman" pitchFamily="18" charset="0"/>
                <a:sym typeface="Symbol"/>
              </a:rPr>
              <a:t></a:t>
            </a:r>
            <a:r>
              <a:rPr lang="bn-BD"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B=1,3,4,c AB </a:t>
            </a:r>
            <a:r>
              <a:rPr lang="en-US" sz="3200" b="1" dirty="0" smtClean="0">
                <a:latin typeface="Times New Roman" pitchFamily="18" charset="0"/>
                <a:cs typeface="Times New Roman" pitchFamily="18" charset="0"/>
                <a:sym typeface="Symbol"/>
              </a:rPr>
              <a:t>= ?</a:t>
            </a:r>
            <a:endParaRPr lang="en-US" sz="3200" b="1" dirty="0">
              <a:latin typeface="NikoshBAN" pitchFamily="2" charset="0"/>
              <a:cs typeface="NikoshBAN" pitchFamily="2" charset="0"/>
            </a:endParaRPr>
          </a:p>
        </p:txBody>
      </p:sp>
      <p:sp>
        <p:nvSpPr>
          <p:cNvPr id="33" name="TextBox 32"/>
          <p:cNvSpPr txBox="1"/>
          <p:nvPr/>
        </p:nvSpPr>
        <p:spPr>
          <a:xfrm>
            <a:off x="457200" y="4495800"/>
            <a:ext cx="8077200" cy="1077218"/>
          </a:xfrm>
          <a:prstGeom prst="rect">
            <a:avLst/>
          </a:prstGeom>
          <a:solidFill>
            <a:srgbClr val="FFB7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দুই বা ততোধিক সেটের সকল উপাদান নিয়ে গঠিত সেটকে</a:t>
            </a:r>
          </a:p>
          <a:p>
            <a:pPr algn="ctr"/>
            <a:r>
              <a:rPr lang="bn-IN" sz="3200" dirty="0" smtClean="0">
                <a:latin typeface="NikoshBAN" pitchFamily="2" charset="0"/>
                <a:cs typeface="NikoshBAN" pitchFamily="2" charset="0"/>
              </a:rPr>
              <a:t> সংযোগ সেট বলে।</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360136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3.33333E-6 2.22222E-6 L -0.23333 2.22222E-6 " pathEditMode="relative" rAng="0" ptsTypes="AA">
                                      <p:cBhvr>
                                        <p:cTn id="30" dur="2000" fill="hold"/>
                                        <p:tgtEl>
                                          <p:spTgt spid="8"/>
                                        </p:tgtEl>
                                        <p:attrNameLst>
                                          <p:attrName>ppt_x</p:attrName>
                                          <p:attrName>ppt_y</p:attrName>
                                        </p:attrNameLst>
                                      </p:cBhvr>
                                      <p:rCtr x="-11667" y="0"/>
                                    </p:animMotion>
                                  </p:childTnLst>
                                </p:cTn>
                              </p:par>
                              <p:par>
                                <p:cTn id="31" presetID="35" presetClass="path" presetSubtype="0" accel="50000" decel="50000" fill="hold" grpId="0" nodeType="withEffect">
                                  <p:stCondLst>
                                    <p:cond delay="0"/>
                                  </p:stCondLst>
                                  <p:childTnLst>
                                    <p:animMotion origin="layout" path="M -3.33333E-6 4.07407E-6 L -0.23333 0.00185 " pathEditMode="relative" rAng="0" ptsTypes="AA">
                                      <p:cBhvr>
                                        <p:cTn id="32" dur="2000" fill="hold"/>
                                        <p:tgtEl>
                                          <p:spTgt spid="9"/>
                                        </p:tgtEl>
                                        <p:attrNameLst>
                                          <p:attrName>ppt_x</p:attrName>
                                          <p:attrName>ppt_y</p:attrName>
                                        </p:attrNameLst>
                                      </p:cBhvr>
                                      <p:rCtr x="-11667" y="93"/>
                                    </p:animMotion>
                                  </p:childTnLst>
                                </p:cTn>
                              </p:par>
                              <p:par>
                                <p:cTn id="33" presetID="63" presetClass="path" presetSubtype="0" accel="50000" decel="50000" fill="hold" grpId="1" nodeType="withEffect">
                                  <p:stCondLst>
                                    <p:cond delay="0"/>
                                  </p:stCondLst>
                                  <p:childTnLst>
                                    <p:animMotion origin="layout" path="M 0 4.07407E-6 L 0.21667 0.00185 " pathEditMode="relative" rAng="0" ptsTypes="AA">
                                      <p:cBhvr>
                                        <p:cTn id="34" dur="2000" fill="hold"/>
                                        <p:tgtEl>
                                          <p:spTgt spid="6"/>
                                        </p:tgtEl>
                                        <p:attrNameLst>
                                          <p:attrName>ppt_x</p:attrName>
                                          <p:attrName>ppt_y</p:attrName>
                                        </p:attrNameLst>
                                      </p:cBhvr>
                                      <p:rCtr x="10833" y="93"/>
                                    </p:animMotion>
                                  </p:childTnLst>
                                </p:cTn>
                              </p:par>
                              <p:par>
                                <p:cTn id="35" presetID="63" presetClass="path" presetSubtype="0" accel="50000" decel="50000" fill="hold" grpId="1" nodeType="withEffect">
                                  <p:stCondLst>
                                    <p:cond delay="0"/>
                                  </p:stCondLst>
                                  <p:childTnLst>
                                    <p:animMotion origin="layout" path="M 0 2.22222E-6 L 0.21667 2.22222E-6 " pathEditMode="relative" rAng="0" ptsTypes="AA">
                                      <p:cBhvr>
                                        <p:cTn id="36" dur="2000" fill="hold"/>
                                        <p:tgtEl>
                                          <p:spTgt spid="7"/>
                                        </p:tgtEl>
                                        <p:attrNameLst>
                                          <p:attrName>ppt_x</p:attrName>
                                          <p:attrName>ppt_y</p:attrName>
                                        </p:attrNameLst>
                                      </p:cBhvr>
                                      <p:rCtr x="10833" y="0"/>
                                    </p:animMotion>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1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10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3">
                                            <p:bg/>
                                          </p:spTgt>
                                        </p:tgtEl>
                                        <p:attrNameLst>
                                          <p:attrName>style.visibility</p:attrName>
                                        </p:attrNameLst>
                                      </p:cBhvr>
                                      <p:to>
                                        <p:strVal val="visible"/>
                                      </p:to>
                                    </p:set>
                                    <p:animEffect transition="in" filter="wipe(left)">
                                      <p:cBhvr>
                                        <p:cTn id="51" dur="1000"/>
                                        <p:tgtEl>
                                          <p:spTgt spid="33">
                                            <p:bg/>
                                          </p:spTgt>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wipe(left)">
                                      <p:cBhvr>
                                        <p:cTn id="55" dur="1000"/>
                                        <p:tgtEl>
                                          <p:spTgt spid="33">
                                            <p:txEl>
                                              <p:pRg st="0" end="0"/>
                                            </p:txEl>
                                          </p:spTgt>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33">
                                            <p:txEl>
                                              <p:pRg st="1" end="1"/>
                                            </p:txEl>
                                          </p:spTgt>
                                        </p:tgtEl>
                                        <p:attrNameLst>
                                          <p:attrName>style.visibility</p:attrName>
                                        </p:attrNameLst>
                                      </p:cBhvr>
                                      <p:to>
                                        <p:strVal val="visible"/>
                                      </p:to>
                                    </p:set>
                                    <p:animEffect transition="in" filter="wipe(left)">
                                      <p:cBhvr>
                                        <p:cTn id="59" dur="1000"/>
                                        <p:tgtEl>
                                          <p:spTgt spid="3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7" grpId="0" animBg="1"/>
      <p:bldP spid="7" grpId="1" animBg="1"/>
      <p:bldP spid="16" grpId="0" animBg="1"/>
      <p:bldP spid="21" grpId="0" animBg="1"/>
      <p:bldP spid="22" grpId="0" animBg="1"/>
      <p:bldP spid="3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5410200" y="1160092"/>
            <a:ext cx="2743200" cy="2615625"/>
          </a:xfrm>
          <a:prstGeom prst="ellipse">
            <a:avLst/>
          </a:prstGeom>
          <a:solidFill>
            <a:srgbClr val="FFB7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2           7     </a:t>
            </a:r>
          </a:p>
          <a:p>
            <a:r>
              <a:rPr lang="en-US" sz="3600" dirty="0" smtClean="0">
                <a:solidFill>
                  <a:schemeClr val="tx1"/>
                </a:solidFill>
                <a:latin typeface="Times New Roman" pitchFamily="18" charset="0"/>
                <a:cs typeface="Times New Roman" pitchFamily="18" charset="0"/>
              </a:rPr>
              <a:t>4           8</a:t>
            </a:r>
          </a:p>
          <a:p>
            <a:r>
              <a:rPr lang="en-US" sz="3600" dirty="0" smtClean="0">
                <a:solidFill>
                  <a:schemeClr val="tx1"/>
                </a:solidFill>
                <a:latin typeface="Times New Roman" pitchFamily="18" charset="0"/>
                <a:cs typeface="Times New Roman" pitchFamily="18" charset="0"/>
              </a:rPr>
              <a:t>6           9</a:t>
            </a:r>
            <a:endParaRPr lang="en-US" sz="3200" dirty="0">
              <a:solidFill>
                <a:schemeClr val="tx1"/>
              </a:solidFill>
              <a:latin typeface="Times New Roman" pitchFamily="18" charset="0"/>
              <a:cs typeface="Times New Roman" pitchFamily="18" charset="0"/>
            </a:endParaRPr>
          </a:p>
        </p:txBody>
      </p:sp>
      <p:sp>
        <p:nvSpPr>
          <p:cNvPr id="3" name="Oval 2"/>
          <p:cNvSpPr/>
          <p:nvPr/>
        </p:nvSpPr>
        <p:spPr>
          <a:xfrm>
            <a:off x="849086" y="1143000"/>
            <a:ext cx="2743200" cy="2615625"/>
          </a:xfrm>
          <a:prstGeom prst="ellipse">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1           2         3           4   5           6</a:t>
            </a:r>
            <a:endParaRPr lang="en-US" sz="3200" dirty="0">
              <a:solidFill>
                <a:schemeClr val="tx1"/>
              </a:solidFill>
              <a:latin typeface="Times New Roman" pitchFamily="18" charset="0"/>
              <a:cs typeface="Times New Roman" pitchFamily="18" charset="0"/>
            </a:endParaRPr>
          </a:p>
        </p:txBody>
      </p:sp>
      <p:grpSp>
        <p:nvGrpSpPr>
          <p:cNvPr id="4" name="Group 3"/>
          <p:cNvGrpSpPr/>
          <p:nvPr/>
        </p:nvGrpSpPr>
        <p:grpSpPr>
          <a:xfrm>
            <a:off x="3439885" y="1335790"/>
            <a:ext cx="2133601" cy="2230046"/>
            <a:chOff x="5257800" y="1066800"/>
            <a:chExt cx="1730828" cy="2057400"/>
          </a:xfrm>
        </p:grpSpPr>
        <p:sp>
          <p:nvSpPr>
            <p:cNvPr id="5" name="Arc 4"/>
            <p:cNvSpPr/>
            <p:nvPr/>
          </p:nvSpPr>
          <p:spPr>
            <a:xfrm flipH="1">
              <a:off x="5638801" y="1066800"/>
              <a:ext cx="1349827" cy="2057400"/>
            </a:xfrm>
            <a:prstGeom prst="arc">
              <a:avLst>
                <a:gd name="adj1" fmla="val 16891677"/>
                <a:gd name="adj2" fmla="val 4739425"/>
              </a:avLst>
            </a:prstGeom>
            <a:solidFill>
              <a:srgbClr val="00FFFF"/>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a:off x="5257800" y="1066800"/>
              <a:ext cx="1349827" cy="2057400"/>
            </a:xfrm>
            <a:prstGeom prst="arc">
              <a:avLst>
                <a:gd name="adj1" fmla="val 16936144"/>
                <a:gd name="adj2" fmla="val 4739425"/>
              </a:avLst>
            </a:prstGeom>
            <a:solidFill>
              <a:srgbClr val="00FFFF"/>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Oval 6"/>
          <p:cNvSpPr/>
          <p:nvPr/>
        </p:nvSpPr>
        <p:spPr>
          <a:xfrm>
            <a:off x="849086" y="1149206"/>
            <a:ext cx="2743200" cy="2615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1           2         3           4   5           6</a:t>
            </a:r>
            <a:endParaRPr lang="en-US" sz="3200" dirty="0">
              <a:solidFill>
                <a:schemeClr val="tx1"/>
              </a:solidFill>
              <a:latin typeface="Times New Roman" pitchFamily="18" charset="0"/>
              <a:cs typeface="Times New Roman" pitchFamily="18" charset="0"/>
            </a:endParaRPr>
          </a:p>
        </p:txBody>
      </p:sp>
      <p:sp>
        <p:nvSpPr>
          <p:cNvPr id="8" name="Oval 7"/>
          <p:cNvSpPr/>
          <p:nvPr/>
        </p:nvSpPr>
        <p:spPr>
          <a:xfrm flipH="1">
            <a:off x="5410200" y="1160092"/>
            <a:ext cx="2743200" cy="2615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smtClean="0">
                <a:solidFill>
                  <a:schemeClr val="tx1"/>
                </a:solidFill>
                <a:latin typeface="Times New Roman" pitchFamily="18" charset="0"/>
                <a:cs typeface="Times New Roman" pitchFamily="18" charset="0"/>
              </a:rPr>
              <a:t>2           7     </a:t>
            </a:r>
          </a:p>
          <a:p>
            <a:r>
              <a:rPr lang="en-US" sz="3600" dirty="0" smtClean="0">
                <a:solidFill>
                  <a:schemeClr val="tx1"/>
                </a:solidFill>
                <a:latin typeface="Times New Roman" pitchFamily="18" charset="0"/>
                <a:cs typeface="Times New Roman" pitchFamily="18" charset="0"/>
              </a:rPr>
              <a:t>4           8</a:t>
            </a:r>
          </a:p>
          <a:p>
            <a:r>
              <a:rPr lang="en-US" sz="3600" dirty="0" smtClean="0">
                <a:solidFill>
                  <a:schemeClr val="tx1"/>
                </a:solidFill>
                <a:latin typeface="Times New Roman" pitchFamily="18" charset="0"/>
                <a:cs typeface="Times New Roman" pitchFamily="18" charset="0"/>
              </a:rPr>
              <a:t>6           9</a:t>
            </a:r>
            <a:endParaRPr lang="en-US" sz="3200" dirty="0">
              <a:solidFill>
                <a:schemeClr val="tx1"/>
              </a:solidFill>
              <a:latin typeface="Times New Roman" pitchFamily="18" charset="0"/>
              <a:cs typeface="Times New Roman" pitchFamily="18" charset="0"/>
            </a:endParaRPr>
          </a:p>
        </p:txBody>
      </p:sp>
      <p:sp>
        <p:nvSpPr>
          <p:cNvPr id="9" name="TextBox 8"/>
          <p:cNvSpPr txBox="1"/>
          <p:nvPr/>
        </p:nvSpPr>
        <p:spPr>
          <a:xfrm>
            <a:off x="457200" y="3886200"/>
            <a:ext cx="8077200" cy="523220"/>
          </a:xfrm>
          <a:prstGeom prst="rect">
            <a:avLst/>
          </a:prstGeom>
          <a:solidFill>
            <a:srgbClr val="66FF33"/>
          </a:solidFill>
          <a:ln w="19050">
            <a:solidFill>
              <a:schemeClr val="tx1"/>
            </a:solidFill>
          </a:ln>
        </p:spPr>
        <p:txBody>
          <a:bodyPr wrap="square" rtlCol="0">
            <a:spAutoFit/>
          </a:bodyPr>
          <a:lstStyle/>
          <a:p>
            <a:pPr algn="ctr"/>
            <a:r>
              <a:rPr lang="en-US" sz="2800" dirty="0" smtClean="0">
                <a:latin typeface="Times New Roman" pitchFamily="18" charset="0"/>
                <a:cs typeface="Times New Roman" pitchFamily="18" charset="0"/>
              </a:rPr>
              <a:t>A</a:t>
            </a:r>
            <a:r>
              <a:rPr lang="en-US" sz="2800" dirty="0">
                <a:latin typeface="Times New Roman" pitchFamily="18" charset="0"/>
                <a:cs typeface="Times New Roman" pitchFamily="18" charset="0"/>
                <a:sym typeface="Symbol"/>
              </a:rPr>
              <a:t></a:t>
            </a:r>
            <a:r>
              <a:rPr lang="en-US" sz="2800" dirty="0" smtClean="0">
                <a:latin typeface="Times New Roman" pitchFamily="18" charset="0"/>
                <a:cs typeface="Times New Roman" pitchFamily="18" charset="0"/>
                <a:sym typeface="Symbol"/>
              </a:rPr>
              <a:t>B = { 2,4,6, }</a:t>
            </a:r>
            <a:endParaRPr lang="en-US" sz="2800" dirty="0">
              <a:latin typeface="Times New Roman" pitchFamily="18" charset="0"/>
              <a:cs typeface="Times New Roman" pitchFamily="18" charset="0"/>
            </a:endParaRPr>
          </a:p>
        </p:txBody>
      </p:sp>
      <p:sp>
        <p:nvSpPr>
          <p:cNvPr id="10" name="TextBox 9"/>
          <p:cNvSpPr txBox="1"/>
          <p:nvPr/>
        </p:nvSpPr>
        <p:spPr>
          <a:xfrm>
            <a:off x="457200" y="477912"/>
            <a:ext cx="8077200" cy="584775"/>
          </a:xfrm>
          <a:prstGeom prst="rect">
            <a:avLst/>
          </a:prstGeom>
          <a:solidFill>
            <a:srgbClr val="66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ছেদ সেট</a:t>
            </a:r>
            <a:endParaRPr lang="en-US" sz="3200" dirty="0">
              <a:latin typeface="NikoshBAN" pitchFamily="2" charset="0"/>
              <a:cs typeface="NikoshBAN" pitchFamily="2" charset="0"/>
            </a:endParaRPr>
          </a:p>
        </p:txBody>
      </p:sp>
      <p:sp>
        <p:nvSpPr>
          <p:cNvPr id="11" name="TextBox 10"/>
          <p:cNvSpPr txBox="1"/>
          <p:nvPr/>
        </p:nvSpPr>
        <p:spPr>
          <a:xfrm>
            <a:off x="457200" y="4561582"/>
            <a:ext cx="8077200" cy="1077218"/>
          </a:xfrm>
          <a:prstGeom prst="rect">
            <a:avLst/>
          </a:prstGeom>
          <a:solidFill>
            <a:srgbClr val="CCFF33"/>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দুই বা ততোধিক সেটের সাধারন উপাদান নিয়ে গঠিত সেটকে</a:t>
            </a:r>
          </a:p>
          <a:p>
            <a:pPr algn="ctr"/>
            <a:r>
              <a:rPr lang="bn-IN" sz="3200" dirty="0" smtClean="0">
                <a:latin typeface="NikoshBAN" pitchFamily="2" charset="0"/>
                <a:cs typeface="NikoshBAN" pitchFamily="2" charset="0"/>
              </a:rPr>
              <a:t> ছেদ সেট বলে।</a:t>
            </a:r>
            <a:endParaRPr lang="en-US" sz="3200" dirty="0">
              <a:latin typeface="NikoshBAN" pitchFamily="2" charset="0"/>
              <a:cs typeface="NikoshBAN" pitchFamily="2" charset="0"/>
            </a:endParaRPr>
          </a:p>
        </p:txBody>
      </p:sp>
      <p:sp>
        <p:nvSpPr>
          <p:cNvPr id="12" name="TextBox 11"/>
          <p:cNvSpPr txBox="1"/>
          <p:nvPr/>
        </p:nvSpPr>
        <p:spPr>
          <a:xfrm>
            <a:off x="446315" y="5791200"/>
            <a:ext cx="8077199" cy="584775"/>
          </a:xfrm>
          <a:prstGeom prst="rect">
            <a:avLst/>
          </a:prstGeom>
          <a:solidFill>
            <a:srgbClr val="FFAFFF"/>
          </a:solidFill>
          <a:ln w="19050">
            <a:solidFill>
              <a:schemeClr val="tx1"/>
            </a:solidFill>
          </a:ln>
        </p:spPr>
        <p:txBody>
          <a:bodyPr wrap="square" rtlCol="0">
            <a:spAutoFit/>
          </a:bodyPr>
          <a:lstStyle/>
          <a:p>
            <a:r>
              <a:rPr lang="bn-BD" sz="3200" dirty="0" smtClean="0">
                <a:latin typeface="NikoshBAN" pitchFamily="2" charset="0"/>
                <a:cs typeface="NikoshBAN" pitchFamily="2" charset="0"/>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 = 2,4,6</a:t>
            </a:r>
            <a:r>
              <a:rPr lang="bn-IN"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7,d</a:t>
            </a:r>
            <a:r>
              <a:rPr lang="bn-BD"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B=1,3,4,5,7 AB </a:t>
            </a:r>
            <a:r>
              <a:rPr lang="en-US" sz="3200" b="1" dirty="0" smtClean="0">
                <a:latin typeface="Times New Roman" pitchFamily="18" charset="0"/>
                <a:cs typeface="Times New Roman" pitchFamily="18" charset="0"/>
                <a:sym typeface="Symbol"/>
              </a:rPr>
              <a:t>=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30782071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grpId="1" nodeType="clickEffect">
                                  <p:stCondLst>
                                    <p:cond delay="0"/>
                                  </p:stCondLst>
                                  <p:childTnLst>
                                    <p:animMotion origin="layout" path="M -3.33333E-6 -0.00625 L 0.16667 4.44444E-6 " pathEditMode="relative" rAng="0" ptsTypes="AA">
                                      <p:cBhvr>
                                        <p:cTn id="30" dur="2000" fill="hold"/>
                                        <p:tgtEl>
                                          <p:spTgt spid="7"/>
                                        </p:tgtEl>
                                        <p:attrNameLst>
                                          <p:attrName>ppt_x</p:attrName>
                                          <p:attrName>ppt_y</p:attrName>
                                        </p:attrNameLst>
                                      </p:cBhvr>
                                      <p:rCtr x="8333" y="301"/>
                                    </p:animMotion>
                                  </p:childTnLst>
                                </p:cTn>
                              </p:par>
                              <p:par>
                                <p:cTn id="31" presetID="63" presetClass="path" presetSubtype="0" accel="50000" decel="50000" fill="hold" grpId="1" nodeType="withEffect">
                                  <p:stCondLst>
                                    <p:cond delay="0"/>
                                  </p:stCondLst>
                                  <p:childTnLst>
                                    <p:animMotion origin="layout" path="M -3.33333E-6 -0.00625 L 0.16667 4.44444E-6 " pathEditMode="relative" rAng="0" ptsTypes="AA">
                                      <p:cBhvr>
                                        <p:cTn id="32" dur="2000" fill="hold"/>
                                        <p:tgtEl>
                                          <p:spTgt spid="3"/>
                                        </p:tgtEl>
                                        <p:attrNameLst>
                                          <p:attrName>ppt_x</p:attrName>
                                          <p:attrName>ppt_y</p:attrName>
                                        </p:attrNameLst>
                                      </p:cBhvr>
                                      <p:rCtr x="8333" y="301"/>
                                    </p:animMotion>
                                  </p:childTnLst>
                                </p:cTn>
                              </p:par>
                              <p:par>
                                <p:cTn id="33" presetID="35" presetClass="path" presetSubtype="0" accel="50000" decel="50000" fill="hold" grpId="1" nodeType="withEffect">
                                  <p:stCondLst>
                                    <p:cond delay="0"/>
                                  </p:stCondLst>
                                  <p:childTnLst>
                                    <p:animMotion origin="layout" path="M 3.33333E-6 0.00301 L -0.16667 -0.00185 " pathEditMode="relative" rAng="0" ptsTypes="AA">
                                      <p:cBhvr>
                                        <p:cTn id="34" dur="2000" fill="hold"/>
                                        <p:tgtEl>
                                          <p:spTgt spid="8"/>
                                        </p:tgtEl>
                                        <p:attrNameLst>
                                          <p:attrName>ppt_x</p:attrName>
                                          <p:attrName>ppt_y</p:attrName>
                                        </p:attrNameLst>
                                      </p:cBhvr>
                                      <p:rCtr x="-8333" y="-255"/>
                                    </p:animMotion>
                                  </p:childTnLst>
                                </p:cTn>
                              </p:par>
                              <p:par>
                                <p:cTn id="35" presetID="35" presetClass="path" presetSubtype="0" accel="50000" decel="50000" fill="hold" grpId="1" nodeType="withEffect">
                                  <p:stCondLst>
                                    <p:cond delay="0"/>
                                  </p:stCondLst>
                                  <p:childTnLst>
                                    <p:animMotion origin="layout" path="M 3.33333E-6 0.00301 L -0.16667 -0.00185 " pathEditMode="relative" rAng="0" ptsTypes="AA">
                                      <p:cBhvr>
                                        <p:cTn id="36" dur="2000" fill="hold"/>
                                        <p:tgtEl>
                                          <p:spTgt spid="2"/>
                                        </p:tgtEl>
                                        <p:attrNameLst>
                                          <p:attrName>ppt_x</p:attrName>
                                          <p:attrName>ppt_y</p:attrName>
                                        </p:attrNameLst>
                                      </p:cBhvr>
                                      <p:rCtr x="-8333" y="-255"/>
                                    </p:animMotion>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bg/>
                                          </p:spTgt>
                                        </p:tgtEl>
                                        <p:attrNameLst>
                                          <p:attrName>style.visibility</p:attrName>
                                        </p:attrNameLst>
                                      </p:cBhvr>
                                      <p:to>
                                        <p:strVal val="visible"/>
                                      </p:to>
                                    </p:set>
                                    <p:animEffect transition="in" filter="wipe(left)">
                                      <p:cBhvr>
                                        <p:cTn id="54" dur="1000"/>
                                        <p:tgtEl>
                                          <p:spTgt spid="11">
                                            <p:bg/>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xEl>
                                              <p:pRg st="0" end="0"/>
                                            </p:txEl>
                                          </p:spTgt>
                                        </p:tgtEl>
                                        <p:attrNameLst>
                                          <p:attrName>style.visibility</p:attrName>
                                        </p:attrNameLst>
                                      </p:cBhvr>
                                      <p:to>
                                        <p:strVal val="visible"/>
                                      </p:to>
                                    </p:set>
                                    <p:animEffect transition="in" filter="wipe(left)">
                                      <p:cBhvr>
                                        <p:cTn id="58" dur="1000"/>
                                        <p:tgtEl>
                                          <p:spTgt spid="11">
                                            <p:txEl>
                                              <p:pRg st="0" end="0"/>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1">
                                            <p:txEl>
                                              <p:pRg st="1" end="1"/>
                                            </p:txEl>
                                          </p:spTgt>
                                        </p:tgtEl>
                                        <p:attrNameLst>
                                          <p:attrName>style.visibility</p:attrName>
                                        </p:attrNameLst>
                                      </p:cBhvr>
                                      <p:to>
                                        <p:strVal val="visible"/>
                                      </p:to>
                                    </p:set>
                                    <p:animEffect transition="in" filter="wipe(left)">
                                      <p:cBhvr>
                                        <p:cTn id="62" dur="1000"/>
                                        <p:tgtEl>
                                          <p:spTgt spid="11">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P spid="7" grpId="1" animBg="1"/>
      <p:bldP spid="8" grpId="0" animBg="1"/>
      <p:bldP spid="8" grpId="1" animBg="1"/>
      <p:bldP spid="9" grpId="0" animBg="1"/>
      <p:bldP spid="10" grpId="0" animBg="1"/>
      <p:bldP spid="11" grpId="0" build="p"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1143000"/>
            <a:ext cx="7848599" cy="2438400"/>
          </a:xfrm>
          <a:prstGeom prst="rect">
            <a:avLst/>
          </a:prstGeom>
          <a:solidFill>
            <a:srgbClr val="ECE7F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19200" y="1485900"/>
            <a:ext cx="1828800" cy="1752600"/>
          </a:xfrm>
          <a:prstGeom prst="ellipse">
            <a:avLst/>
          </a:prstGeom>
          <a:solidFill>
            <a:srgbClr val="F87C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A</a:t>
            </a:r>
            <a:endParaRPr lang="bn-IN" sz="3600" b="1" dirty="0" smtClean="0">
              <a:solidFill>
                <a:schemeClr val="tx1"/>
              </a:solidFill>
              <a:latin typeface="Times New Roman" pitchFamily="18" charset="0"/>
              <a:cs typeface="Times New Roman" pitchFamily="18" charset="0"/>
            </a:endParaRPr>
          </a:p>
          <a:p>
            <a:pPr algn="ctr"/>
            <a:r>
              <a:rPr lang="bn-IN" sz="3200" dirty="0" smtClean="0">
                <a:solidFill>
                  <a:schemeClr val="tx1"/>
                </a:solidFill>
                <a:latin typeface="NikoshBAN" pitchFamily="2" charset="0"/>
                <a:cs typeface="NikoshBAN" pitchFamily="2" charset="0"/>
              </a:rPr>
              <a:t>ধান, গম</a:t>
            </a:r>
          </a:p>
          <a:p>
            <a:pPr algn="ctr"/>
            <a:r>
              <a:rPr lang="bn-IN" sz="3200" dirty="0" smtClean="0">
                <a:solidFill>
                  <a:schemeClr val="tx1"/>
                </a:solidFill>
                <a:latin typeface="NikoshBAN" pitchFamily="2" charset="0"/>
                <a:cs typeface="NikoshBAN" pitchFamily="2" charset="0"/>
              </a:rPr>
              <a:t>পাট</a:t>
            </a:r>
            <a:endParaRPr lang="en-US" sz="3200" dirty="0">
              <a:solidFill>
                <a:schemeClr val="tx1"/>
              </a:solidFill>
              <a:latin typeface="NikoshBAN" pitchFamily="2" charset="0"/>
              <a:cs typeface="NikoshBAN" pitchFamily="2" charset="0"/>
            </a:endParaRPr>
          </a:p>
        </p:txBody>
      </p:sp>
      <p:sp>
        <p:nvSpPr>
          <p:cNvPr id="4" name="Oval 3"/>
          <p:cNvSpPr/>
          <p:nvPr/>
        </p:nvSpPr>
        <p:spPr>
          <a:xfrm>
            <a:off x="5943600" y="1428750"/>
            <a:ext cx="1981200" cy="1866900"/>
          </a:xfrm>
          <a:prstGeom prst="ellips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Times New Roman" pitchFamily="18" charset="0"/>
                <a:cs typeface="Times New Roman" pitchFamily="18" charset="0"/>
              </a:rPr>
              <a:t>B</a:t>
            </a:r>
            <a:endParaRPr lang="bn-IN" sz="3600" b="1" dirty="0" smtClean="0">
              <a:solidFill>
                <a:schemeClr val="tx1"/>
              </a:solidFill>
              <a:latin typeface="Times New Roman" pitchFamily="18" charset="0"/>
              <a:cs typeface="Times New Roman" pitchFamily="18" charset="0"/>
            </a:endParaRPr>
          </a:p>
          <a:p>
            <a:pPr algn="ctr"/>
            <a:r>
              <a:rPr lang="bn-IN" sz="3200" dirty="0" smtClean="0">
                <a:solidFill>
                  <a:schemeClr val="tx1"/>
                </a:solidFill>
                <a:latin typeface="NikoshBAN" pitchFamily="2" charset="0"/>
                <a:cs typeface="NikoshBAN" pitchFamily="2" charset="0"/>
              </a:rPr>
              <a:t>আলু,কপি</a:t>
            </a:r>
          </a:p>
          <a:p>
            <a:pPr algn="ctr"/>
            <a:r>
              <a:rPr lang="bn-IN" sz="3200" dirty="0" smtClean="0">
                <a:solidFill>
                  <a:schemeClr val="tx1"/>
                </a:solidFill>
                <a:latin typeface="NikoshBAN" pitchFamily="2" charset="0"/>
                <a:cs typeface="NikoshBAN" pitchFamily="2" charset="0"/>
              </a:rPr>
              <a:t>পটল</a:t>
            </a:r>
            <a:endParaRPr lang="en-US" sz="3200" dirty="0">
              <a:solidFill>
                <a:schemeClr val="tx1"/>
              </a:solidFill>
              <a:latin typeface="NikoshBAN" pitchFamily="2" charset="0"/>
              <a:cs typeface="NikoshBAN" pitchFamily="2" charset="0"/>
            </a:endParaRPr>
          </a:p>
        </p:txBody>
      </p:sp>
      <p:sp>
        <p:nvSpPr>
          <p:cNvPr id="5" name="TextBox 4"/>
          <p:cNvSpPr txBox="1"/>
          <p:nvPr/>
        </p:nvSpPr>
        <p:spPr>
          <a:xfrm>
            <a:off x="4274854" y="1295400"/>
            <a:ext cx="518092" cy="646331"/>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U</a:t>
            </a:r>
            <a:endParaRPr lang="en-US" sz="3600" dirty="0">
              <a:latin typeface="Times New Roman" pitchFamily="18" charset="0"/>
              <a:cs typeface="Times New Roman" pitchFamily="18" charset="0"/>
            </a:endParaRPr>
          </a:p>
        </p:txBody>
      </p:sp>
      <p:sp>
        <p:nvSpPr>
          <p:cNvPr id="6" name="TextBox 5"/>
          <p:cNvSpPr txBox="1"/>
          <p:nvPr/>
        </p:nvSpPr>
        <p:spPr>
          <a:xfrm>
            <a:off x="685800" y="477912"/>
            <a:ext cx="7848598" cy="584775"/>
          </a:xfrm>
          <a:prstGeom prst="rect">
            <a:avLst/>
          </a:prstGeom>
          <a:solidFill>
            <a:srgbClr val="66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নিছেদ সেট</a:t>
            </a:r>
            <a:endParaRPr lang="en-US" sz="3200" dirty="0">
              <a:latin typeface="NikoshBAN" pitchFamily="2" charset="0"/>
              <a:cs typeface="NikoshBAN" pitchFamily="2" charset="0"/>
            </a:endParaRPr>
          </a:p>
        </p:txBody>
      </p:sp>
      <p:sp>
        <p:nvSpPr>
          <p:cNvPr id="7" name="TextBox 6"/>
          <p:cNvSpPr txBox="1"/>
          <p:nvPr/>
        </p:nvSpPr>
        <p:spPr>
          <a:xfrm>
            <a:off x="3657600" y="2920425"/>
            <a:ext cx="1723550" cy="584775"/>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A</a:t>
            </a:r>
            <a:r>
              <a:rPr lang="en-US" sz="3200" dirty="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B</a:t>
            </a:r>
            <a:r>
              <a:rPr lang="bn-IN" sz="3200" dirty="0" smtClean="0">
                <a:latin typeface="Times New Roman" pitchFamily="18" charset="0"/>
                <a:cs typeface="Times New Roman" pitchFamily="18" charset="0"/>
                <a:sym typeface="Symbol"/>
              </a:rPr>
              <a:t> = </a:t>
            </a:r>
            <a:r>
              <a:rPr lang="en-US" sz="3200" dirty="0" smtClean="0">
                <a:latin typeface="Times New Roman" pitchFamily="18" charset="0"/>
                <a:cs typeface="Times New Roman" pitchFamily="18" charset="0"/>
                <a:sym typeface="Symbol"/>
              </a:rPr>
              <a:t></a:t>
            </a:r>
            <a:endParaRPr lang="en-US" sz="3200" dirty="0">
              <a:latin typeface="Times New Roman" pitchFamily="18" charset="0"/>
              <a:cs typeface="Times New Roman" pitchFamily="18" charset="0"/>
            </a:endParaRPr>
          </a:p>
        </p:txBody>
      </p:sp>
      <p:sp>
        <p:nvSpPr>
          <p:cNvPr id="10" name="TextBox 9"/>
          <p:cNvSpPr txBox="1"/>
          <p:nvPr/>
        </p:nvSpPr>
        <p:spPr>
          <a:xfrm>
            <a:off x="685800" y="3657600"/>
            <a:ext cx="7848598" cy="1077218"/>
          </a:xfrm>
          <a:prstGeom prst="rect">
            <a:avLst/>
          </a:prstGeom>
          <a:solidFill>
            <a:srgbClr val="CCFF33"/>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যদি দুইটি সেটের মধ্যে কোনো সাধারন উপাদান না থাকে, তবে</a:t>
            </a:r>
          </a:p>
          <a:p>
            <a:pPr algn="ctr"/>
            <a:r>
              <a:rPr lang="bn-IN" sz="3200" dirty="0" smtClean="0">
                <a:latin typeface="NikoshBAN" pitchFamily="2" charset="0"/>
                <a:cs typeface="NikoshBAN" pitchFamily="2" charset="0"/>
              </a:rPr>
              <a:t> সেটদুটিকে পরস্পর নিচ্ছেদ সেট বলে।</a:t>
            </a:r>
            <a:endParaRPr lang="en-US" sz="3200" dirty="0">
              <a:latin typeface="NikoshBAN" pitchFamily="2" charset="0"/>
              <a:cs typeface="NikoshBAN" pitchFamily="2" charset="0"/>
            </a:endParaRPr>
          </a:p>
        </p:txBody>
      </p:sp>
      <p:sp>
        <p:nvSpPr>
          <p:cNvPr id="11" name="TextBox 10"/>
          <p:cNvSpPr txBox="1"/>
          <p:nvPr/>
        </p:nvSpPr>
        <p:spPr>
          <a:xfrm>
            <a:off x="685800" y="4800600"/>
            <a:ext cx="7848599" cy="1569660"/>
          </a:xfrm>
          <a:prstGeom prst="rect">
            <a:avLst/>
          </a:prstGeom>
          <a:solidFill>
            <a:schemeClr val="accent6">
              <a:lumMod val="20000"/>
              <a:lumOff val="80000"/>
            </a:schemeClr>
          </a:solidFill>
          <a:ln w="19050">
            <a:solidFill>
              <a:schemeClr val="tx1"/>
            </a:solidFill>
          </a:ln>
        </p:spPr>
        <p:txBody>
          <a:bodyPr wrap="square" rtlCol="0">
            <a:spAutoFit/>
          </a:bodyPr>
          <a:lstStyle/>
          <a:p>
            <a:r>
              <a:rPr lang="bn-IN" sz="3200" dirty="0" smtClean="0">
                <a:latin typeface="NikoshBAN" pitchFamily="2" charset="0"/>
                <a:cs typeface="NikoshBAN" pitchFamily="2" charset="0"/>
              </a:rPr>
              <a:t>১। </a:t>
            </a:r>
            <a:r>
              <a:rPr lang="en-US" sz="3200" dirty="0" smtClean="0">
                <a:latin typeface="Times New Roman" pitchFamily="18" charset="0"/>
                <a:cs typeface="Times New Roman" pitchFamily="18" charset="0"/>
              </a:rPr>
              <a:t>A</a:t>
            </a:r>
            <a:r>
              <a:rPr lang="en-US" sz="3200" b="1" dirty="0" smtClean="0">
                <a:latin typeface="Times New Roman" pitchFamily="18" charset="0"/>
                <a:cs typeface="Times New Roman" pitchFamily="18" charset="0"/>
              </a:rPr>
              <a:t>=</a:t>
            </a:r>
            <a:r>
              <a:rPr lang="bn-IN"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বিজোড় স্বাভাবিক সংখ্যা এবং </a:t>
            </a:r>
            <a:r>
              <a:rPr lang="en-US" sz="3200" dirty="0" smtClean="0">
                <a:latin typeface="Times New Roman" pitchFamily="18" charset="0"/>
                <a:cs typeface="Times New Roman" pitchFamily="18" charset="0"/>
              </a:rPr>
              <a:t>1 </a:t>
            </a:r>
            <a:r>
              <a:rPr lang="en-US" sz="3200" b="1" dirty="0" smtClean="0">
                <a:latin typeface="Times New Roman"/>
                <a:cs typeface="Times New Roman"/>
              </a:rPr>
              <a:t>&lt;</a:t>
            </a:r>
            <a:r>
              <a:rPr lang="en-US" sz="3200" dirty="0" smtClean="0">
                <a:latin typeface="Times New Roman"/>
                <a:cs typeface="Times New Roman"/>
              </a:rPr>
              <a:t> x </a:t>
            </a:r>
            <a:r>
              <a:rPr lang="en-US" sz="3200" b="1" dirty="0" smtClean="0">
                <a:latin typeface="Times New Roman"/>
                <a:cs typeface="Times New Roman"/>
              </a:rPr>
              <a:t>&lt;</a:t>
            </a:r>
            <a:r>
              <a:rPr lang="en-US" sz="3200" dirty="0" smtClean="0">
                <a:latin typeface="Times New Roman"/>
                <a:cs typeface="Times New Roman"/>
              </a:rPr>
              <a:t> 9</a:t>
            </a:r>
            <a:r>
              <a:rPr lang="bn-IN" sz="3200" dirty="0" smtClean="0">
                <a:latin typeface="NikoshBAN" pitchFamily="2" charset="0"/>
                <a:cs typeface="NikoshBAN" pitchFamily="2" charset="0"/>
              </a:rPr>
              <a:t>}</a:t>
            </a:r>
            <a:endParaRPr lang="en-US" sz="3200" dirty="0" smtClean="0">
              <a:latin typeface="NikoshBAN" pitchFamily="2" charset="0"/>
              <a:cs typeface="NikoshBAN" pitchFamily="2" charset="0"/>
            </a:endParaRPr>
          </a:p>
          <a:p>
            <a:r>
              <a:rPr lang="bn-IN" sz="3200" dirty="0" smtClean="0">
                <a:latin typeface="NikoshBAN" pitchFamily="2" charset="0"/>
                <a:cs typeface="NikoshBAN" pitchFamily="2" charset="0"/>
              </a:rPr>
              <a:t>এবং </a:t>
            </a:r>
            <a:r>
              <a:rPr lang="en-US" sz="3200" dirty="0" smtClean="0">
                <a:latin typeface="Times New Roman" pitchFamily="18" charset="0"/>
                <a:cs typeface="Times New Roman" pitchFamily="18" charset="0"/>
              </a:rPr>
              <a:t>B</a:t>
            </a:r>
            <a:r>
              <a:rPr lang="en-US" sz="3200" b="1" dirty="0" smtClean="0">
                <a:latin typeface="Times New Roman" pitchFamily="18" charset="0"/>
                <a:cs typeface="Times New Roman" pitchFamily="18" charset="0"/>
              </a:rPr>
              <a:t>=</a:t>
            </a:r>
            <a:r>
              <a:rPr lang="bn-IN" sz="3200" dirty="0" smtClean="0">
                <a:latin typeface="NikoshBAN" pitchFamily="2" charset="0"/>
                <a:cs typeface="NikoshBAN" pitchFamily="2" charset="0"/>
              </a:rPr>
              <a:t>{ </a:t>
            </a:r>
            <a:r>
              <a:rPr lang="en-US" sz="3200" dirty="0">
                <a:latin typeface="Times New Roman" pitchFamily="18" charset="0"/>
                <a:cs typeface="Times New Roman" pitchFamily="18" charset="0"/>
              </a:rPr>
              <a:t>x : x, 8</a:t>
            </a:r>
            <a:r>
              <a:rPr lang="en-US" sz="3200" dirty="0" smtClean="0">
                <a:latin typeface="Times New Roman" pitchFamily="18" charset="0"/>
                <a:cs typeface="Times New Roman" pitchFamily="18" charset="0"/>
              </a:rPr>
              <a:t> </a:t>
            </a:r>
            <a:r>
              <a:rPr lang="bn-IN" sz="3200" dirty="0" smtClean="0">
                <a:latin typeface="NikoshBAN" pitchFamily="2" charset="0"/>
                <a:cs typeface="NikoshBAN" pitchFamily="2" charset="0"/>
              </a:rPr>
              <a:t>এর </a:t>
            </a:r>
            <a:r>
              <a:rPr lang="bn-IN" sz="3200" dirty="0">
                <a:latin typeface="NikoshBAN" pitchFamily="2" charset="0"/>
                <a:cs typeface="NikoshBAN" pitchFamily="2" charset="0"/>
              </a:rPr>
              <a:t>গুণনীয়কসমূহ</a:t>
            </a:r>
            <a:r>
              <a:rPr lang="bn-IN"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হলে, দেখাও যে,</a:t>
            </a:r>
            <a:endParaRPr lang="en-US" sz="3200" dirty="0" smtClean="0">
              <a:latin typeface="NikoshBAN" pitchFamily="2" charset="0"/>
              <a:cs typeface="NikoshBAN" pitchFamily="2" charset="0"/>
            </a:endParaRPr>
          </a:p>
          <a:p>
            <a:r>
              <a:rPr lang="bn-IN" sz="3200" dirty="0" smtClean="0">
                <a:latin typeface="NikoshBAN" pitchFamily="2" charset="0"/>
                <a:cs typeface="NikoshBAN" pitchFamily="2" charset="0"/>
              </a:rPr>
              <a:t> </a:t>
            </a:r>
            <a:r>
              <a:rPr lang="en-US" sz="3200" dirty="0" smtClean="0">
                <a:latin typeface="Times New Roman" pitchFamily="18" charset="0"/>
                <a:cs typeface="Times New Roman" pitchFamily="18" charset="0"/>
              </a:rPr>
              <a:t>A</a:t>
            </a:r>
            <a:r>
              <a:rPr lang="bn-IN" sz="3200" dirty="0" smtClean="0">
                <a:latin typeface="NikoshBAN" pitchFamily="2" charset="0"/>
                <a:cs typeface="NikoshBAN" pitchFamily="2" charset="0"/>
              </a:rPr>
              <a:t> ও </a:t>
            </a:r>
            <a:r>
              <a:rPr lang="en-US" sz="3200" dirty="0" smtClean="0">
                <a:latin typeface="Times New Roman" pitchFamily="18" charset="0"/>
                <a:cs typeface="Times New Roman" pitchFamily="18" charset="0"/>
              </a:rPr>
              <a:t>B</a:t>
            </a:r>
            <a:r>
              <a:rPr lang="bn-IN" sz="3200" dirty="0" smtClean="0">
                <a:latin typeface="NikoshBAN" pitchFamily="2" charset="0"/>
                <a:cs typeface="NikoshBAN" pitchFamily="2" charset="0"/>
              </a:rPr>
              <a:t> সেটদ্বয় পরস্পর নিচ্ছেদ সেট।</a:t>
            </a:r>
            <a:endParaRPr lang="bn-IN" sz="3200" dirty="0">
              <a:latin typeface="NikoshBAN" pitchFamily="2" charset="0"/>
              <a:cs typeface="NikoshBAN" pitchFamily="2" charset="0"/>
            </a:endParaRPr>
          </a:p>
        </p:txBody>
      </p:sp>
    </p:spTree>
    <p:extLst>
      <p:ext uri="{BB962C8B-B14F-4D97-AF65-F5344CB8AC3E}">
        <p14:creationId xmlns:p14="http://schemas.microsoft.com/office/powerpoint/2010/main" val="3892583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000" fill="hold"/>
                                        <p:tgtEl>
                                          <p:spTgt spid="4"/>
                                        </p:tgtEl>
                                        <p:attrNameLst>
                                          <p:attrName>ppt_w</p:attrName>
                                        </p:attrNameLst>
                                      </p:cBhvr>
                                      <p:tavLst>
                                        <p:tav tm="0">
                                          <p:val>
                                            <p:fltVal val="0"/>
                                          </p:val>
                                        </p:tav>
                                        <p:tav tm="100000">
                                          <p:val>
                                            <p:strVal val="#ppt_w"/>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3" presetClass="path" presetSubtype="0" repeatCount="indefinite" accel="50000" decel="50000" autoRev="1" fill="hold" grpId="1" nodeType="clickEffect">
                                  <p:stCondLst>
                                    <p:cond delay="0"/>
                                  </p:stCondLst>
                                  <p:childTnLst>
                                    <p:animMotion origin="layout" path="M 3.33333E-6 4.44444E-6 L 0.14166 4.44444E-6 " pathEditMode="relative" rAng="0" ptsTypes="AA">
                                      <p:cBhvr>
                                        <p:cTn id="27" dur="2000" fill="hold"/>
                                        <p:tgtEl>
                                          <p:spTgt spid="3"/>
                                        </p:tgtEl>
                                        <p:attrNameLst>
                                          <p:attrName>ppt_x</p:attrName>
                                          <p:attrName>ppt_y</p:attrName>
                                        </p:attrNameLst>
                                      </p:cBhvr>
                                      <p:rCtr x="7083" y="0"/>
                                    </p:animMotion>
                                  </p:childTnLst>
                                </p:cTn>
                              </p:par>
                              <p:par>
                                <p:cTn id="28" presetID="35" presetClass="path" presetSubtype="0" repeatCount="indefinite" accel="50000" decel="50000" autoRev="1" fill="hold" grpId="1" nodeType="withEffect">
                                  <p:stCondLst>
                                    <p:cond delay="0"/>
                                  </p:stCondLst>
                                  <p:childTnLst>
                                    <p:animMotion origin="layout" path="M 3.33333E-6 4.44444E-6 L -0.15 4.44444E-6 " pathEditMode="relative" rAng="0" ptsTypes="AA">
                                      <p:cBhvr>
                                        <p:cTn id="29" dur="2000" fill="hold"/>
                                        <p:tgtEl>
                                          <p:spTgt spid="4"/>
                                        </p:tgtEl>
                                        <p:attrNameLst>
                                          <p:attrName>ppt_x</p:attrName>
                                          <p:attrName>ppt_y</p:attrName>
                                        </p:attrNameLst>
                                      </p:cBhvr>
                                      <p:rCtr x="-7500" y="0"/>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bg/>
                                          </p:spTgt>
                                        </p:tgtEl>
                                        <p:attrNameLst>
                                          <p:attrName>style.visibility</p:attrName>
                                        </p:attrNameLst>
                                      </p:cBhvr>
                                      <p:to>
                                        <p:strVal val="visible"/>
                                      </p:to>
                                    </p:set>
                                    <p:animEffect transition="in" filter="wipe(left)">
                                      <p:cBhvr>
                                        <p:cTn id="44" dur="1000"/>
                                        <p:tgtEl>
                                          <p:spTgt spid="10">
                                            <p:bg/>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wipe(left)">
                                      <p:cBhvr>
                                        <p:cTn id="48" dur="1000"/>
                                        <p:tgtEl>
                                          <p:spTgt spid="10">
                                            <p:txEl>
                                              <p:pRg st="0" end="0"/>
                                            </p:txEl>
                                          </p:spTgt>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10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Effect transition="in" filter="wipe(left)">
                                      <p:cBhvr>
                                        <p:cTn id="57" dur="1000"/>
                                        <p:tgtEl>
                                          <p:spTgt spid="11">
                                            <p:bg/>
                                          </p:spTgt>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wipe(left)">
                                      <p:cBhvr>
                                        <p:cTn id="61" dur="1000"/>
                                        <p:tgtEl>
                                          <p:spTgt spid="11">
                                            <p:txEl>
                                              <p:pRg st="0" end="0"/>
                                            </p:txEl>
                                          </p:spTgt>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Effect transition="in" filter="wipe(left)">
                                      <p:cBhvr>
                                        <p:cTn id="65" dur="1000"/>
                                        <p:tgtEl>
                                          <p:spTgt spid="11">
                                            <p:txEl>
                                              <p:pRg st="1" end="1"/>
                                            </p:txEl>
                                          </p:spTgt>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11">
                                            <p:txEl>
                                              <p:pRg st="2" end="2"/>
                                            </p:txEl>
                                          </p:spTgt>
                                        </p:tgtEl>
                                        <p:attrNameLst>
                                          <p:attrName>style.visibility</p:attrName>
                                        </p:attrNameLst>
                                      </p:cBhvr>
                                      <p:to>
                                        <p:strVal val="visible"/>
                                      </p:to>
                                    </p:set>
                                    <p:animEffect transition="in" filter="wipe(left)">
                                      <p:cBhvr>
                                        <p:cTn id="6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p:bldP spid="6" grpId="0" animBg="1"/>
      <p:bldP spid="7" grpId="0"/>
      <p:bldP spid="10" grpId="0" uiExpand="1" build="p" animBg="1"/>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926280" y="4087897"/>
            <a:ext cx="2653940" cy="2185214"/>
          </a:xfrm>
          <a:prstGeom prst="rect">
            <a:avLst/>
          </a:prstGeom>
          <a:solidFill>
            <a:schemeClr val="accent6">
              <a:lumMod val="20000"/>
              <a:lumOff val="80000"/>
            </a:schemeClr>
          </a:solidFill>
          <a:ln w="19050">
            <a:solidFill>
              <a:schemeClr val="tx1"/>
            </a:solidFill>
          </a:ln>
        </p:spPr>
        <p:txBody>
          <a:bodyPr wrap="square" rtlCol="0">
            <a:spAutoFit/>
          </a:bodyPr>
          <a:lstStyle/>
          <a:p>
            <a:pPr algn="ctr"/>
            <a:endParaRPr lang="en-US" sz="2800" dirty="0" smtClean="0">
              <a:latin typeface="NikoshBAN" pitchFamily="2" charset="0"/>
              <a:cs typeface="NikoshBAN" pitchFamily="2" charset="0"/>
            </a:endParaRPr>
          </a:p>
          <a:p>
            <a:pPr algn="ctr"/>
            <a:r>
              <a:rPr lang="bn-BD" sz="2800" dirty="0" smtClean="0">
                <a:latin typeface="NikoshBAN" pitchFamily="2" charset="0"/>
                <a:cs typeface="NikoshBAN" pitchFamily="2" charset="0"/>
              </a:rPr>
              <a:t>ভেনচিত্রে</a:t>
            </a:r>
          </a:p>
          <a:p>
            <a:pPr algn="ctr"/>
            <a:r>
              <a:rPr lang="bn-BD" sz="2800" dirty="0" smtClean="0">
                <a:latin typeface="NikoshBAN" pitchFamily="2" charset="0"/>
                <a:cs typeface="NikoshBAN" pitchFamily="2" charset="0"/>
              </a:rPr>
              <a:t>সেট প্রক্রিয়া চিহ্ণিত কর।</a:t>
            </a:r>
            <a:endParaRPr lang="en-US" sz="2800" dirty="0" smtClean="0">
              <a:latin typeface="NikoshBAN" pitchFamily="2" charset="0"/>
              <a:cs typeface="NikoshBAN" pitchFamily="2" charset="0"/>
            </a:endParaRPr>
          </a:p>
          <a:p>
            <a:pPr algn="ctr"/>
            <a:endParaRPr lang="bn-BD" sz="2000" dirty="0" smtClean="0">
              <a:latin typeface="NikoshBAN" pitchFamily="2" charset="0"/>
              <a:cs typeface="NikoshBAN" pitchFamily="2" charset="0"/>
            </a:endParaRPr>
          </a:p>
        </p:txBody>
      </p:sp>
      <p:sp>
        <p:nvSpPr>
          <p:cNvPr id="18" name="Rectangle 17"/>
          <p:cNvSpPr/>
          <p:nvPr/>
        </p:nvSpPr>
        <p:spPr>
          <a:xfrm>
            <a:off x="602670" y="4087897"/>
            <a:ext cx="2597730" cy="2154747"/>
          </a:xfrm>
          <a:prstGeom prst="rect">
            <a:avLst/>
          </a:prstGeom>
          <a:gradFill flip="none" rotWithShape="1">
            <a:gsLst>
              <a:gs pos="0">
                <a:srgbClr val="00FF99">
                  <a:tint val="66000"/>
                  <a:satMod val="160000"/>
                </a:srgbClr>
              </a:gs>
              <a:gs pos="50000">
                <a:srgbClr val="00FF99">
                  <a:tint val="44500"/>
                  <a:satMod val="160000"/>
                </a:srgbClr>
              </a:gs>
              <a:gs pos="100000">
                <a:srgbClr val="00FF99">
                  <a:tint val="23500"/>
                  <a:satMod val="160000"/>
                </a:srgbClr>
              </a:gs>
            </a:gsLst>
            <a:lin ang="5400000" scaled="1"/>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19178" y="4115890"/>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U</a:t>
            </a:r>
            <a:endParaRPr lang="en-US" sz="3200" b="1" dirty="0">
              <a:latin typeface="Times New Roman" pitchFamily="18" charset="0"/>
              <a:cs typeface="Times New Roman" pitchFamily="18" charset="0"/>
            </a:endParaRPr>
          </a:p>
        </p:txBody>
      </p:sp>
      <p:sp>
        <p:nvSpPr>
          <p:cNvPr id="20" name="Oval 19"/>
          <p:cNvSpPr/>
          <p:nvPr/>
        </p:nvSpPr>
        <p:spPr>
          <a:xfrm>
            <a:off x="1295400" y="4393009"/>
            <a:ext cx="1461660" cy="1447802"/>
          </a:xfrm>
          <a:prstGeom prst="ellipse">
            <a:avLst/>
          </a:prstGeom>
          <a:solidFill>
            <a:srgbClr val="FFBE3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itchFamily="18" charset="0"/>
                <a:cs typeface="Times New Roman" pitchFamily="18" charset="0"/>
              </a:rPr>
              <a:t>A</a:t>
            </a:r>
            <a:endParaRPr lang="en-US" sz="3600" dirty="0">
              <a:solidFill>
                <a:schemeClr val="tx1"/>
              </a:solidFill>
              <a:latin typeface="Times New Roman" pitchFamily="18" charset="0"/>
              <a:cs typeface="Times New Roman" pitchFamily="18" charset="0"/>
            </a:endParaRPr>
          </a:p>
        </p:txBody>
      </p:sp>
      <p:sp>
        <p:nvSpPr>
          <p:cNvPr id="22" name="TextBox 21"/>
          <p:cNvSpPr txBox="1"/>
          <p:nvPr/>
        </p:nvSpPr>
        <p:spPr>
          <a:xfrm>
            <a:off x="762000" y="5499278"/>
            <a:ext cx="654346"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a:t>
            </a:r>
            <a:r>
              <a:rPr lang="en-US" sz="3600" b="1" baseline="30000" dirty="0" smtClean="0">
                <a:latin typeface="Times New Roman" pitchFamily="18" charset="0"/>
                <a:cs typeface="Times New Roman" pitchFamily="18" charset="0"/>
              </a:rPr>
              <a:t>c</a:t>
            </a:r>
            <a:endParaRPr lang="en-US" sz="3600" b="1" dirty="0">
              <a:latin typeface="Times New Roman" pitchFamily="18" charset="0"/>
              <a:cs typeface="Times New Roman" pitchFamily="18" charset="0"/>
            </a:endParaRPr>
          </a:p>
        </p:txBody>
      </p:sp>
      <p:grpSp>
        <p:nvGrpSpPr>
          <p:cNvPr id="13" name="Group 12"/>
          <p:cNvGrpSpPr/>
          <p:nvPr/>
        </p:nvGrpSpPr>
        <p:grpSpPr>
          <a:xfrm>
            <a:off x="5926280" y="1268809"/>
            <a:ext cx="2653940" cy="2708884"/>
            <a:chOff x="5926280" y="1447800"/>
            <a:chExt cx="2653940" cy="2708884"/>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533" t="-17832" r="6940" b="-12136"/>
            <a:stretch/>
          </p:blipFill>
          <p:spPr>
            <a:xfrm>
              <a:off x="5926280" y="1447800"/>
              <a:ext cx="2653940" cy="2708884"/>
            </a:xfrm>
            <a:prstGeom prst="rect">
              <a:avLst/>
            </a:prstGeom>
            <a:solidFill>
              <a:srgbClr val="66FFCC"/>
            </a:solidFill>
            <a:ln w="19050">
              <a:solidFill>
                <a:schemeClr val="tx1"/>
              </a:solidFill>
            </a:ln>
          </p:spPr>
        </p:pic>
        <p:sp>
          <p:nvSpPr>
            <p:cNvPr id="15" name="TextBox 14"/>
            <p:cNvSpPr txBox="1"/>
            <p:nvPr/>
          </p:nvSpPr>
          <p:spPr>
            <a:xfrm>
              <a:off x="8001000" y="1451948"/>
              <a:ext cx="518092" cy="646331"/>
            </a:xfrm>
            <a:prstGeom prst="rect">
              <a:avLst/>
            </a:prstGeom>
            <a:noFill/>
          </p:spPr>
          <p:txBody>
            <a:bodyPr wrap="none" rtlCol="0">
              <a:spAutoFit/>
            </a:bodyPr>
            <a:lstStyle/>
            <a:p>
              <a:pPr algn="ctr"/>
              <a:r>
                <a:rPr lang="en-US" sz="3600" dirty="0" smtClean="0">
                  <a:latin typeface="Times New Roman" pitchFamily="18" charset="0"/>
                  <a:cs typeface="Times New Roman" pitchFamily="18" charset="0"/>
                </a:rPr>
                <a:t>U</a:t>
              </a:r>
              <a:endParaRPr lang="en-US" sz="3600" dirty="0">
                <a:latin typeface="Times New Roman" pitchFamily="18" charset="0"/>
                <a:cs typeface="Times New Roman" pitchFamily="18" charset="0"/>
              </a:endParaRPr>
            </a:p>
          </p:txBody>
        </p:sp>
      </p:grpSp>
      <p:sp>
        <p:nvSpPr>
          <p:cNvPr id="2" name="Rectangle 1"/>
          <p:cNvSpPr/>
          <p:nvPr/>
        </p:nvSpPr>
        <p:spPr>
          <a:xfrm>
            <a:off x="609600" y="1268809"/>
            <a:ext cx="2590800" cy="2743201"/>
          </a:xfrm>
          <a:prstGeom prst="rect">
            <a:avLst/>
          </a:prstGeom>
          <a:solidFill>
            <a:srgbClr val="A5F7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2638771" y="1293634"/>
            <a:ext cx="481221" cy="584775"/>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U</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4493" r="7105"/>
          <a:stretch/>
        </p:blipFill>
        <p:spPr bwMode="auto">
          <a:xfrm>
            <a:off x="3276600" y="1219200"/>
            <a:ext cx="2574842" cy="279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up 50"/>
          <p:cNvGrpSpPr/>
          <p:nvPr/>
        </p:nvGrpSpPr>
        <p:grpSpPr>
          <a:xfrm>
            <a:off x="6742280" y="2020389"/>
            <a:ext cx="1008348" cy="1295401"/>
            <a:chOff x="6731395" y="2209800"/>
            <a:chExt cx="1008348" cy="1295401"/>
          </a:xfrm>
        </p:grpSpPr>
        <p:sp>
          <p:nvSpPr>
            <p:cNvPr id="33" name="Arc 32"/>
            <p:cNvSpPr/>
            <p:nvPr/>
          </p:nvSpPr>
          <p:spPr>
            <a:xfrm>
              <a:off x="6731395" y="2209801"/>
              <a:ext cx="914400" cy="1295400"/>
            </a:xfrm>
            <a:prstGeom prst="arc">
              <a:avLst>
                <a:gd name="adj1" fmla="val 16200000"/>
                <a:gd name="adj2" fmla="val 5487384"/>
              </a:avLst>
            </a:prstGeom>
            <a:solidFill>
              <a:srgbClr val="00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flipH="1">
              <a:off x="6851138" y="2209800"/>
              <a:ext cx="888605" cy="1295400"/>
            </a:xfrm>
            <a:prstGeom prst="arc">
              <a:avLst>
                <a:gd name="adj1" fmla="val 16200000"/>
                <a:gd name="adj2" fmla="val 5487384"/>
              </a:avLst>
            </a:prstGeom>
            <a:solidFill>
              <a:srgbClr val="00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Oval 26"/>
          <p:cNvSpPr/>
          <p:nvPr/>
        </p:nvSpPr>
        <p:spPr>
          <a:xfrm>
            <a:off x="735932" y="1921952"/>
            <a:ext cx="1575134" cy="1468638"/>
          </a:xfrm>
          <a:prstGeom prst="ellipse">
            <a:avLst/>
          </a:prstGeom>
          <a:solidFill>
            <a:srgbClr val="F87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Times New Roman" pitchFamily="18" charset="0"/>
                <a:cs typeface="Times New Roman" pitchFamily="18" charset="0"/>
              </a:rPr>
              <a:t>A</a:t>
            </a:r>
          </a:p>
        </p:txBody>
      </p:sp>
      <p:sp>
        <p:nvSpPr>
          <p:cNvPr id="34" name="Oval 33"/>
          <p:cNvSpPr/>
          <p:nvPr/>
        </p:nvSpPr>
        <p:spPr>
          <a:xfrm>
            <a:off x="1549066" y="1933771"/>
            <a:ext cx="1575134" cy="1468638"/>
          </a:xfrm>
          <a:prstGeom prst="ellipse">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smtClean="0">
                <a:solidFill>
                  <a:schemeClr val="tx1"/>
                </a:solidFill>
                <a:latin typeface="Times New Roman" pitchFamily="18" charset="0"/>
                <a:cs typeface="Times New Roman" pitchFamily="18" charset="0"/>
              </a:rPr>
              <a:t>B</a:t>
            </a:r>
            <a:endParaRPr lang="en-US" sz="4000" b="1" dirty="0">
              <a:solidFill>
                <a:schemeClr val="tx1"/>
              </a:solidFill>
              <a:latin typeface="Times New Roman" pitchFamily="18" charset="0"/>
              <a:cs typeface="Times New Roman" pitchFamily="18" charset="0"/>
            </a:endParaRPr>
          </a:p>
        </p:txBody>
      </p:sp>
      <p:sp>
        <p:nvSpPr>
          <p:cNvPr id="35" name="Oval 34"/>
          <p:cNvSpPr/>
          <p:nvPr/>
        </p:nvSpPr>
        <p:spPr>
          <a:xfrm>
            <a:off x="1549066" y="1933771"/>
            <a:ext cx="1575134" cy="1468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b="1" dirty="0" smtClean="0">
                <a:solidFill>
                  <a:schemeClr val="tx1"/>
                </a:solidFill>
                <a:latin typeface="Times New Roman" pitchFamily="18" charset="0"/>
                <a:cs typeface="Times New Roman" pitchFamily="18" charset="0"/>
              </a:rPr>
              <a:t>B</a:t>
            </a:r>
            <a:endParaRPr lang="en-US" sz="4000" b="1" dirty="0">
              <a:solidFill>
                <a:schemeClr val="tx1"/>
              </a:solidFill>
              <a:latin typeface="Times New Roman" pitchFamily="18" charset="0"/>
              <a:cs typeface="Times New Roman" pitchFamily="18" charset="0"/>
            </a:endParaRPr>
          </a:p>
        </p:txBody>
      </p:sp>
      <p:sp>
        <p:nvSpPr>
          <p:cNvPr id="36" name="Oval 35"/>
          <p:cNvSpPr/>
          <p:nvPr/>
        </p:nvSpPr>
        <p:spPr>
          <a:xfrm>
            <a:off x="735932" y="1921952"/>
            <a:ext cx="1575134" cy="1468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latin typeface="Times New Roman" pitchFamily="18" charset="0"/>
                <a:cs typeface="Times New Roman" pitchFamily="18" charset="0"/>
              </a:rPr>
              <a:t>A</a:t>
            </a:r>
          </a:p>
        </p:txBody>
      </p:sp>
      <p:pic>
        <p:nvPicPr>
          <p:cNvPr id="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8621" y="4038206"/>
            <a:ext cx="26384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98970" y="543580"/>
            <a:ext cx="7977726" cy="523220"/>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5400000" scaled="1"/>
            <a:tileRect/>
          </a:gradFill>
          <a:ln w="19050">
            <a:solidFill>
              <a:schemeClr val="tx1"/>
            </a:solidFill>
          </a:ln>
        </p:spPr>
        <p:txBody>
          <a:bodyPr wrap="square" rtlCol="0">
            <a:spAutoFit/>
          </a:bodyPr>
          <a:lstStyle/>
          <a:p>
            <a:pPr algn="ctr"/>
            <a:r>
              <a:rPr lang="bn-BD" sz="2800" dirty="0" smtClean="0">
                <a:latin typeface="NikoshBAN" pitchFamily="2" charset="0"/>
                <a:cs typeface="NikoshBAN" pitchFamily="2" charset="0"/>
              </a:rPr>
              <a:t>জোড়ায় কাজ</a:t>
            </a:r>
            <a:endParaRPr lang="en-US" sz="2800" dirty="0" smtClean="0">
              <a:latin typeface="NikoshBAN" pitchFamily="2" charset="0"/>
              <a:cs typeface="NikoshBAN" pitchFamily="2" charset="0"/>
            </a:endParaRPr>
          </a:p>
        </p:txBody>
      </p:sp>
      <p:sp>
        <p:nvSpPr>
          <p:cNvPr id="25" name="TextBox 24"/>
          <p:cNvSpPr txBox="1"/>
          <p:nvPr/>
        </p:nvSpPr>
        <p:spPr>
          <a:xfrm>
            <a:off x="4347222" y="4118746"/>
            <a:ext cx="481222"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U</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7494921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10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up)">
                                      <p:cBhvr>
                                        <p:cTn id="39" dur="20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2000"/>
                                        <p:tgtEl>
                                          <p:spTgt spid="13"/>
                                        </p:tgtEl>
                                      </p:cBhvr>
                                    </p:animEffect>
                                  </p:childTnLst>
                                </p:cTn>
                              </p:par>
                              <p:par>
                                <p:cTn id="45" presetID="22" presetClass="entr" presetSubtype="1" fill="hold" nodeType="withEffect">
                                  <p:stCondLst>
                                    <p:cond delay="500"/>
                                  </p:stCondLst>
                                  <p:childTnLst>
                                    <p:set>
                                      <p:cBhvr>
                                        <p:cTn id="46" dur="1" fill="hold">
                                          <p:stCondLst>
                                            <p:cond delay="0"/>
                                          </p:stCondLst>
                                        </p:cTn>
                                        <p:tgtEl>
                                          <p:spTgt spid="51"/>
                                        </p:tgtEl>
                                        <p:attrNameLst>
                                          <p:attrName>style.visibility</p:attrName>
                                        </p:attrNameLst>
                                      </p:cBhvr>
                                      <p:to>
                                        <p:strVal val="visible"/>
                                      </p:to>
                                    </p:set>
                                    <p:animEffect transition="in" filter="wipe(up)">
                                      <p:cBhvr>
                                        <p:cTn id="47" dur="10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000"/>
                                        <p:tgtEl>
                                          <p:spTgt spid="20"/>
                                        </p:tgtEl>
                                      </p:cBhvr>
                                    </p:animEffect>
                                    <p:anim calcmode="lin" valueType="num">
                                      <p:cBhvr>
                                        <p:cTn id="63" dur="1000" fill="hold"/>
                                        <p:tgtEl>
                                          <p:spTgt spid="20"/>
                                        </p:tgtEl>
                                        <p:attrNameLst>
                                          <p:attrName>ppt_x</p:attrName>
                                        </p:attrNameLst>
                                      </p:cBhvr>
                                      <p:tavLst>
                                        <p:tav tm="0">
                                          <p:val>
                                            <p:strVal val="#ppt_x"/>
                                          </p:val>
                                        </p:tav>
                                        <p:tav tm="100000">
                                          <p:val>
                                            <p:strVal val="#ppt_x"/>
                                          </p:val>
                                        </p:tav>
                                      </p:tavLst>
                                    </p:anim>
                                    <p:anim calcmode="lin" valueType="num">
                                      <p:cBhvr>
                                        <p:cTn id="6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up)">
                                      <p:cBhvr>
                                        <p:cTn id="69" dur="1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up)">
                                      <p:cBhvr>
                                        <p:cTn id="74" dur="20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10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20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9">
                                            <p:bg/>
                                          </p:spTgt>
                                        </p:tgtEl>
                                        <p:attrNameLst>
                                          <p:attrName>style.visibility</p:attrName>
                                        </p:attrNameLst>
                                      </p:cBhvr>
                                      <p:to>
                                        <p:strVal val="visible"/>
                                      </p:to>
                                    </p:set>
                                    <p:animEffect transition="in" filter="wipe(left)">
                                      <p:cBhvr>
                                        <p:cTn id="89" dur="2000"/>
                                        <p:tgtEl>
                                          <p:spTgt spid="2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P spid="19" grpId="0"/>
      <p:bldP spid="20" grpId="0" animBg="1"/>
      <p:bldP spid="22" grpId="0"/>
      <p:bldP spid="2" grpId="0" animBg="1"/>
      <p:bldP spid="50" grpId="0"/>
      <p:bldP spid="27" grpId="0" animBg="1"/>
      <p:bldP spid="34" grpId="0" animBg="1"/>
      <p:bldP spid="35" grpId="0" animBg="1"/>
      <p:bldP spid="36" grpId="0" animBg="1"/>
      <p:bldP spid="29" grpId="0" build="p"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487" y="616803"/>
            <a:ext cx="7605714" cy="830997"/>
          </a:xfrm>
          <a:prstGeom prst="rect">
            <a:avLst/>
          </a:prstGeom>
          <a:solidFill>
            <a:schemeClr val="accent6">
              <a:lumMod val="20000"/>
              <a:lumOff val="80000"/>
            </a:schemeClr>
          </a:solidFill>
          <a:ln w="19050">
            <a:solidFill>
              <a:schemeClr val="tx1"/>
            </a:solidFill>
          </a:ln>
        </p:spPr>
        <p:txBody>
          <a:bodyPr wrap="square">
            <a:spAutoFit/>
          </a:bodyPr>
          <a:lstStyle/>
          <a:p>
            <a:pPr algn="ctr"/>
            <a:r>
              <a:rPr lang="bn-BD" sz="4800" dirty="0" smtClean="0">
                <a:latin typeface="NikoshBAN" pitchFamily="2" charset="0"/>
                <a:cs typeface="NikoshBAN" pitchFamily="2" charset="0"/>
              </a:rPr>
              <a:t>দলীয় </a:t>
            </a:r>
            <a:r>
              <a:rPr lang="bn-BD" sz="4800" dirty="0">
                <a:latin typeface="NikoshBAN" pitchFamily="2" charset="0"/>
                <a:cs typeface="NikoshBAN" pitchFamily="2" charset="0"/>
              </a:rPr>
              <a:t>কাজ </a:t>
            </a:r>
            <a:endParaRPr lang="en-US" sz="4800" dirty="0">
              <a:latin typeface="NikoshBAN" pitchFamily="2" charset="0"/>
              <a:cs typeface="NikoshBAN" pitchFamily="2" charset="0"/>
            </a:endParaRPr>
          </a:p>
        </p:txBody>
      </p:sp>
      <p:sp>
        <p:nvSpPr>
          <p:cNvPr id="3" name="TextBox 2"/>
          <p:cNvSpPr txBox="1"/>
          <p:nvPr/>
        </p:nvSpPr>
        <p:spPr>
          <a:xfrm>
            <a:off x="852487" y="4508718"/>
            <a:ext cx="7605713" cy="1815882"/>
          </a:xfrm>
          <a:prstGeom prst="rect">
            <a:avLst/>
          </a:prstGeom>
          <a:solidFill>
            <a:schemeClr val="accent3">
              <a:lumMod val="20000"/>
              <a:lumOff val="80000"/>
            </a:schemeClr>
          </a:solidFill>
          <a:ln w="19050">
            <a:solidFill>
              <a:schemeClr val="tx1"/>
            </a:solidFill>
          </a:ln>
        </p:spPr>
        <p:txBody>
          <a:bodyPr wrap="square" rtlCol="0">
            <a:spAutoFit/>
          </a:bodyPr>
          <a:lstStyle/>
          <a:p>
            <a:endParaRPr lang="en-US" sz="2800" dirty="0" smtClean="0">
              <a:latin typeface="Times New Roman" pitchFamily="18" charset="0"/>
              <a:cs typeface="Times New Roman" pitchFamily="18" charset="0"/>
              <a:sym typeface="Symbol"/>
            </a:endParaRPr>
          </a:p>
          <a:p>
            <a:r>
              <a:rPr lang="en-US" sz="2800" dirty="0" smtClean="0">
                <a:latin typeface="Times New Roman" pitchFamily="18" charset="0"/>
                <a:cs typeface="Times New Roman" pitchFamily="18" charset="0"/>
                <a:sym typeface="Symbol"/>
              </a:rPr>
              <a:t>* P </a:t>
            </a:r>
            <a:r>
              <a:rPr lang="bn-BD" sz="2800" dirty="0" smtClean="0">
                <a:latin typeface="NikoshBAN" pitchFamily="2" charset="0"/>
                <a:cs typeface="NikoshBAN" pitchFamily="2" charset="0"/>
                <a:sym typeface="Symbol"/>
              </a:rPr>
              <a:t>এবং </a:t>
            </a:r>
            <a:r>
              <a:rPr lang="en-US" sz="2800" dirty="0" smtClean="0">
                <a:latin typeface="Times New Roman" pitchFamily="18" charset="0"/>
                <a:cs typeface="Times New Roman" pitchFamily="18" charset="0"/>
                <a:sym typeface="Symbol"/>
              </a:rPr>
              <a:t>Q</a:t>
            </a:r>
            <a:r>
              <a:rPr lang="bn-IN" sz="2800" dirty="0" smtClean="0">
                <a:latin typeface="Times New Roman" pitchFamily="18" charset="0"/>
                <a:cs typeface="Times New Roman" pitchFamily="18" charset="0"/>
                <a:sym typeface="Symbol"/>
              </a:rPr>
              <a:t> </a:t>
            </a:r>
            <a:r>
              <a:rPr lang="bn-IN" sz="2800" dirty="0" smtClean="0">
                <a:latin typeface="NikoshBAN" pitchFamily="2" charset="0"/>
                <a:cs typeface="NikoshBAN" pitchFamily="2" charset="0"/>
                <a:sym typeface="Symbol"/>
              </a:rPr>
              <a:t>যথাক্রমে  </a:t>
            </a:r>
            <a:r>
              <a:rPr lang="en-US" sz="2800" dirty="0" smtClean="0">
                <a:latin typeface="Times New Roman" pitchFamily="18" charset="0"/>
                <a:cs typeface="Times New Roman" pitchFamily="18" charset="0"/>
                <a:sym typeface="Symbol"/>
              </a:rPr>
              <a:t>21</a:t>
            </a:r>
            <a:r>
              <a:rPr lang="bn-IN" sz="2800" dirty="0" smtClean="0">
                <a:latin typeface="NikoshBAN" pitchFamily="2" charset="0"/>
                <a:cs typeface="NikoshBAN" pitchFamily="2" charset="0"/>
                <a:sym typeface="Symbol"/>
              </a:rPr>
              <a:t> ও  </a:t>
            </a:r>
            <a:r>
              <a:rPr lang="en-US" sz="2800" dirty="0" smtClean="0">
                <a:latin typeface="Times New Roman" pitchFamily="18" charset="0"/>
                <a:cs typeface="Times New Roman" pitchFamily="18" charset="0"/>
                <a:sym typeface="Symbol"/>
              </a:rPr>
              <a:t>35</a:t>
            </a:r>
            <a:r>
              <a:rPr lang="bn-IN" sz="2800" dirty="0" smtClean="0">
                <a:latin typeface="NikoshBAN" pitchFamily="2" charset="0"/>
                <a:cs typeface="NikoshBAN" pitchFamily="2" charset="0"/>
                <a:sym typeface="Symbol"/>
              </a:rPr>
              <a:t> এর সকল গুণনীয়কের সেট হলে, </a:t>
            </a:r>
            <a:endParaRPr lang="en-US" sz="2800" dirty="0" smtClean="0">
              <a:latin typeface="NikoshBAN" pitchFamily="2" charset="0"/>
              <a:cs typeface="NikoshBAN" pitchFamily="2" charset="0"/>
              <a:sym typeface="Symbol"/>
            </a:endParaRPr>
          </a:p>
          <a:p>
            <a:r>
              <a:rPr lang="en-US" sz="2800" dirty="0" smtClean="0">
                <a:latin typeface="Times New Roman" pitchFamily="18" charset="0"/>
                <a:cs typeface="Times New Roman" pitchFamily="18" charset="0"/>
                <a:sym typeface="Symbol"/>
              </a:rPr>
              <a:t>     PQ</a:t>
            </a:r>
            <a:r>
              <a:rPr lang="bn-IN" sz="2800" dirty="0" smtClean="0">
                <a:latin typeface="NikoshBAN" pitchFamily="2" charset="0"/>
                <a:cs typeface="NikoshBAN" pitchFamily="2" charset="0"/>
                <a:sym typeface="Symbol"/>
              </a:rPr>
              <a:t> এবং</a:t>
            </a:r>
            <a:r>
              <a:rPr lang="bn-BD" sz="2800" dirty="0" smtClean="0">
                <a:latin typeface="NikoshBAN" pitchFamily="2" charset="0"/>
                <a:cs typeface="NikoshBAN" pitchFamily="2" charset="0"/>
                <a:sym typeface="Symbol"/>
              </a:rPr>
              <a:t> </a:t>
            </a:r>
            <a:r>
              <a:rPr lang="en-US" sz="2800" dirty="0" smtClean="0">
                <a:latin typeface="Times New Roman" pitchFamily="18" charset="0"/>
                <a:cs typeface="Times New Roman" pitchFamily="18" charset="0"/>
                <a:sym typeface="Symbol"/>
              </a:rPr>
              <a:t>PQ</a:t>
            </a:r>
            <a:r>
              <a:rPr lang="bn-BD" sz="2800" dirty="0" smtClean="0">
                <a:latin typeface="NikoshBAN" pitchFamily="2" charset="0"/>
                <a:cs typeface="NikoshBAN" pitchFamily="2" charset="0"/>
                <a:sym typeface="Symbol"/>
              </a:rPr>
              <a:t> নির্ণয়</a:t>
            </a:r>
            <a:r>
              <a:rPr lang="en-US" sz="2800" dirty="0" smtClean="0">
                <a:latin typeface="NikoshBAN" pitchFamily="2" charset="0"/>
                <a:cs typeface="NikoshBAN" pitchFamily="2" charset="0"/>
                <a:sym typeface="Symbol"/>
              </a:rPr>
              <a:t> </a:t>
            </a:r>
            <a:r>
              <a:rPr lang="bn-BD" sz="2800" dirty="0" smtClean="0">
                <a:latin typeface="NikoshBAN" pitchFamily="2" charset="0"/>
                <a:cs typeface="NikoshBAN" pitchFamily="2" charset="0"/>
                <a:sym typeface="Symbol"/>
              </a:rPr>
              <a:t>কর।</a:t>
            </a:r>
            <a:endParaRPr lang="en-US" sz="2800" dirty="0" smtClean="0">
              <a:latin typeface="NikoshBAN" pitchFamily="2" charset="0"/>
              <a:cs typeface="NikoshBAN" pitchFamily="2" charset="0"/>
              <a:sym typeface="Symbol"/>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1571625"/>
            <a:ext cx="7605712" cy="2771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052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outVertical)">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left)">
                                      <p:cBhvr>
                                        <p:cTn id="17" dur="2000"/>
                                        <p:tgtEl>
                                          <p:spTgt spid="3">
                                            <p:bg/>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599" cy="830997"/>
          </a:xfrm>
          <a:prstGeom prst="rect">
            <a:avLst/>
          </a:prstGeom>
          <a:solidFill>
            <a:srgbClr val="33FFAC"/>
          </a:solidFill>
          <a:ln w="19050">
            <a:solidFill>
              <a:schemeClr val="tx1"/>
            </a:solidFill>
          </a:ln>
        </p:spPr>
        <p:txBody>
          <a:bodyPr wrap="square" rtlCol="0">
            <a:spAutoFit/>
          </a:bodyP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584200" y="1404257"/>
            <a:ext cx="7873999" cy="5016758"/>
          </a:xfrm>
          <a:prstGeom prst="rect">
            <a:avLst/>
          </a:prstGeom>
          <a:solidFill>
            <a:schemeClr val="tx2">
              <a:lumMod val="10000"/>
              <a:lumOff val="90000"/>
            </a:schemeClr>
          </a:solidFill>
          <a:ln w="19050">
            <a:solidFill>
              <a:schemeClr val="tx1"/>
            </a:solidFill>
          </a:ln>
        </p:spPr>
        <p:txBody>
          <a:bodyPr wrap="square" rtlCol="0">
            <a:spAutoFit/>
          </a:bodyPr>
          <a:lstStyle/>
          <a:p>
            <a:r>
              <a:rPr lang="bn-BD"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C</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Symbol"/>
              </a:rPr>
              <a:t></a:t>
            </a:r>
            <a:r>
              <a:rPr lang="en-US" sz="3200" dirty="0" err="1" smtClean="0">
                <a:latin typeface="Times New Roman" pitchFamily="18" charset="0"/>
                <a:cs typeface="Times New Roman" pitchFamily="18" charset="0"/>
                <a:sym typeface="Symbol"/>
              </a:rPr>
              <a:t>a,b</a:t>
            </a:r>
            <a:r>
              <a:rPr lang="en-US" sz="3200" dirty="0" smtClean="0">
                <a:latin typeface="Times New Roman" pitchFamily="18" charset="0"/>
                <a:cs typeface="Times New Roman" pitchFamily="18" charset="0"/>
                <a:sym typeface="Symbol"/>
              </a:rPr>
              <a:t></a:t>
            </a:r>
            <a:r>
              <a:rPr lang="bn-IN" sz="32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এর উপসেটগুল</a:t>
            </a:r>
            <a:r>
              <a:rPr lang="bn-IN" sz="3200" dirty="0" smtClean="0">
                <a:latin typeface="NikoshBAN" pitchFamily="2" charset="0"/>
                <a:cs typeface="NikoshBAN" pitchFamily="2" charset="0"/>
                <a:sym typeface="Symbol"/>
              </a:rPr>
              <a:t>ো কী কী ?</a:t>
            </a:r>
            <a:endParaRPr lang="bn-BD" sz="3200" dirty="0" smtClean="0">
              <a:latin typeface="NikoshBAN" pitchFamily="2" charset="0"/>
              <a:cs typeface="NikoshBAN" pitchFamily="2" charset="0"/>
              <a:sym typeface="Symbol"/>
            </a:endParaRPr>
          </a:p>
          <a:p>
            <a:r>
              <a:rPr lang="bn-BD" sz="3200" dirty="0" smtClean="0">
                <a:latin typeface="NikoshBAN" pitchFamily="2"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t>
            </a:r>
            <a:r>
              <a:rPr lang="en-US" sz="3200" dirty="0">
                <a:solidFill>
                  <a:srgbClr val="0000FF"/>
                </a:solidFill>
                <a:latin typeface="Times New Roman" pitchFamily="18" charset="0"/>
                <a:cs typeface="Times New Roman" pitchFamily="18" charset="0"/>
                <a:sym typeface="Symbol"/>
              </a:rPr>
              <a:t>a</a:t>
            </a:r>
            <a:r>
              <a:rPr lang="en-US" sz="3200" dirty="0" smtClean="0">
                <a:solidFill>
                  <a:srgbClr val="0000FF"/>
                </a:solidFill>
                <a:latin typeface="Times New Roman" pitchFamily="18" charset="0"/>
                <a:cs typeface="Times New Roman" pitchFamily="18" charset="0"/>
                <a:sym typeface="Symbol"/>
              </a:rPr>
              <a:t>,b,</a:t>
            </a:r>
            <a:r>
              <a:rPr lang="en-US" sz="3200" dirty="0" err="1" smtClean="0">
                <a:solidFill>
                  <a:srgbClr val="0000FF"/>
                </a:solidFill>
                <a:latin typeface="Times New Roman" pitchFamily="18" charset="0"/>
                <a:cs typeface="Times New Roman" pitchFamily="18" charset="0"/>
                <a:sym typeface="Symbol"/>
              </a:rPr>
              <a:t>a,b</a:t>
            </a:r>
            <a:r>
              <a:rPr lang="en-US" sz="3200" dirty="0" smtClean="0">
                <a:solidFill>
                  <a:srgbClr val="0000FF"/>
                </a:solidFill>
                <a:latin typeface="Times New Roman" pitchFamily="18" charset="0"/>
                <a:cs typeface="Times New Roman" pitchFamily="18" charset="0"/>
                <a:sym typeface="Symbol"/>
              </a:rPr>
              <a:t>,</a:t>
            </a:r>
            <a:r>
              <a:rPr lang="bn-BD" sz="3200" dirty="0" smtClean="0">
                <a:solidFill>
                  <a:srgbClr val="0000FF"/>
                </a:solidFill>
                <a:latin typeface="Times New Roman" pitchFamily="18" charset="0"/>
                <a:cs typeface="Times New Roman" pitchFamily="18" charset="0"/>
                <a:sym typeface="Symbol"/>
              </a:rPr>
              <a:t>     </a:t>
            </a:r>
            <a:endParaRPr lang="bn-BD" sz="3200" dirty="0">
              <a:solidFill>
                <a:srgbClr val="0000FF"/>
              </a:solidFill>
              <a:latin typeface="Times New Roman" pitchFamily="18" charset="0"/>
              <a:cs typeface="NikoshBAN" pitchFamily="2" charset="0"/>
              <a:sym typeface="Symbol"/>
            </a:endParaRPr>
          </a:p>
          <a:p>
            <a:r>
              <a:rPr lang="bn-BD" sz="3200" dirty="0" smtClean="0">
                <a:latin typeface="Times New Roman" pitchFamily="18" charset="0"/>
                <a:cs typeface="NikoshBAN" pitchFamily="2" charset="0"/>
                <a:sym typeface="Symbol"/>
              </a:rPr>
              <a:t> * </a:t>
            </a:r>
            <a:r>
              <a:rPr lang="en-US" sz="3200" dirty="0" smtClean="0">
                <a:latin typeface="Times New Roman" pitchFamily="18" charset="0"/>
                <a:cs typeface="NikoshBAN" pitchFamily="2" charset="0"/>
                <a:sym typeface="Symbol"/>
              </a:rPr>
              <a:t>AB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 </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 </a:t>
            </a:r>
            <a:r>
              <a:rPr lang="en-US" sz="3200" dirty="0" smtClean="0">
                <a:latin typeface="Times New Roman" pitchFamily="18" charset="0"/>
                <a:cs typeface="NikoshBAN" pitchFamily="2" charset="0"/>
                <a:sym typeface="Symbol"/>
              </a:rPr>
              <a:t> A </a:t>
            </a:r>
            <a:r>
              <a:rPr lang="bn-BD" sz="3200" dirty="0" smtClean="0">
                <a:latin typeface="NikoshBAN" pitchFamily="2" charset="0"/>
                <a:cs typeface="NikoshBAN" pitchFamily="2" charset="0"/>
                <a:sym typeface="Symbol"/>
              </a:rPr>
              <a:t>ও</a:t>
            </a:r>
            <a:r>
              <a:rPr lang="en-US" sz="3200" dirty="0" smtClean="0">
                <a:latin typeface="Times New Roman" pitchFamily="18" charset="0"/>
                <a:cs typeface="NikoshBAN" pitchFamily="2" charset="0"/>
                <a:sym typeface="Symbol"/>
              </a:rPr>
              <a:t>  B</a:t>
            </a:r>
            <a:r>
              <a:rPr lang="bn-BD" sz="3200" dirty="0" smtClean="0">
                <a:latin typeface="Times New Roman" pitchFamily="18" charset="0"/>
                <a:cs typeface="NikoshBAN" pitchFamily="2" charset="0"/>
                <a:sym typeface="Symbol"/>
              </a:rPr>
              <a:t> এর মধ্যে সম্পর্ক কী?</a:t>
            </a:r>
          </a:p>
          <a:p>
            <a:r>
              <a:rPr lang="bn-BD" sz="3200" dirty="0" smtClean="0">
                <a:latin typeface="Times New Roman" pitchFamily="18" charset="0"/>
                <a:cs typeface="NikoshBAN" pitchFamily="2" charset="0"/>
                <a:sym typeface="Symbol"/>
              </a:rPr>
              <a:t>** </a:t>
            </a:r>
            <a:r>
              <a:rPr lang="en-US" sz="3200" dirty="0">
                <a:solidFill>
                  <a:srgbClr val="0000FF"/>
                </a:solidFill>
                <a:latin typeface="Times New Roman" pitchFamily="18" charset="0"/>
                <a:cs typeface="NikoshBAN" pitchFamily="2" charset="0"/>
                <a:sym typeface="Symbol"/>
              </a:rPr>
              <a:t>A </a:t>
            </a:r>
            <a:r>
              <a:rPr lang="bn-BD" sz="3200" dirty="0">
                <a:solidFill>
                  <a:srgbClr val="0000FF"/>
                </a:solidFill>
                <a:latin typeface="NikoshBAN" pitchFamily="2" charset="0"/>
                <a:cs typeface="NikoshBAN" pitchFamily="2" charset="0"/>
                <a:sym typeface="Symbol"/>
              </a:rPr>
              <a:t>ও</a:t>
            </a:r>
            <a:r>
              <a:rPr lang="en-US" sz="3200" dirty="0">
                <a:solidFill>
                  <a:srgbClr val="0000FF"/>
                </a:solidFill>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NikoshBAN" pitchFamily="2" charset="0"/>
                <a:sym typeface="Symbol"/>
              </a:rPr>
              <a:t> B</a:t>
            </a:r>
            <a:r>
              <a:rPr lang="bn-BD" sz="3200" dirty="0" smtClean="0">
                <a:solidFill>
                  <a:srgbClr val="0000FF"/>
                </a:solidFill>
                <a:latin typeface="Times New Roman" pitchFamily="18" charset="0"/>
                <a:cs typeface="NikoshBAN" pitchFamily="2" charset="0"/>
                <a:sym typeface="Symbol"/>
              </a:rPr>
              <a:t> পরস্পর নিচ্ছেদ সেট। </a:t>
            </a:r>
          </a:p>
          <a:p>
            <a:r>
              <a:rPr lang="bn-BD" sz="3200"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P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2,3</a:t>
            </a:r>
            <a:r>
              <a:rPr lang="bn-IN" sz="3200" dirty="0" smtClean="0">
                <a:latin typeface="Times New Roman" pitchFamily="18" charset="0"/>
                <a:cs typeface="NikoshBAN" pitchFamily="2" charset="0"/>
                <a:sym typeface="Symbol"/>
              </a:rPr>
              <a:t>,</a:t>
            </a:r>
            <a:r>
              <a:rPr lang="en-US" sz="3200" dirty="0" smtClean="0">
                <a:latin typeface="Times New Roman" pitchFamily="18" charset="0"/>
                <a:cs typeface="Times New Roman" pitchFamily="18" charset="0"/>
                <a:sym typeface="Symbol"/>
              </a:rPr>
              <a:t>4</a:t>
            </a:r>
            <a:r>
              <a:rPr lang="en-US" sz="3200" dirty="0" smtClean="0">
                <a:latin typeface="Times New Roman" pitchFamily="18" charset="0"/>
                <a:cs typeface="NikoshBAN" pitchFamily="2" charset="0"/>
                <a:sym typeface="Symbol"/>
              </a:rPr>
              <a:t>, Q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 </a:t>
            </a:r>
            <a:r>
              <a:rPr lang="en-US" sz="3200" dirty="0">
                <a:latin typeface="Times New Roman" pitchFamily="18" charset="0"/>
                <a:cs typeface="NikoshBAN" pitchFamily="2" charset="0"/>
                <a:sym typeface="Symbol"/>
              </a:rPr>
              <a:t>3</a:t>
            </a:r>
            <a:r>
              <a:rPr lang="en-US" sz="3200" dirty="0" smtClean="0">
                <a:latin typeface="Times New Roman" pitchFamily="18" charset="0"/>
                <a:cs typeface="NikoshBAN" pitchFamily="2" charset="0"/>
                <a:sym typeface="Symbol"/>
              </a:rPr>
              <a:t>,x,y</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PQ</a:t>
            </a:r>
            <a:r>
              <a:rPr lang="bn-BD" sz="3200" dirty="0" smtClean="0">
                <a:latin typeface="NikoshBAN" pitchFamily="2" charset="0"/>
                <a:cs typeface="NikoshBAN" pitchFamily="2" charset="0"/>
                <a:sym typeface="Symbol"/>
              </a:rPr>
              <a:t> নির্ণয় কর।</a:t>
            </a:r>
            <a:endParaRPr lang="en-US" sz="3200" dirty="0" smtClean="0">
              <a:latin typeface="NikoshBAN" pitchFamily="2" charset="0"/>
              <a:cs typeface="NikoshBAN" pitchFamily="2" charset="0"/>
              <a:sym typeface="Symbol"/>
            </a:endParaRPr>
          </a:p>
          <a:p>
            <a:r>
              <a:rPr lang="en-US" sz="3200" dirty="0" smtClean="0">
                <a:latin typeface="NikoshBAN" pitchFamily="2" charset="0"/>
                <a:cs typeface="NikoshBAN" pitchFamily="2" charset="0"/>
                <a:sym typeface="Symbol"/>
              </a:rPr>
              <a:t>**</a:t>
            </a:r>
            <a:r>
              <a:rPr lang="en-US" sz="3200" dirty="0" smtClean="0">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PQ </a:t>
            </a:r>
            <a:r>
              <a:rPr lang="en-US" sz="3200" b="1" dirty="0" smtClean="0">
                <a:solidFill>
                  <a:srgbClr val="0000FF"/>
                </a:solidFill>
                <a:latin typeface="Times New Roman" pitchFamily="18" charset="0"/>
                <a:cs typeface="Times New Roman" pitchFamily="18" charset="0"/>
                <a:sym typeface="Symbol"/>
              </a:rPr>
              <a:t>=</a:t>
            </a:r>
            <a:r>
              <a:rPr lang="en-US" sz="3200" dirty="0" smtClean="0">
                <a:solidFill>
                  <a:srgbClr val="0000FF"/>
                </a:solidFill>
                <a:latin typeface="Times New Roman" pitchFamily="18" charset="0"/>
                <a:cs typeface="Times New Roman" pitchFamily="18" charset="0"/>
                <a:sym typeface="Symbol"/>
              </a:rPr>
              <a:t>  2,</a:t>
            </a:r>
            <a:r>
              <a:rPr lang="bn-IN"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3,</a:t>
            </a:r>
            <a:r>
              <a:rPr lang="bn-IN"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4, x, y </a:t>
            </a:r>
            <a:endParaRPr lang="bn-BD" sz="3200" dirty="0" smtClean="0">
              <a:solidFill>
                <a:srgbClr val="0000FF"/>
              </a:solidFill>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*U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1,2,3,4,5,6, A</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2,3,4</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en-US" sz="3200" dirty="0" smtClean="0">
                <a:latin typeface="Times New Roman" pitchFamily="18" charset="0"/>
                <a:cs typeface="Times New Roman" pitchFamily="18" charset="0"/>
                <a:sym typeface="Symbol"/>
              </a:rPr>
              <a:t> A</a:t>
            </a:r>
            <a:r>
              <a:rPr lang="en-US" sz="3200" baseline="30000" dirty="0" smtClean="0">
                <a:latin typeface="Times New Roman" pitchFamily="18" charset="0"/>
                <a:cs typeface="Times New Roman" pitchFamily="18" charset="0"/>
                <a:sym typeface="Symbol"/>
              </a:rPr>
              <a:t>c</a:t>
            </a:r>
            <a:r>
              <a:rPr lang="bn-BD" sz="32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নির্ণয় কর।</a:t>
            </a:r>
          </a:p>
          <a:p>
            <a:r>
              <a:rPr lang="bn-BD" sz="3200" dirty="0" smtClean="0">
                <a:latin typeface="NikoshBAN" pitchFamily="2"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a:t>
            </a:r>
            <a:r>
              <a:rPr lang="en-US" sz="3200" baseline="30000" dirty="0" smtClean="0">
                <a:solidFill>
                  <a:srgbClr val="0000FF"/>
                </a:solidFill>
                <a:latin typeface="Times New Roman" pitchFamily="18" charset="0"/>
                <a:cs typeface="Times New Roman" pitchFamily="18" charset="0"/>
                <a:sym typeface="Symbol"/>
              </a:rPr>
              <a:t>c</a:t>
            </a:r>
            <a:r>
              <a:rPr lang="bn-BD" sz="3200" dirty="0" smtClean="0">
                <a:solidFill>
                  <a:srgbClr val="0000FF"/>
                </a:solidFill>
                <a:latin typeface="Times New Roman" pitchFamily="18" charset="0"/>
                <a:cs typeface="Times New Roman" pitchFamily="18" charset="0"/>
                <a:sym typeface="Symbol"/>
              </a:rPr>
              <a:t> </a:t>
            </a:r>
            <a:r>
              <a:rPr lang="bn-BD" sz="3200" b="1" dirty="0" smtClean="0">
                <a:solidFill>
                  <a:srgbClr val="0000FF"/>
                </a:solidFill>
                <a:latin typeface="Times New Roman" pitchFamily="18" charset="0"/>
                <a:cs typeface="Times New Roman" pitchFamily="18" charset="0"/>
                <a:sym typeface="Symbol"/>
              </a:rPr>
              <a:t>=</a:t>
            </a:r>
            <a:r>
              <a:rPr lang="bn-BD" sz="3200" dirty="0" smtClean="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1,5,6</a:t>
            </a:r>
          </a:p>
          <a:p>
            <a:r>
              <a:rPr lang="bn-BD" sz="3200"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A </a:t>
            </a:r>
            <a:r>
              <a:rPr lang="en-US" sz="3200" b="1" dirty="0">
                <a:latin typeface="Times New Roman" pitchFamily="18" charset="0"/>
                <a:cs typeface="NikoshBAN" pitchFamily="2" charset="0"/>
                <a:sym typeface="Symbol"/>
              </a:rPr>
              <a:t>=</a:t>
            </a:r>
            <a:r>
              <a:rPr lang="en-US" sz="3200" dirty="0">
                <a:latin typeface="Times New Roman" pitchFamily="18" charset="0"/>
                <a:cs typeface="NikoshBAN" pitchFamily="2" charset="0"/>
                <a:sym typeface="Symbol"/>
              </a:rPr>
              <a:t> 2,3</a:t>
            </a:r>
            <a:r>
              <a:rPr lang="bn-IN" sz="3200" dirty="0">
                <a:latin typeface="Times New Roman" pitchFamily="18" charset="0"/>
                <a:cs typeface="NikoshBAN" pitchFamily="2" charset="0"/>
                <a:sym typeface="Symbol"/>
              </a:rPr>
              <a:t>,</a:t>
            </a:r>
            <a:r>
              <a:rPr lang="en-US" sz="3200" dirty="0" smtClean="0">
                <a:latin typeface="Times New Roman" pitchFamily="18" charset="0"/>
                <a:cs typeface="Times New Roman" pitchFamily="18" charset="0"/>
                <a:sym typeface="Symbol"/>
              </a:rPr>
              <a:t>4,x</a:t>
            </a:r>
            <a:r>
              <a:rPr lang="en-US" sz="3200" dirty="0" smtClean="0">
                <a:latin typeface="Times New Roman" pitchFamily="18" charset="0"/>
                <a:cs typeface="NikoshBAN" pitchFamily="2" charset="0"/>
                <a:sym typeface="Symbol"/>
              </a:rPr>
              <a:t></a:t>
            </a:r>
            <a:r>
              <a:rPr lang="en-US" sz="3200" dirty="0">
                <a:latin typeface="Times New Roman" pitchFamily="18" charset="0"/>
                <a:cs typeface="NikoshBAN" pitchFamily="2" charset="0"/>
                <a:sym typeface="Symbol"/>
              </a:rPr>
              <a:t>, </a:t>
            </a:r>
            <a:r>
              <a:rPr lang="en-US" sz="3200" dirty="0" smtClean="0">
                <a:latin typeface="Times New Roman" pitchFamily="18" charset="0"/>
                <a:cs typeface="NikoshBAN" pitchFamily="2" charset="0"/>
                <a:sym typeface="Symbol"/>
              </a:rPr>
              <a:t>B </a:t>
            </a:r>
            <a:r>
              <a:rPr lang="en-US" sz="3200" b="1" dirty="0" smtClean="0">
                <a:latin typeface="Times New Roman" pitchFamily="18" charset="0"/>
                <a:cs typeface="NikoshBAN" pitchFamily="2" charset="0"/>
                <a:sym typeface="Symbol"/>
              </a:rPr>
              <a:t>=</a:t>
            </a:r>
            <a:r>
              <a:rPr lang="en-US" sz="3200" dirty="0" smtClean="0">
                <a:latin typeface="Times New Roman" pitchFamily="18" charset="0"/>
                <a:cs typeface="NikoshBAN" pitchFamily="2" charset="0"/>
                <a:sym typeface="Symbol"/>
              </a:rPr>
              <a:t>3,x,y,5</a:t>
            </a:r>
            <a:r>
              <a:rPr lang="bn-BD" sz="3200" dirty="0" smtClean="0">
                <a:latin typeface="NikoshBAN" pitchFamily="2" charset="0"/>
                <a:cs typeface="NikoshBAN" pitchFamily="2" charset="0"/>
                <a:sym typeface="Symbol"/>
              </a:rPr>
              <a:t>হলে</a:t>
            </a:r>
            <a:r>
              <a:rPr lang="en-US" sz="3200" dirty="0" smtClean="0">
                <a:latin typeface="NikoshBAN" pitchFamily="2" charset="0"/>
                <a:cs typeface="NikoshBAN" pitchFamily="2" charset="0"/>
                <a:sym typeface="Symbol"/>
              </a:rPr>
              <a:t>,</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AB</a:t>
            </a:r>
            <a:r>
              <a:rPr lang="bn-BD" sz="3200" dirty="0" smtClean="0">
                <a:latin typeface="NikoshBAN" pitchFamily="2" charset="0"/>
                <a:cs typeface="NikoshBAN" pitchFamily="2" charset="0"/>
                <a:sym typeface="Symbol"/>
              </a:rPr>
              <a:t> </a:t>
            </a:r>
            <a:r>
              <a:rPr lang="bn-BD" sz="3200" dirty="0">
                <a:latin typeface="NikoshBAN" pitchFamily="2" charset="0"/>
                <a:cs typeface="NikoshBAN" pitchFamily="2" charset="0"/>
                <a:sym typeface="Symbol"/>
              </a:rPr>
              <a:t>নির্ণয় কর।</a:t>
            </a:r>
            <a:endParaRPr lang="en-US" sz="3200" dirty="0">
              <a:latin typeface="NikoshBAN" pitchFamily="2" charset="0"/>
              <a:cs typeface="NikoshBAN" pitchFamily="2" charset="0"/>
              <a:sym typeface="Symbol"/>
            </a:endParaRPr>
          </a:p>
          <a:p>
            <a:r>
              <a:rPr lang="en-US" sz="3200" dirty="0">
                <a:latin typeface="NikoshBAN" pitchFamily="2" charset="0"/>
                <a:cs typeface="NikoshBAN" pitchFamily="2" charset="0"/>
                <a:sym typeface="Symbol"/>
              </a:rPr>
              <a:t>**</a:t>
            </a:r>
            <a:r>
              <a:rPr lang="en-US" sz="3200" dirty="0">
                <a:latin typeface="Times New Roman" pitchFamily="18" charset="0"/>
                <a:cs typeface="NikoshBAN" pitchFamily="2" charset="0"/>
                <a:sym typeface="Symbol"/>
              </a:rPr>
              <a:t> </a:t>
            </a:r>
            <a:r>
              <a:rPr lang="en-US" sz="3200" dirty="0" smtClean="0">
                <a:solidFill>
                  <a:srgbClr val="0000FF"/>
                </a:solidFill>
                <a:latin typeface="Times New Roman" pitchFamily="18" charset="0"/>
                <a:cs typeface="Times New Roman" pitchFamily="18" charset="0"/>
                <a:sym typeface="Symbol"/>
              </a:rPr>
              <a:t>AB </a:t>
            </a:r>
            <a:r>
              <a:rPr lang="en-US" sz="3200" b="1" dirty="0">
                <a:solidFill>
                  <a:srgbClr val="0000FF"/>
                </a:solidFill>
                <a:latin typeface="Times New Roman" pitchFamily="18" charset="0"/>
                <a:cs typeface="Times New Roman" pitchFamily="18" charset="0"/>
                <a:sym typeface="Symbol"/>
              </a:rPr>
              <a:t>=</a:t>
            </a:r>
            <a:r>
              <a:rPr lang="en-US" sz="3200" dirty="0">
                <a:solidFill>
                  <a:srgbClr val="0000FF"/>
                </a:solidFill>
                <a:latin typeface="Times New Roman" pitchFamily="18" charset="0"/>
                <a:cs typeface="Times New Roman" pitchFamily="18" charset="0"/>
                <a:sym typeface="Symbol"/>
              </a:rPr>
              <a:t> </a:t>
            </a:r>
            <a:r>
              <a:rPr lang="en-US" sz="3200" dirty="0" smtClean="0">
                <a:solidFill>
                  <a:srgbClr val="0000FF"/>
                </a:solidFill>
                <a:latin typeface="Times New Roman" pitchFamily="18" charset="0"/>
                <a:cs typeface="Times New Roman" pitchFamily="18" charset="0"/>
                <a:sym typeface="Symbol"/>
              </a:rPr>
              <a:t></a:t>
            </a:r>
            <a:r>
              <a:rPr lang="bn-IN" sz="3200" dirty="0" smtClean="0">
                <a:solidFill>
                  <a:srgbClr val="0000FF"/>
                </a:solidFill>
                <a:latin typeface="Times New Roman" pitchFamily="18" charset="0"/>
                <a:cs typeface="Times New Roman" pitchFamily="18" charset="0"/>
                <a:sym typeface="Symbol"/>
              </a:rPr>
              <a:t> </a:t>
            </a:r>
            <a:r>
              <a:rPr lang="en-US" sz="3200" dirty="0">
                <a:solidFill>
                  <a:srgbClr val="0000FF"/>
                </a:solidFill>
                <a:latin typeface="Times New Roman" pitchFamily="18" charset="0"/>
                <a:cs typeface="Times New Roman" pitchFamily="18" charset="0"/>
                <a:sym typeface="Symbol"/>
              </a:rPr>
              <a:t>3</a:t>
            </a:r>
            <a:r>
              <a:rPr lang="en-US" sz="3200" dirty="0" smtClean="0">
                <a:solidFill>
                  <a:srgbClr val="0000FF"/>
                </a:solidFill>
                <a:latin typeface="Times New Roman" pitchFamily="18" charset="0"/>
                <a:cs typeface="Times New Roman" pitchFamily="18" charset="0"/>
                <a:sym typeface="Symbol"/>
              </a:rPr>
              <a:t>, x </a:t>
            </a:r>
            <a:r>
              <a:rPr lang="en-US" sz="3200" dirty="0">
                <a:solidFill>
                  <a:srgbClr val="0000FF"/>
                </a:solidFill>
                <a:latin typeface="Times New Roman" pitchFamily="18" charset="0"/>
                <a:cs typeface="Times New Roman" pitchFamily="18" charset="0"/>
                <a:sym typeface="Symbol"/>
              </a:rPr>
              <a:t></a:t>
            </a:r>
            <a:endParaRPr lang="bn-BD" sz="3200" dirty="0">
              <a:solidFill>
                <a:srgbClr val="0000FF"/>
              </a:solidFill>
              <a:latin typeface="Times New Roman" pitchFamily="18" charset="0"/>
              <a:cs typeface="Times New Roman" pitchFamily="18" charset="0"/>
              <a:sym typeface="Symbol"/>
            </a:endParaRPr>
          </a:p>
        </p:txBody>
      </p:sp>
    </p:spTree>
    <p:extLst>
      <p:ext uri="{BB962C8B-B14F-4D97-AF65-F5344CB8AC3E}">
        <p14:creationId xmlns:p14="http://schemas.microsoft.com/office/powerpoint/2010/main" val="2939061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20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ipe(left)">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wipe(left)">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wipe(left)">
                                      <p:cBhvr>
                                        <p:cTn id="51" dur="2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wipe(left)">
                                      <p:cBhvr>
                                        <p:cTn id="56" dur="20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wipe(left)">
                                      <p:cBhvr>
                                        <p:cTn id="6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0222" y="616803"/>
            <a:ext cx="7620001" cy="830997"/>
          </a:xfrm>
          <a:prstGeom prst="rect">
            <a:avLst/>
          </a:prstGeom>
          <a:solidFill>
            <a:srgbClr val="FFB7FF"/>
          </a:solidFill>
          <a:ln w="19050">
            <a:solidFill>
              <a:schemeClr val="tx1"/>
            </a:solidFill>
          </a:ln>
        </p:spPr>
        <p:txBody>
          <a:bodyPr wrap="square">
            <a:spAutoFit/>
          </a:bodyPr>
          <a:lstStyle/>
          <a:p>
            <a:pPr algn="ctr"/>
            <a:r>
              <a:rPr lang="bn-BD" sz="4800" dirty="0" smtClean="0">
                <a:latin typeface="NikoshBAN" pitchFamily="2" charset="0"/>
                <a:cs typeface="NikoshBAN" pitchFamily="2" charset="0"/>
              </a:rPr>
              <a:t>বাড়ির</a:t>
            </a:r>
            <a:r>
              <a:rPr lang="bn-BD" sz="4800" dirty="0" smtClean="0">
                <a:solidFill>
                  <a:srgbClr val="FF00FF"/>
                </a:solidFill>
                <a:latin typeface="NikoshBAN" pitchFamily="2" charset="0"/>
                <a:cs typeface="NikoshBAN" pitchFamily="2" charset="0"/>
              </a:rPr>
              <a:t> </a:t>
            </a:r>
            <a:r>
              <a:rPr lang="bn-BD" sz="4800" dirty="0">
                <a:latin typeface="NikoshBAN" pitchFamily="2" charset="0"/>
                <a:cs typeface="NikoshBAN" pitchFamily="2" charset="0"/>
              </a:rPr>
              <a:t>কাজ</a:t>
            </a:r>
            <a:endParaRPr lang="en-US" sz="4800" dirty="0">
              <a:latin typeface="NikoshBAN" pitchFamily="2" charset="0"/>
              <a:cs typeface="NikoshBAN" pitchFamily="2" charset="0"/>
            </a:endParaRPr>
          </a:p>
        </p:txBody>
      </p:sp>
      <p:sp>
        <p:nvSpPr>
          <p:cNvPr id="2" name="TextBox 1"/>
          <p:cNvSpPr txBox="1"/>
          <p:nvPr/>
        </p:nvSpPr>
        <p:spPr>
          <a:xfrm>
            <a:off x="790221" y="2286000"/>
            <a:ext cx="7620001" cy="3539430"/>
          </a:xfrm>
          <a:prstGeom prst="rect">
            <a:avLst/>
          </a:prstGeom>
          <a:solidFill>
            <a:srgbClr val="66FFCC"/>
          </a:solidFill>
          <a:ln w="19050">
            <a:solidFill>
              <a:schemeClr val="tx1"/>
            </a:solidFill>
          </a:ln>
        </p:spPr>
        <p:txBody>
          <a:bodyPr wrap="square" rtlCol="0">
            <a:spAutoFit/>
          </a:bodyPr>
          <a:lstStyle/>
          <a:p>
            <a:endParaRPr lang="bn-IN"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U=</a:t>
            </a:r>
            <a:r>
              <a:rPr lang="en-US" sz="3200" dirty="0" smtClean="0">
                <a:latin typeface="Times New Roman" pitchFamily="18" charset="0"/>
                <a:cs typeface="Times New Roman" pitchFamily="18" charset="0"/>
                <a:sym typeface="Symbol"/>
              </a:rPr>
              <a:t>1,2,3,4,5,6,7,8,9,            A=1,3,5,7</a:t>
            </a:r>
          </a:p>
          <a:p>
            <a:r>
              <a:rPr lang="en-US" sz="3200" dirty="0" smtClean="0">
                <a:latin typeface="Times New Roman" pitchFamily="18" charset="0"/>
                <a:cs typeface="Times New Roman" pitchFamily="18" charset="0"/>
                <a:sym typeface="Symbol"/>
              </a:rPr>
              <a:t>B=2,3,4,6,                           C=3,4,7</a:t>
            </a:r>
            <a:endParaRPr lang="bn-BD" sz="3200" dirty="0" smtClean="0">
              <a:latin typeface="Times New Roman" pitchFamily="18" charset="0"/>
              <a:cs typeface="Times New Roman" pitchFamily="18" charset="0"/>
              <a:sym typeface="Symbol"/>
            </a:endParaRPr>
          </a:p>
          <a:p>
            <a:r>
              <a:rPr lang="bn-IN" sz="3200" dirty="0" smtClean="0">
                <a:latin typeface="NikoshBAN" pitchFamily="2" charset="0"/>
                <a:cs typeface="NikoshBAN" pitchFamily="2" charset="0"/>
                <a:sym typeface="Symbol"/>
              </a:rPr>
              <a:t>ক.</a:t>
            </a:r>
            <a:r>
              <a:rPr lang="en-US" sz="3200" dirty="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A</a:t>
            </a:r>
            <a:r>
              <a:rPr lang="en-US" sz="3200" baseline="30000" dirty="0" smtClean="0">
                <a:latin typeface="Times New Roman" pitchFamily="18" charset="0"/>
                <a:cs typeface="Times New Roman" pitchFamily="18" charset="0"/>
                <a:sym typeface="Symbol"/>
              </a:rPr>
              <a:t>c</a:t>
            </a:r>
            <a:r>
              <a:rPr lang="en-US" sz="3200" dirty="0" smtClean="0">
                <a:latin typeface="Times New Roman" pitchFamily="18" charset="0"/>
                <a:cs typeface="Times New Roman" pitchFamily="18" charset="0"/>
                <a:sym typeface="Symbol"/>
              </a:rPr>
              <a:t> </a:t>
            </a:r>
            <a:r>
              <a:rPr lang="bn-IN" sz="3200" dirty="0" smtClean="0">
                <a:latin typeface="Times New Roman" pitchFamily="18" charset="0"/>
                <a:cs typeface="Times New Roman" pitchFamily="18" charset="0"/>
                <a:sym typeface="Symbol"/>
              </a:rPr>
              <a:t> </a:t>
            </a:r>
            <a:r>
              <a:rPr lang="bn-IN" sz="3200" dirty="0" smtClean="0">
                <a:latin typeface="NikoshBAN" pitchFamily="2" charset="0"/>
                <a:cs typeface="NikoshBAN" pitchFamily="2" charset="0"/>
                <a:sym typeface="Symbol"/>
              </a:rPr>
              <a:t>এবং</a:t>
            </a:r>
            <a:r>
              <a:rPr lang="bn-IN" sz="3200" dirty="0" smtClean="0">
                <a:latin typeface="Times New Roman" pitchFamily="18" charset="0"/>
                <a:cs typeface="Times New Roman" pitchFamily="18" charset="0"/>
                <a:sym typeface="Symbol"/>
              </a:rPr>
              <a:t>  </a:t>
            </a:r>
            <a:r>
              <a:rPr lang="en-US" sz="3200" dirty="0" err="1" smtClean="0">
                <a:latin typeface="Times New Roman" pitchFamily="18" charset="0"/>
                <a:cs typeface="Times New Roman" pitchFamily="18" charset="0"/>
                <a:sym typeface="Symbol"/>
              </a:rPr>
              <a:t>B</a:t>
            </a:r>
            <a:r>
              <a:rPr lang="en-US" sz="3200" baseline="30000" dirty="0" err="1" smtClean="0">
                <a:latin typeface="Times New Roman" pitchFamily="18" charset="0"/>
                <a:cs typeface="Times New Roman" pitchFamily="18" charset="0"/>
                <a:sym typeface="Symbol"/>
              </a:rPr>
              <a:t>c</a:t>
            </a:r>
            <a:r>
              <a:rPr lang="en-US" sz="3200" baseline="300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 </a:t>
            </a:r>
            <a:r>
              <a:rPr lang="bn-BD" sz="3200" dirty="0">
                <a:latin typeface="NikoshBAN" pitchFamily="2" charset="0"/>
                <a:cs typeface="NikoshBAN" pitchFamily="2" charset="0"/>
                <a:sym typeface="Symbol"/>
              </a:rPr>
              <a:t>নির্ণয় কর।</a:t>
            </a:r>
            <a:r>
              <a:rPr lang="en-US" sz="3200" dirty="0">
                <a:latin typeface="Times New Roman" pitchFamily="18" charset="0"/>
                <a:cs typeface="Times New Roman" pitchFamily="18" charset="0"/>
                <a:sym typeface="Symbol"/>
              </a:rPr>
              <a:t> </a:t>
            </a:r>
            <a:endParaRPr lang="bn-BD" sz="3200" dirty="0">
              <a:latin typeface="Times New Roman" pitchFamily="18" charset="0"/>
              <a:cs typeface="Times New Roman" pitchFamily="18" charset="0"/>
              <a:sym typeface="Symbol"/>
            </a:endParaRPr>
          </a:p>
          <a:p>
            <a:r>
              <a:rPr lang="bn-IN" sz="3200" dirty="0" smtClean="0">
                <a:latin typeface="NikoshBAN" pitchFamily="2" charset="0"/>
                <a:cs typeface="NikoshBAN" pitchFamily="2" charset="0"/>
                <a:sym typeface="Symbol"/>
              </a:rPr>
              <a:t>খ. </a:t>
            </a:r>
            <a:r>
              <a:rPr lang="en-US" sz="3200" dirty="0" smtClean="0">
                <a:latin typeface="Times New Roman" pitchFamily="18" charset="0"/>
                <a:cs typeface="Times New Roman" pitchFamily="18" charset="0"/>
                <a:sym typeface="Symbol"/>
              </a:rPr>
              <a:t>AU(B</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C)</a:t>
            </a:r>
            <a:r>
              <a:rPr lang="bn-IN" sz="3200" dirty="0" smtClean="0">
                <a:latin typeface="Times New Roman" pitchFamily="18" charset="0"/>
                <a:cs typeface="Times New Roman" pitchFamily="18" charset="0"/>
                <a:sym typeface="Symbol"/>
              </a:rPr>
              <a:t> = </a:t>
            </a:r>
            <a:r>
              <a:rPr lang="en-US" sz="3200" dirty="0" smtClean="0">
                <a:latin typeface="Times New Roman" pitchFamily="18" charset="0"/>
                <a:cs typeface="Times New Roman" pitchFamily="18" charset="0"/>
                <a:sym typeface="Symbol"/>
              </a:rPr>
              <a:t>A</a:t>
            </a:r>
            <a:r>
              <a:rPr lang="bn-IN"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UB</a:t>
            </a:r>
            <a:r>
              <a:rPr lang="bn-IN" sz="3200" dirty="0" smtClean="0">
                <a:latin typeface="Times New Roman" pitchFamily="18" charset="0"/>
                <a:cs typeface="Times New Roman" pitchFamily="18" charset="0"/>
                <a:sym typeface="Symbol"/>
              </a:rPr>
              <a:t>)</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C.</a:t>
            </a:r>
            <a:r>
              <a:rPr lang="bn-IN" sz="3200" dirty="0" smtClean="0">
                <a:latin typeface="Times New Roman" pitchFamily="18" charset="0"/>
                <a:cs typeface="Times New Roman" pitchFamily="18" charset="0"/>
                <a:sym typeface="Symbol"/>
              </a:rPr>
              <a:t> </a:t>
            </a:r>
            <a:r>
              <a:rPr lang="bn-IN" sz="3200" dirty="0" smtClean="0">
                <a:latin typeface="NikoshBAN" pitchFamily="2" charset="0"/>
                <a:cs typeface="NikoshBAN" pitchFamily="2" charset="0"/>
                <a:sym typeface="Symbol"/>
              </a:rPr>
              <a:t>এর সত্যতা যাচাই কর।</a:t>
            </a:r>
            <a:r>
              <a:rPr lang="en-US" sz="3200" dirty="0" smtClean="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 </a:t>
            </a:r>
            <a:endParaRPr lang="en-US" sz="3200" dirty="0" smtClean="0">
              <a:latin typeface="Times New Roman" pitchFamily="18" charset="0"/>
              <a:cs typeface="Times New Roman" pitchFamily="18" charset="0"/>
              <a:sym typeface="Symbol"/>
            </a:endParaRPr>
          </a:p>
          <a:p>
            <a:r>
              <a:rPr lang="bn-IN" sz="3200" dirty="0" smtClean="0">
                <a:latin typeface="NikoshBAN" pitchFamily="2" charset="0"/>
                <a:cs typeface="NikoshBAN" pitchFamily="2" charset="0"/>
                <a:sym typeface="Symbol"/>
              </a:rPr>
              <a:t>গ.</a:t>
            </a:r>
            <a:r>
              <a:rPr lang="en-US" sz="3200" dirty="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a:t>
            </a:r>
            <a:r>
              <a:rPr lang="en-US" sz="3200" dirty="0">
                <a:latin typeface="Times New Roman" pitchFamily="18" charset="0"/>
                <a:cs typeface="Times New Roman" pitchFamily="18" charset="0"/>
                <a:sym typeface="Symbol"/>
              </a:rPr>
              <a:t>AB</a:t>
            </a:r>
            <a:r>
              <a:rPr lang="bn-IN" sz="3200" dirty="0">
                <a:latin typeface="Times New Roman" pitchFamily="18" charset="0"/>
                <a:cs typeface="Times New Roman" pitchFamily="18" charset="0"/>
                <a:sym typeface="Symbol"/>
              </a:rPr>
              <a:t></a:t>
            </a:r>
            <a:r>
              <a:rPr lang="en-US" sz="3200" dirty="0">
                <a:latin typeface="Times New Roman" pitchFamily="18" charset="0"/>
                <a:cs typeface="Times New Roman" pitchFamily="18" charset="0"/>
                <a:sym typeface="Symbol"/>
              </a:rPr>
              <a:t>C) </a:t>
            </a:r>
            <a:r>
              <a:rPr lang="bn-IN" sz="3200" dirty="0">
                <a:latin typeface="NikoshBAN" pitchFamily="2" charset="0"/>
                <a:cs typeface="NikoshBAN" pitchFamily="2" charset="0"/>
                <a:sym typeface="Symbol"/>
              </a:rPr>
              <a:t>কে</a:t>
            </a:r>
            <a:r>
              <a:rPr lang="en-US" sz="3200" dirty="0">
                <a:latin typeface="Times New Roman" pitchFamily="18" charset="0"/>
                <a:cs typeface="Times New Roman" pitchFamily="18" charset="0"/>
                <a:sym typeface="Symbol"/>
              </a:rPr>
              <a:t> </a:t>
            </a:r>
            <a:r>
              <a:rPr lang="bn-BD" sz="3200" dirty="0" smtClean="0">
                <a:latin typeface="NikoshBAN" pitchFamily="2" charset="0"/>
                <a:cs typeface="NikoshBAN" pitchFamily="2" charset="0"/>
                <a:sym typeface="Symbol"/>
              </a:rPr>
              <a:t>ভেনচিত্রের </a:t>
            </a:r>
            <a:r>
              <a:rPr lang="bn-BD" sz="3200" dirty="0">
                <a:latin typeface="NikoshBAN" pitchFamily="2" charset="0"/>
                <a:cs typeface="NikoshBAN" pitchFamily="2" charset="0"/>
                <a:sym typeface="Symbol"/>
              </a:rPr>
              <a:t>মাধ্যমে প্রকাশ কর।</a:t>
            </a:r>
            <a:r>
              <a:rPr lang="en-US" sz="3200" dirty="0">
                <a:latin typeface="Times New Roman" pitchFamily="18" charset="0"/>
                <a:cs typeface="Times New Roman" pitchFamily="18" charset="0"/>
                <a:sym typeface="Symbol"/>
              </a:rPr>
              <a:t> </a:t>
            </a:r>
            <a:endParaRPr lang="bn-IN" sz="3200" dirty="0" smtClean="0">
              <a:latin typeface="Times New Roman" pitchFamily="18" charset="0"/>
              <a:cs typeface="Times New Roman" pitchFamily="18" charset="0"/>
              <a:sym typeface="Symbol"/>
            </a:endParaRP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785144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2000"/>
                                        <p:tgtEl>
                                          <p:spTgt spid="6"/>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barn(outVertical)">
                                      <p:cBhvr>
                                        <p:cTn id="11" dur="2000"/>
                                        <p:tgtEl>
                                          <p:spTgt spid="2">
                                            <p:bg/>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2000"/>
                                        <p:tgtEl>
                                          <p:spTgt spid="2">
                                            <p:txEl>
                                              <p:pRg st="1" end="1"/>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2000"/>
                                        <p:tgtEl>
                                          <p:spTgt spid="2">
                                            <p:txEl>
                                              <p:pRg st="2" end="2"/>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2000"/>
                                        <p:tgtEl>
                                          <p:spTgt spid="2">
                                            <p:txEl>
                                              <p:pRg st="3" end="3"/>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2000"/>
                                        <p:tgtEl>
                                          <p:spTgt spid="2">
                                            <p:txEl>
                                              <p:pRg st="4" end="4"/>
                                            </p:tx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EF9C4A"/>
              </a:clrFrom>
              <a:clrTo>
                <a:srgbClr val="EF9C4A">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31520" y="685800"/>
            <a:ext cx="7680960" cy="5486400"/>
          </a:xfrm>
          <a:prstGeom prst="rect">
            <a:avLst/>
          </a:prstGeom>
          <a:solidFill>
            <a:srgbClr val="66FF33"/>
          </a:solidFill>
        </p:spPr>
      </p:pic>
      <p:sp>
        <p:nvSpPr>
          <p:cNvPr id="3" name="TextBox 2"/>
          <p:cNvSpPr txBox="1"/>
          <p:nvPr/>
        </p:nvSpPr>
        <p:spPr>
          <a:xfrm rot="20494384">
            <a:off x="1061149" y="1892451"/>
            <a:ext cx="6925072" cy="1569660"/>
          </a:xfrm>
          <a:prstGeom prst="rect">
            <a:avLst/>
          </a:prstGeom>
          <a:noFill/>
          <a:ln>
            <a:noFill/>
          </a:ln>
        </p:spPr>
        <p:style>
          <a:lnRef idx="1">
            <a:schemeClr val="accent6"/>
          </a:lnRef>
          <a:fillRef idx="1001">
            <a:schemeClr val="lt1"/>
          </a:fillRef>
          <a:effectRef idx="1">
            <a:schemeClr val="accent6"/>
          </a:effectRef>
          <a:fontRef idx="minor">
            <a:schemeClr val="dk1"/>
          </a:fontRef>
        </p:style>
        <p:txBody>
          <a:bodyPr wrap="none" rtlCol="0">
            <a:prstTxWarp prst="textDoubleWave1">
              <a:avLst>
                <a:gd name="adj1" fmla="val 12500"/>
                <a:gd name="adj2" fmla="val 2792"/>
              </a:avLst>
            </a:prstTxWarp>
            <a:spAutoFit/>
          </a:bodyPr>
          <a:lstStyle/>
          <a:p>
            <a:r>
              <a:rPr lang="bn-IN" sz="9600" dirty="0" smtClean="0">
                <a:solidFill>
                  <a:schemeClr val="bg1">
                    <a:lumMod val="95000"/>
                  </a:schemeClr>
                </a:solidFill>
                <a:latin typeface="NikoshBAN" pitchFamily="2" charset="0"/>
                <a:cs typeface="NikoshBAN" pitchFamily="2" charset="0"/>
              </a:rPr>
              <a:t>ধন্যবাদ</a:t>
            </a:r>
            <a:endParaRPr lang="en-US" sz="9600" dirty="0">
              <a:solidFill>
                <a:schemeClr val="bg1">
                  <a:lumMod val="95000"/>
                </a:schemeClr>
              </a:solidFill>
              <a:latin typeface="NikoshBAN" pitchFamily="2" charset="0"/>
              <a:cs typeface="NikoshBAN" pitchFamily="2" charset="0"/>
            </a:endParaRPr>
          </a:p>
        </p:txBody>
      </p:sp>
    </p:spTree>
    <p:extLst>
      <p:ext uri="{BB962C8B-B14F-4D97-AF65-F5344CB8AC3E}">
        <p14:creationId xmlns:p14="http://schemas.microsoft.com/office/powerpoint/2010/main" val="2674521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ppt_x</p:attrName>
                                        </p:attrNameLst>
                                      </p:cBhvr>
                                      <p:tavLst>
                                        <p:tav tm="0">
                                          <p:val>
                                            <p:fltVal val="0.5"/>
                                          </p:val>
                                        </p:tav>
                                        <p:tav tm="100000">
                                          <p:val>
                                            <p:strVal val="#ppt_x"/>
                                          </p:val>
                                        </p:tav>
                                      </p:tavLst>
                                    </p:anim>
                                    <p:anim calcmode="lin" valueType="num">
                                      <p:cBhvr>
                                        <p:cTn id="15"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1828800"/>
            <a:ext cx="8564878" cy="4800600"/>
            <a:chOff x="198120" y="1828800"/>
            <a:chExt cx="8564878" cy="4800600"/>
          </a:xfrm>
        </p:grpSpPr>
        <p:sp>
          <p:nvSpPr>
            <p:cNvPr id="16" name="Rounded Rectangle 15"/>
            <p:cNvSpPr/>
            <p:nvPr/>
          </p:nvSpPr>
          <p:spPr>
            <a:xfrm>
              <a:off x="198120" y="33528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rgbClr val="002060"/>
                  </a:solidFill>
                  <a:latin typeface="NikoshBAN" pitchFamily="2" charset="0"/>
                  <a:cs typeface="NikoshBAN" pitchFamily="2" charset="0"/>
                </a:rPr>
                <a:t>দুলাল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চন্দ্র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বিশ্বাস</a:t>
              </a:r>
              <a:endParaRPr lang="bn-BD" sz="3200" dirty="0" smtClean="0">
                <a:solidFill>
                  <a:srgbClr val="002060"/>
                </a:solidFill>
                <a:latin typeface="NikoshBAN" pitchFamily="2" charset="0"/>
                <a:cs typeface="NikoshBAN" pitchFamily="2" charset="0"/>
              </a:endParaRPr>
            </a:p>
            <a:p>
              <a:pPr algn="ctr"/>
              <a:r>
                <a:rPr lang="en-US" sz="2400" dirty="0" err="1" smtClean="0">
                  <a:solidFill>
                    <a:srgbClr val="002060"/>
                  </a:solidFill>
                  <a:latin typeface="NikoshBAN" pitchFamily="2" charset="0"/>
                  <a:cs typeface="NikoshBAN" pitchFamily="2" charset="0"/>
                </a:rPr>
                <a:t>সহকা</a:t>
              </a:r>
              <a:r>
                <a:rPr lang="bn-BD" sz="2400" dirty="0" smtClean="0">
                  <a:solidFill>
                    <a:srgbClr val="002060"/>
                  </a:solidFill>
                  <a:latin typeface="NikoshBAN" pitchFamily="2" charset="0"/>
                  <a:cs typeface="NikoshBAN" pitchFamily="2" charset="0"/>
                </a:rPr>
                <a:t>রী</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শিক্ষক</a:t>
              </a:r>
              <a:r>
                <a:rPr lang="en-US" sz="2400" dirty="0" smtClean="0">
                  <a:solidFill>
                    <a:srgbClr val="002060"/>
                  </a:solidFill>
                  <a:latin typeface="NikoshBAN" pitchFamily="2" charset="0"/>
                  <a:cs typeface="NikoshBAN" pitchFamily="2" charset="0"/>
                </a:rPr>
                <a:t> (</a:t>
              </a:r>
              <a:r>
                <a:rPr lang="en-US" sz="2000" dirty="0" smtClean="0">
                  <a:solidFill>
                    <a:srgbClr val="002060"/>
                  </a:solidFill>
                  <a:latin typeface="NikoshBAN" pitchFamily="2" charset="0"/>
                  <a:cs typeface="NikoshBAN" pitchFamily="2" charset="0"/>
                </a:rPr>
                <a:t>ICT</a:t>
              </a:r>
              <a:r>
                <a:rPr lang="en-US" sz="2400" dirty="0" smtClean="0">
                  <a:solidFill>
                    <a:srgbClr val="002060"/>
                  </a:solidFill>
                  <a:latin typeface="NikoshBAN" pitchFamily="2" charset="0"/>
                  <a:cs typeface="NikoshBAN" pitchFamily="2" charset="0"/>
                </a:rPr>
                <a:t>)</a:t>
              </a:r>
            </a:p>
            <a:p>
              <a:pPr algn="ctr"/>
              <a:r>
                <a:rPr lang="en-US" sz="2400" dirty="0" err="1" smtClean="0">
                  <a:solidFill>
                    <a:srgbClr val="002060"/>
                  </a:solidFill>
                  <a:latin typeface="NikoshBAN" pitchFamily="2" charset="0"/>
                  <a:cs typeface="NikoshBAN" pitchFamily="2" charset="0"/>
                </a:rPr>
                <a:t>বাদাঘাট</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মডেল</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স্কুল</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এন্ড</a:t>
              </a:r>
              <a:r>
                <a:rPr lang="en-US" sz="2400" dirty="0" smtClean="0">
                  <a:solidFill>
                    <a:srgbClr val="002060"/>
                  </a:solidFill>
                  <a:latin typeface="NikoshBAN" pitchFamily="2" charset="0"/>
                  <a:cs typeface="NikoshBAN" pitchFamily="2" charset="0"/>
                </a:rPr>
                <a:t> </a:t>
              </a:r>
              <a:r>
                <a:rPr lang="en-US" sz="2400" dirty="0" err="1" smtClean="0">
                  <a:solidFill>
                    <a:srgbClr val="002060"/>
                  </a:solidFill>
                  <a:latin typeface="NikoshBAN" pitchFamily="2" charset="0"/>
                  <a:cs typeface="NikoshBAN" pitchFamily="2" charset="0"/>
                </a:rPr>
                <a:t>কলেজ</a:t>
              </a:r>
              <a:r>
                <a:rPr lang="en-US" sz="2400" dirty="0" smtClean="0">
                  <a:solidFill>
                    <a:srgbClr val="002060"/>
                  </a:solidFill>
                  <a:latin typeface="NikoshBAN" pitchFamily="2" charset="0"/>
                  <a:cs typeface="NikoshBAN" pitchFamily="2" charset="0"/>
                </a:rPr>
                <a:t> </a:t>
              </a:r>
            </a:p>
            <a:p>
              <a:pPr algn="ctr"/>
              <a:r>
                <a:rPr lang="en-US" sz="2400" dirty="0" err="1" smtClean="0">
                  <a:solidFill>
                    <a:srgbClr val="002060"/>
                  </a:solidFill>
                  <a:latin typeface="NikoshBAN" pitchFamily="2" charset="0"/>
                  <a:cs typeface="NikoshBAN" pitchFamily="2" charset="0"/>
                </a:rPr>
                <a:t>নলকট,সদর,সিলেট</a:t>
              </a:r>
              <a:endParaRPr lang="en-US" sz="2400" dirty="0" smtClean="0">
                <a:solidFill>
                  <a:srgbClr val="002060"/>
                </a:solidFill>
                <a:latin typeface="NikoshBAN" pitchFamily="2" charset="0"/>
                <a:cs typeface="NikoshBAN" pitchFamily="2" charset="0"/>
              </a:endParaRPr>
            </a:p>
            <a:p>
              <a:pPr algn="ctr"/>
              <a:r>
                <a:rPr lang="en-US" sz="2400" dirty="0" smtClean="0">
                  <a:solidFill>
                    <a:srgbClr val="002060"/>
                  </a:solidFill>
                  <a:latin typeface="NikoshBAN" pitchFamily="2" charset="0"/>
                  <a:cs typeface="NikoshBAN" pitchFamily="2" charset="0"/>
                </a:rPr>
                <a:t>dulal</a:t>
              </a:r>
              <a:r>
                <a:rPr lang="en-US" sz="2400" dirty="0" smtClean="0">
                  <a:solidFill>
                    <a:srgbClr val="002060"/>
                  </a:solidFill>
                  <a:latin typeface="Times New Roman" pitchFamily="18" charset="0"/>
                  <a:cs typeface="Times New Roman" pitchFamily="18" charset="0"/>
                </a:rPr>
                <a:t>2012</a:t>
              </a:r>
              <a:r>
                <a:rPr lang="en-US" sz="2400" dirty="0" smtClean="0">
                  <a:solidFill>
                    <a:srgbClr val="002060"/>
                  </a:solidFill>
                  <a:latin typeface="NikoshBAN" pitchFamily="2" charset="0"/>
                  <a:cs typeface="NikoshBAN" pitchFamily="2" charset="0"/>
                </a:rPr>
                <a:t>bd</a:t>
              </a:r>
              <a:r>
                <a:rPr lang="en-US" sz="2000" dirty="0" smtClean="0">
                  <a:solidFill>
                    <a:srgbClr val="002060"/>
                  </a:solidFill>
                  <a:latin typeface="Times New Roman" pitchFamily="18" charset="0"/>
                  <a:cs typeface="Times New Roman" pitchFamily="18" charset="0"/>
                </a:rPr>
                <a:t>@gmail.com</a:t>
              </a:r>
            </a:p>
            <a:p>
              <a:pPr algn="ctr"/>
              <a:r>
                <a:rPr lang="en-US" sz="2400" dirty="0" smtClean="0">
                  <a:solidFill>
                    <a:srgbClr val="002060"/>
                  </a:solidFill>
                  <a:latin typeface="Times New Roman" pitchFamily="18" charset="0"/>
                  <a:cs typeface="Times New Roman" pitchFamily="18" charset="0"/>
                </a:rPr>
                <a:t>Mob.-01723637624</a:t>
              </a:r>
              <a:endParaRPr lang="bn-BD" sz="2400" dirty="0" smtClean="0">
                <a:solidFill>
                  <a:srgbClr val="002060"/>
                </a:solidFill>
                <a:latin typeface="NikoshBAN" pitchFamily="2" charset="0"/>
                <a:cs typeface="NikoshBAN" pitchFamily="2" charset="0"/>
              </a:endParaRPr>
            </a:p>
            <a:p>
              <a:pPr algn="ctr"/>
              <a:endParaRPr lang="bn-BD" sz="2400" dirty="0" smtClean="0">
                <a:solidFill>
                  <a:prstClr val="white"/>
                </a:solidFill>
                <a:latin typeface="NikoshBAN" pitchFamily="2" charset="0"/>
                <a:cs typeface="NikoshBAN" pitchFamily="2" charset="0"/>
              </a:endParaRPr>
            </a:p>
          </p:txBody>
        </p:sp>
        <p:sp>
          <p:nvSpPr>
            <p:cNvPr id="19" name="Rounded Rectangle 18"/>
            <p:cNvSpPr/>
            <p:nvPr/>
          </p:nvSpPr>
          <p:spPr>
            <a:xfrm>
              <a:off x="4648199" y="34290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solidFill>
                    <a:srgbClr val="7030A0"/>
                  </a:solidFill>
                  <a:latin typeface="NikoshBAN" pitchFamily="2" charset="0"/>
                  <a:cs typeface="NikoshBAN" pitchFamily="2" charset="0"/>
                </a:rPr>
                <a:t>শ্রেণিঃ</a:t>
              </a:r>
              <a:r>
                <a:rPr lang="en-GB" sz="3600" dirty="0">
                  <a:solidFill>
                    <a:srgbClr val="7030A0"/>
                  </a:solidFill>
                  <a:latin typeface="NikoshBAN" pitchFamily="2" charset="0"/>
                  <a:cs typeface="NikoshBAN" pitchFamily="2" charset="0"/>
                </a:rPr>
                <a:t> </a:t>
              </a:r>
              <a:r>
                <a:rPr lang="en-GB" sz="3600" dirty="0" err="1" smtClean="0">
                  <a:solidFill>
                    <a:srgbClr val="7030A0"/>
                  </a:solidFill>
                  <a:latin typeface="NikoshBAN" pitchFamily="2" charset="0"/>
                  <a:cs typeface="NikoshBAN" pitchFamily="2" charset="0"/>
                </a:rPr>
                <a:t>অষ্টম</a:t>
              </a:r>
              <a:endParaRPr lang="bn-BD" sz="3600" dirty="0" smtClean="0">
                <a:solidFill>
                  <a:srgbClr val="7030A0"/>
                </a:solidFill>
                <a:latin typeface="NikoshBAN" pitchFamily="2" charset="0"/>
                <a:cs typeface="NikoshBAN" pitchFamily="2" charset="0"/>
              </a:endParaRPr>
            </a:p>
            <a:p>
              <a:pPr algn="ctr"/>
              <a:r>
                <a:rPr lang="bn-BD" sz="3600" dirty="0" smtClean="0">
                  <a:solidFill>
                    <a:srgbClr val="7030A0"/>
                  </a:solidFill>
                  <a:latin typeface="NikoshBAN" pitchFamily="2" charset="0"/>
                  <a:cs typeface="NikoshBAN" pitchFamily="2" charset="0"/>
                </a:rPr>
                <a:t>বিষয়ঃ </a:t>
              </a:r>
              <a:r>
                <a:rPr lang="en-GB" sz="3600" dirty="0" err="1" smtClean="0">
                  <a:solidFill>
                    <a:srgbClr val="7030A0"/>
                  </a:solidFill>
                  <a:latin typeface="NikoshBAN" pitchFamily="2" charset="0"/>
                  <a:cs typeface="NikoshBAN" pitchFamily="2" charset="0"/>
                </a:rPr>
                <a:t>সাধারণ</a:t>
              </a:r>
              <a:r>
                <a:rPr lang="en-US" sz="3600" dirty="0" smtClean="0">
                  <a:solidFill>
                    <a:srgbClr val="7030A0"/>
                  </a:solidFill>
                  <a:latin typeface="NikoshBAN" pitchFamily="2" charset="0"/>
                  <a:cs typeface="NikoshBAN" pitchFamily="2" charset="0"/>
                </a:rPr>
                <a:t> </a:t>
              </a:r>
              <a:r>
                <a:rPr lang="en-US" sz="3600" dirty="0" err="1" smtClean="0">
                  <a:solidFill>
                    <a:srgbClr val="7030A0"/>
                  </a:solidFill>
                  <a:latin typeface="NikoshBAN" pitchFamily="2" charset="0"/>
                  <a:cs typeface="NikoshBAN" pitchFamily="2" charset="0"/>
                </a:rPr>
                <a:t>গণিত</a:t>
              </a:r>
              <a:endParaRPr lang="en-US" sz="3600" dirty="0" smtClean="0">
                <a:solidFill>
                  <a:srgbClr val="7030A0"/>
                </a:solidFill>
                <a:latin typeface="NikoshBAN" pitchFamily="2" charset="0"/>
                <a:cs typeface="NikoshBAN" pitchFamily="2" charset="0"/>
              </a:endParaRPr>
            </a:p>
            <a:p>
              <a:pPr algn="ctr"/>
              <a:r>
                <a:rPr lang="en-GB" sz="3600" dirty="0" err="1" smtClean="0">
                  <a:solidFill>
                    <a:srgbClr val="7030A0"/>
                  </a:solidFill>
                  <a:latin typeface="NikoshBAN" pitchFamily="2" charset="0"/>
                  <a:cs typeface="NikoshBAN" pitchFamily="2" charset="0"/>
                </a:rPr>
                <a:t>অধ্যায়ঃ</a:t>
              </a:r>
              <a:r>
                <a:rPr lang="en-GB" sz="3600" dirty="0" smtClean="0">
                  <a:solidFill>
                    <a:srgbClr val="7030A0"/>
                  </a:solidFill>
                  <a:latin typeface="NikoshBAN" pitchFamily="2" charset="0"/>
                  <a:cs typeface="NikoshBAN" pitchFamily="2" charset="0"/>
                </a:rPr>
                <a:t> ০7</a:t>
              </a:r>
              <a:endParaRPr lang="bn-BD" sz="3600" dirty="0" smtClean="0">
                <a:solidFill>
                  <a:srgbClr val="7030A0"/>
                </a:solidFill>
                <a:latin typeface="NikoshBAN" pitchFamily="2" charset="0"/>
                <a:cs typeface="NikoshBAN" pitchFamily="2" charset="0"/>
              </a:endParaRPr>
            </a:p>
            <a:p>
              <a:pPr algn="ctr"/>
              <a:r>
                <a:rPr lang="en-US" sz="3600" dirty="0" err="1" smtClean="0">
                  <a:solidFill>
                    <a:srgbClr val="7030A0"/>
                  </a:solidFill>
                  <a:latin typeface="NikoshBAN" pitchFamily="2" charset="0"/>
                  <a:cs typeface="NikoshBAN" pitchFamily="2" charset="0"/>
                </a:rPr>
                <a:t>পাঠঃ</a:t>
              </a:r>
              <a:r>
                <a:rPr lang="en-US" sz="3600" dirty="0" smtClean="0">
                  <a:solidFill>
                    <a:srgbClr val="7030A0"/>
                  </a:solidFill>
                  <a:latin typeface="NikoshBAN" pitchFamily="2" charset="0"/>
                  <a:cs typeface="NikoshBAN" pitchFamily="2" charset="0"/>
                </a:rPr>
                <a:t> </a:t>
              </a:r>
              <a:r>
                <a:rPr lang="en-GB" sz="3600" dirty="0" err="1" smtClean="0">
                  <a:solidFill>
                    <a:srgbClr val="7030A0"/>
                  </a:solidFill>
                  <a:latin typeface="NikoshBAN" pitchFamily="2" charset="0"/>
                  <a:cs typeface="NikoshBAN" pitchFamily="2" charset="0"/>
                </a:rPr>
                <a:t>সেটের</a:t>
              </a:r>
              <a:r>
                <a:rPr lang="en-GB" sz="3600" dirty="0" smtClean="0">
                  <a:solidFill>
                    <a:srgbClr val="7030A0"/>
                  </a:solidFill>
                  <a:latin typeface="NikoshBAN" pitchFamily="2" charset="0"/>
                  <a:cs typeface="NikoshBAN" pitchFamily="2" charset="0"/>
                </a:rPr>
                <a:t> </a:t>
              </a:r>
              <a:r>
                <a:rPr lang="en-GB" sz="3600" dirty="0" err="1" smtClean="0">
                  <a:solidFill>
                    <a:srgbClr val="7030A0"/>
                  </a:solidFill>
                  <a:latin typeface="NikoshBAN" pitchFamily="2" charset="0"/>
                  <a:cs typeface="NikoshBAN" pitchFamily="2" charset="0"/>
                </a:rPr>
                <a:t>প্রকাভেদ</a:t>
              </a:r>
              <a:r>
                <a:rPr lang="en-US" sz="3600" dirty="0" smtClean="0">
                  <a:solidFill>
                    <a:srgbClr val="7030A0"/>
                  </a:solidFill>
                  <a:latin typeface="NikoshBAN" pitchFamily="2" charset="0"/>
                  <a:cs typeface="NikoshBAN" pitchFamily="2" charset="0"/>
                </a:rPr>
                <a:t>।</a:t>
              </a:r>
              <a:endParaRPr lang="bn-BD" sz="3600" dirty="0" smtClean="0">
                <a:solidFill>
                  <a:srgbClr val="7030A0"/>
                </a:solidFill>
                <a:latin typeface="NikoshBAN" pitchFamily="2" charset="0"/>
                <a:cs typeface="NikoshBAN" pitchFamily="2" charset="0"/>
              </a:endParaRPr>
            </a:p>
          </p:txBody>
        </p:sp>
        <p:sp>
          <p:nvSpPr>
            <p:cNvPr id="18" name="Rectangle 17"/>
            <p:cNvSpPr/>
            <p:nvPr/>
          </p:nvSpPr>
          <p:spPr>
            <a:xfrm>
              <a:off x="3014133" y="1828800"/>
              <a:ext cx="2844800" cy="761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prstClr val="white"/>
                  </a:solidFill>
                  <a:latin typeface="NikoshBAN" pitchFamily="2" charset="0"/>
                  <a:cs typeface="NikoshBAN" pitchFamily="2" charset="0"/>
                </a:rPr>
                <a:t> </a:t>
              </a:r>
              <a:r>
                <a:rPr lang="bn-BD" sz="4400" dirty="0" smtClean="0">
                  <a:solidFill>
                    <a:prstClr val="white"/>
                  </a:solidFill>
                  <a:latin typeface="NikoshBAN" pitchFamily="2" charset="0"/>
                  <a:cs typeface="NikoshBAN" pitchFamily="2" charset="0"/>
                </a:rPr>
                <a:t>পরিচিতি</a:t>
              </a:r>
              <a:endParaRPr lang="en-US" sz="4400" dirty="0">
                <a:solidFill>
                  <a:prstClr val="white"/>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3" name="Oval 2"/>
          <p:cNvSpPr/>
          <p:nvPr/>
        </p:nvSpPr>
        <p:spPr>
          <a:xfrm>
            <a:off x="533401" y="701040"/>
            <a:ext cx="2209800" cy="251460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Left-Right Arrow 4"/>
          <p:cNvSpPr/>
          <p:nvPr/>
        </p:nvSpPr>
        <p:spPr>
          <a:xfrm>
            <a:off x="2514600" y="304800"/>
            <a:ext cx="3962400" cy="1066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rgbClr val="FFFF00"/>
                </a:solidFill>
                <a:latin typeface="NikoshBAN" pitchFamily="2" charset="0"/>
                <a:cs typeface="NikoshBAN" pitchFamily="2" charset="0"/>
              </a:rPr>
              <a:t>উপস্থাপনায়</a:t>
            </a:r>
            <a:endParaRPr lang="en-US" dirty="0">
              <a:solidFill>
                <a:srgbClr val="FFFF00"/>
              </a:solidFill>
              <a:latin typeface="NikoshBAN" pitchFamily="2" charset="0"/>
              <a:cs typeface="NikoshBAN" pitchFamily="2" charset="0"/>
            </a:endParaRPr>
          </a:p>
        </p:txBody>
      </p:sp>
      <p:pic>
        <p:nvPicPr>
          <p:cNvPr id="3074" name="Picture 2" descr="C:\Users\BMSchool\Desktop\math 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115" y="511449"/>
            <a:ext cx="2099363" cy="267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523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12" y="609600"/>
            <a:ext cx="6806221" cy="5156150"/>
          </a:xfrm>
          <a:prstGeom prst="rect">
            <a:avLst/>
          </a:prstGeom>
          <a:ln w="28575">
            <a:solidFill>
              <a:schemeClr val="tx1"/>
            </a:solidFill>
          </a:ln>
        </p:spPr>
      </p:pic>
      <p:sp>
        <p:nvSpPr>
          <p:cNvPr id="6" name="TextBox 5"/>
          <p:cNvSpPr txBox="1"/>
          <p:nvPr/>
        </p:nvSpPr>
        <p:spPr>
          <a:xfrm>
            <a:off x="6035283" y="4063425"/>
            <a:ext cx="1813317" cy="584775"/>
          </a:xfrm>
          <a:prstGeom prst="rect">
            <a:avLst/>
          </a:prstGeom>
          <a:noFill/>
        </p:spPr>
        <p:txBody>
          <a:bodyPr wrap="none" rtlCol="0">
            <a:spAutoFit/>
          </a:bodyPr>
          <a:lstStyle/>
          <a:p>
            <a:r>
              <a:rPr lang="bn-IN" sz="3200" dirty="0" smtClean="0">
                <a:latin typeface="NikoshBAN" pitchFamily="2" charset="0"/>
                <a:cs typeface="NikoshBAN" pitchFamily="2" charset="0"/>
              </a:rPr>
              <a:t>কীসের সেট?</a:t>
            </a:r>
            <a:endParaRPr lang="en-US" sz="3200" dirty="0">
              <a:latin typeface="NikoshBAN" pitchFamily="2" charset="0"/>
              <a:cs typeface="NikoshBAN"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911" y="609599"/>
            <a:ext cx="6827993" cy="5210579"/>
          </a:xfrm>
          <a:prstGeom prst="rect">
            <a:avLst/>
          </a:prstGeom>
          <a:ln w="19050">
            <a:solidFill>
              <a:schemeClr val="tx1"/>
            </a:solidFill>
          </a:ln>
        </p:spPr>
      </p:pic>
      <p:sp>
        <p:nvSpPr>
          <p:cNvPr id="4" name="TextBox 3"/>
          <p:cNvSpPr txBox="1"/>
          <p:nvPr/>
        </p:nvSpPr>
        <p:spPr>
          <a:xfrm>
            <a:off x="1100817" y="5820179"/>
            <a:ext cx="6864087" cy="584775"/>
          </a:xfrm>
          <a:prstGeom prst="rect">
            <a:avLst/>
          </a:prstGeom>
          <a:solidFill>
            <a:srgbClr val="00FF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বইয়ের সেট</a:t>
            </a:r>
            <a:endParaRPr lang="en-US" sz="3200" dirty="0">
              <a:latin typeface="NikoshBAN" pitchFamily="2" charset="0"/>
              <a:cs typeface="NikoshBAN" pitchFamily="2" charset="0"/>
            </a:endParaRPr>
          </a:p>
        </p:txBody>
      </p:sp>
      <p:sp>
        <p:nvSpPr>
          <p:cNvPr id="5" name="TextBox 4"/>
          <p:cNvSpPr txBox="1"/>
          <p:nvPr/>
        </p:nvSpPr>
        <p:spPr>
          <a:xfrm>
            <a:off x="1122588" y="5820179"/>
            <a:ext cx="6864087" cy="584775"/>
          </a:xfrm>
          <a:prstGeom prst="rect">
            <a:avLst/>
          </a:prstGeom>
          <a:solidFill>
            <a:srgbClr val="FFCD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ডিনার সেট</a:t>
            </a:r>
            <a:endParaRPr lang="en-US" sz="3200" dirty="0">
              <a:latin typeface="NikoshBAN" pitchFamily="2" charset="0"/>
              <a:cs typeface="NikoshBAN" pitchFamily="2" charset="0"/>
            </a:endParaRPr>
          </a:p>
        </p:txBody>
      </p:sp>
      <p:sp>
        <p:nvSpPr>
          <p:cNvPr id="7" name="TextBox 6"/>
          <p:cNvSpPr txBox="1"/>
          <p:nvPr/>
        </p:nvSpPr>
        <p:spPr>
          <a:xfrm>
            <a:off x="6118930" y="5180975"/>
            <a:ext cx="1813317" cy="584775"/>
          </a:xfrm>
          <a:prstGeom prst="rect">
            <a:avLst/>
          </a:prstGeom>
          <a:noFill/>
        </p:spPr>
        <p:txBody>
          <a:bodyPr wrap="none" rtlCol="0">
            <a:spAutoFit/>
          </a:bodyPr>
          <a:lstStyle/>
          <a:p>
            <a:r>
              <a:rPr lang="bn-IN" sz="3200" dirty="0" smtClean="0">
                <a:latin typeface="NikoshBAN" pitchFamily="2" charset="0"/>
                <a:cs typeface="NikoshBAN" pitchFamily="2" charset="0"/>
              </a:rPr>
              <a:t>কীসের সেট?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375232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4" grpId="1" animBg="1"/>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2947" y="1371599"/>
            <a:ext cx="3965509" cy="396395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clrChange>
              <a:clrFrom>
                <a:srgbClr val="FEFFFD"/>
              </a:clrFrom>
              <a:clrTo>
                <a:srgbClr val="FEFFFD">
                  <a:alpha val="0"/>
                </a:srgbClr>
              </a:clrTo>
            </a:clrChange>
            <a:extLst>
              <a:ext uri="{28A0092B-C50C-407E-A947-70E740481C1C}">
                <a14:useLocalDpi xmlns:a14="http://schemas.microsoft.com/office/drawing/2010/main" val="0"/>
              </a:ext>
            </a:extLst>
          </a:blip>
          <a:stretch>
            <a:fillRect/>
          </a:stretch>
        </p:blipFill>
        <p:spPr>
          <a:xfrm>
            <a:off x="562947" y="1371599"/>
            <a:ext cx="3965510" cy="3963955"/>
          </a:xfrm>
          <a:prstGeom prst="rect">
            <a:avLst/>
          </a:prstGeom>
          <a:solidFill>
            <a:schemeClr val="accent6">
              <a:lumMod val="20000"/>
              <a:lumOff val="80000"/>
            </a:schemeClr>
          </a:solidFill>
          <a:ln w="1905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090" y="1370045"/>
            <a:ext cx="3965510" cy="3965510"/>
          </a:xfrm>
          <a:prstGeom prst="rect">
            <a:avLst/>
          </a:prstGeom>
        </p:spPr>
      </p:pic>
      <p:sp>
        <p:nvSpPr>
          <p:cNvPr id="7" name="TextBox 6"/>
          <p:cNvSpPr txBox="1"/>
          <p:nvPr/>
        </p:nvSpPr>
        <p:spPr>
          <a:xfrm>
            <a:off x="548370" y="5461575"/>
            <a:ext cx="3980086"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কলমের সংখ্যা নির্দিষ্ট</a:t>
            </a:r>
            <a:endParaRPr lang="en-US" sz="3200" dirty="0">
              <a:latin typeface="NikoshBAN" pitchFamily="2" charset="0"/>
              <a:cs typeface="NikoshBAN" pitchFamily="2" charset="0"/>
            </a:endParaRPr>
          </a:p>
        </p:txBody>
      </p:sp>
      <p:sp>
        <p:nvSpPr>
          <p:cNvPr id="8" name="TextBox 7"/>
          <p:cNvSpPr txBox="1"/>
          <p:nvPr/>
        </p:nvSpPr>
        <p:spPr>
          <a:xfrm>
            <a:off x="4645090" y="5461575"/>
            <a:ext cx="3965510"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নক্ষত্রের সংখ্যা অনির্দিষ্ট</a:t>
            </a:r>
            <a:endParaRPr lang="en-US" sz="3200" dirty="0">
              <a:latin typeface="NikoshBAN" pitchFamily="2" charset="0"/>
              <a:cs typeface="NikoshBAN" pitchFamily="2" charset="0"/>
            </a:endParaRPr>
          </a:p>
        </p:txBody>
      </p:sp>
      <p:sp>
        <p:nvSpPr>
          <p:cNvPr id="3" name="TextBox 2"/>
          <p:cNvSpPr txBox="1"/>
          <p:nvPr/>
        </p:nvSpPr>
        <p:spPr>
          <a:xfrm>
            <a:off x="562947" y="533400"/>
            <a:ext cx="8047653" cy="646331"/>
          </a:xfrm>
          <a:prstGeom prst="rect">
            <a:avLst/>
          </a:prstGeom>
          <a:solidFill>
            <a:srgbClr val="00FFFF"/>
          </a:solidFill>
          <a:ln w="19050">
            <a:solidFill>
              <a:schemeClr val="tx1"/>
            </a:solidFill>
          </a:ln>
        </p:spPr>
        <p:txBody>
          <a:bodyPr wrap="square" rtlCol="0">
            <a:spAutoFit/>
          </a:bodyPr>
          <a:lstStyle/>
          <a:p>
            <a:pPr algn="ctr"/>
            <a:r>
              <a:rPr lang="bn-IN" sz="3600" dirty="0" smtClean="0">
                <a:latin typeface="NikoshBAN" pitchFamily="2" charset="0"/>
                <a:cs typeface="NikoshBAN" pitchFamily="2" charset="0"/>
              </a:rPr>
              <a:t> সেটের প্রকারভেদ ও সেট প্রক্রিয়া</a:t>
            </a:r>
            <a:endParaRPr lang="en-US" sz="3600" dirty="0">
              <a:latin typeface="NikoshBAN" pitchFamily="2" charset="0"/>
              <a:cs typeface="NikoshBAN" pitchFamily="2" charset="0"/>
            </a:endParaRPr>
          </a:p>
        </p:txBody>
      </p:sp>
      <p:sp>
        <p:nvSpPr>
          <p:cNvPr id="9" name="TextBox 8"/>
          <p:cNvSpPr txBox="1"/>
          <p:nvPr/>
        </p:nvSpPr>
        <p:spPr>
          <a:xfrm>
            <a:off x="548370" y="5461574"/>
            <a:ext cx="3980086" cy="584775"/>
          </a:xfrm>
          <a:prstGeom prst="rect">
            <a:avLst/>
          </a:prstGeom>
          <a:solidFill>
            <a:srgbClr val="E5F8FF"/>
          </a:solidFill>
          <a:ln w="19050">
            <a:solidFill>
              <a:schemeClr val="tx1"/>
            </a:solidFill>
          </a:ln>
        </p:spPr>
        <p:txBody>
          <a:bodyPr wrap="square" rtlCol="0">
            <a:spAutoFit/>
          </a:bodyPr>
          <a:lstStyle/>
          <a:p>
            <a:pPr algn="ctr"/>
            <a:r>
              <a:rPr lang="bn-IN" sz="3200" dirty="0" smtClean="0">
                <a:latin typeface="NikoshBAN" pitchFamily="2" charset="0"/>
                <a:cs typeface="NikoshBAN" pitchFamily="2" charset="0"/>
              </a:rPr>
              <a:t>কোনো উপাদান নেই</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85508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199" y="914400"/>
            <a:ext cx="7447873" cy="4955203"/>
          </a:xfrm>
          <a:prstGeom prst="rect">
            <a:avLst/>
          </a:prstGeom>
          <a:solidFill>
            <a:srgbClr val="CAFFB9"/>
          </a:solidFill>
          <a:ln w="19050">
            <a:solidFill>
              <a:schemeClr val="tx1"/>
            </a:solidFill>
          </a:ln>
        </p:spPr>
        <p:txBody>
          <a:bodyPr wrap="none">
            <a:spAutoFit/>
          </a:bodyPr>
          <a:lstStyle/>
          <a:p>
            <a:pPr algn="ctr"/>
            <a:endParaRPr lang="bn-IN" sz="4000" dirty="0" smtClean="0">
              <a:latin typeface="NikoshBAN" pitchFamily="2" charset="0"/>
              <a:cs typeface="NikoshBAN" pitchFamily="2" charset="0"/>
            </a:endParaRPr>
          </a:p>
          <a:p>
            <a:pPr algn="ctr"/>
            <a:r>
              <a:rPr lang="bn-IN" sz="4000" dirty="0" smtClean="0">
                <a:latin typeface="NikoshBAN" pitchFamily="2" charset="0"/>
                <a:cs typeface="NikoshBAN" pitchFamily="2" charset="0"/>
              </a:rPr>
              <a:t>শিখনফল</a:t>
            </a:r>
          </a:p>
          <a:p>
            <a:pPr algn="ctr"/>
            <a:endParaRPr lang="en-US" sz="4000" dirty="0" smtClean="0">
              <a:latin typeface="NikoshBAN" pitchFamily="2" charset="0"/>
              <a:cs typeface="NikoshBAN" pitchFamily="2" charset="0"/>
            </a:endParaRPr>
          </a:p>
          <a:p>
            <a:r>
              <a:rPr lang="bn-IN" sz="2800" dirty="0" smtClean="0">
                <a:latin typeface="NikoshBAN" pitchFamily="2" charset="0"/>
                <a:cs typeface="NikoshBAN" pitchFamily="2" charset="0"/>
              </a:rPr>
              <a:t>এই পাঠ শেষে শিক্ষার্থীরা</a:t>
            </a:r>
            <a:r>
              <a:rPr lang="en-US" sz="2800" dirty="0" smtClean="0">
                <a:latin typeface="NikoshBAN" pitchFamily="2" charset="0"/>
                <a:cs typeface="NikoshBAN" pitchFamily="2" charset="0"/>
              </a:rPr>
              <a:t>…</a:t>
            </a:r>
            <a:endParaRPr lang="bn-IN" sz="2800" dirty="0" smtClean="0">
              <a:latin typeface="NikoshBAN" pitchFamily="2" charset="0"/>
              <a:cs typeface="NikoshBAN" pitchFamily="2" charset="0"/>
            </a:endParaRPr>
          </a:p>
          <a:p>
            <a:r>
              <a:rPr lang="en-US" sz="2800" dirty="0">
                <a:latin typeface="NikoshBAN" pitchFamily="2" charset="0"/>
                <a:cs typeface="NikoshBAN" pitchFamily="2" charset="0"/>
              </a:rPr>
              <a:t>#</a:t>
            </a:r>
            <a:r>
              <a:rPr lang="bn-IN"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বিভিন্ন প্রকার সেট ব্যাখ্যা করতে পারবে;</a:t>
            </a:r>
          </a:p>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সেট প্রক্রিয়া বর্ণনা করতে পারবে;</a:t>
            </a:r>
          </a:p>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ভেনচিত্রের সাহায্যে সেট প্রক্রিয়ার ধর্মাবলি যাচাই করতে পারবে;</a:t>
            </a:r>
          </a:p>
          <a:p>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সেটের ধর্মাবলি প্রয়োগ </a:t>
            </a:r>
            <a:r>
              <a:rPr lang="bn-IN" sz="2800" dirty="0"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বিশ্লেষণ</a:t>
            </a:r>
            <a:r>
              <a:rPr lang="bn-IN" sz="2800" dirty="0" smtClean="0">
                <a:latin typeface="NikoshBAN" pitchFamily="2" charset="0"/>
                <a:cs typeface="NikoshBAN" pitchFamily="2" charset="0"/>
              </a:rPr>
              <a:t> করতে </a:t>
            </a:r>
            <a:r>
              <a:rPr lang="bn-IN" sz="2800" dirty="0" smtClean="0">
                <a:latin typeface="NikoshBAN" pitchFamily="2" charset="0"/>
                <a:cs typeface="NikoshBAN" pitchFamily="2" charset="0"/>
              </a:rPr>
              <a:t>পারবে।</a:t>
            </a:r>
          </a:p>
          <a:p>
            <a:endParaRPr lang="bn-IN" sz="2800" dirty="0">
              <a:latin typeface="NikoshBAN" pitchFamily="2" charset="0"/>
              <a:cs typeface="NikoshBAN" pitchFamily="2" charset="0"/>
            </a:endParaRPr>
          </a:p>
          <a:p>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06406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1000"/>
                                        <p:tgtEl>
                                          <p:spTgt spid="2">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1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10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10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1000"/>
                                        <p:tgtEl>
                                          <p:spTgt spid="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267200" y="3505200"/>
            <a:ext cx="4419600" cy="2895600"/>
          </a:xfrm>
          <a:prstGeom prst="roundRect">
            <a:avLst>
              <a:gd name="adj" fmla="val 0"/>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itchFamily="2" charset="0"/>
                <a:cs typeface="NikoshBAN" pitchFamily="2" charset="0"/>
              </a:rPr>
              <a:t>১।উপাদান সংখ্যা গণনা করে নির্ধারণ</a:t>
            </a:r>
          </a:p>
          <a:p>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করা যায় </a:t>
            </a:r>
            <a:r>
              <a:rPr lang="en-US" sz="2800" dirty="0" smtClean="0">
                <a:solidFill>
                  <a:schemeClr val="tx1"/>
                </a:solidFill>
                <a:latin typeface="Times New Roman"/>
                <a:cs typeface="Times New Roman"/>
              </a:rPr>
              <a:t>→</a:t>
            </a:r>
            <a:endParaRPr lang="bn-IN" sz="2800" dirty="0" smtClean="0">
              <a:solidFill>
                <a:schemeClr val="tx1"/>
              </a:solidFill>
              <a:latin typeface="Times New Roman"/>
              <a:cs typeface="Times New Roman"/>
            </a:endParaRPr>
          </a:p>
          <a:p>
            <a:r>
              <a:rPr lang="bn-IN" sz="2800" dirty="0" smtClean="0">
                <a:solidFill>
                  <a:schemeClr val="tx1"/>
                </a:solidFill>
                <a:latin typeface="NikoshBAN" pitchFamily="2" charset="0"/>
                <a:cs typeface="NikoshBAN" pitchFamily="2" charset="0"/>
              </a:rPr>
              <a:t>২।উপাদান সংখ্যা গণনা করে নির্ধারণ</a:t>
            </a:r>
          </a:p>
          <a:p>
            <a:r>
              <a:rPr lang="bn-IN" sz="2800" dirty="0">
                <a:solidFill>
                  <a:schemeClr val="tx1"/>
                </a:solidFill>
                <a:latin typeface="NikoshBAN" pitchFamily="2" charset="0"/>
                <a:cs typeface="NikoshBAN" pitchFamily="2" charset="0"/>
              </a:rPr>
              <a:t> </a:t>
            </a:r>
            <a:r>
              <a:rPr lang="bn-IN" sz="2800" dirty="0" smtClean="0">
                <a:solidFill>
                  <a:schemeClr val="tx1"/>
                </a:solidFill>
                <a:latin typeface="NikoshBAN" pitchFamily="2" charset="0"/>
                <a:cs typeface="NikoshBAN" pitchFamily="2" charset="0"/>
              </a:rPr>
              <a:t>   করা যায় না </a:t>
            </a:r>
            <a:r>
              <a:rPr lang="en-US" sz="2800" dirty="0" smtClean="0">
                <a:solidFill>
                  <a:schemeClr val="tx1"/>
                </a:solidFill>
                <a:latin typeface="Times New Roman"/>
                <a:cs typeface="Times New Roman"/>
              </a:rPr>
              <a:t>→</a:t>
            </a:r>
            <a:r>
              <a:rPr lang="bn-IN" sz="2800" dirty="0" smtClean="0">
                <a:solidFill>
                  <a:schemeClr val="tx1"/>
                </a:solidFill>
                <a:latin typeface="NikoshBAN" pitchFamily="2" charset="0"/>
                <a:cs typeface="NikoshBAN" pitchFamily="2" charset="0"/>
              </a:rPr>
              <a:t> </a:t>
            </a:r>
          </a:p>
          <a:p>
            <a:r>
              <a:rPr lang="bn-IN" sz="2800" dirty="0" smtClean="0">
                <a:solidFill>
                  <a:schemeClr val="tx1"/>
                </a:solidFill>
                <a:latin typeface="NikoshBAN" pitchFamily="2" charset="0"/>
                <a:cs typeface="NikoshBAN" pitchFamily="2" charset="0"/>
              </a:rPr>
              <a:t>৩। কোনো উপাদান নেই </a:t>
            </a:r>
            <a:r>
              <a:rPr lang="en-US" sz="2800" dirty="0" smtClean="0">
                <a:solidFill>
                  <a:schemeClr val="tx1"/>
                </a:solidFill>
                <a:latin typeface="Times New Roman"/>
                <a:cs typeface="Times New Roman"/>
              </a:rPr>
              <a:t>→</a:t>
            </a:r>
            <a:endParaRPr lang="en-US" sz="2800" dirty="0">
              <a:solidFill>
                <a:schemeClr val="tx1"/>
              </a:solidFill>
              <a:latin typeface="NikoshBAN" pitchFamily="2" charset="0"/>
              <a:cs typeface="NikoshBAN" pitchFamily="2" charset="0"/>
            </a:endParaRPr>
          </a:p>
        </p:txBody>
      </p:sp>
      <p:sp>
        <p:nvSpPr>
          <p:cNvPr id="2" name="Rectangle 1"/>
          <p:cNvSpPr/>
          <p:nvPr/>
        </p:nvSpPr>
        <p:spPr>
          <a:xfrm>
            <a:off x="6152816" y="4245429"/>
            <a:ext cx="1314784" cy="523220"/>
          </a:xfrm>
          <a:prstGeom prst="rect">
            <a:avLst/>
          </a:prstGeom>
        </p:spPr>
        <p:txBody>
          <a:bodyPr wrap="none">
            <a:spAutoFit/>
          </a:bodyPr>
          <a:lstStyle/>
          <a:p>
            <a:pPr algn="ctr"/>
            <a:r>
              <a:rPr lang="bn-IN" sz="2800" b="1" dirty="0">
                <a:solidFill>
                  <a:srgbClr val="3333FF"/>
                </a:solidFill>
                <a:latin typeface="NikoshBAN" pitchFamily="2" charset="0"/>
                <a:cs typeface="NikoshBAN" pitchFamily="2" charset="0"/>
              </a:rPr>
              <a:t>সসীম সেট</a:t>
            </a:r>
          </a:p>
        </p:txBody>
      </p:sp>
      <p:sp>
        <p:nvSpPr>
          <p:cNvPr id="3" name="Rectangle 2"/>
          <p:cNvSpPr/>
          <p:nvPr/>
        </p:nvSpPr>
        <p:spPr>
          <a:xfrm>
            <a:off x="6496948" y="5115580"/>
            <a:ext cx="1351652" cy="523220"/>
          </a:xfrm>
          <a:prstGeom prst="rect">
            <a:avLst/>
          </a:prstGeom>
        </p:spPr>
        <p:txBody>
          <a:bodyPr wrap="none">
            <a:spAutoFit/>
          </a:bodyPr>
          <a:lstStyle/>
          <a:p>
            <a:r>
              <a:rPr lang="bn-IN" sz="2800" b="1" dirty="0">
                <a:solidFill>
                  <a:srgbClr val="3333FF"/>
                </a:solidFill>
                <a:latin typeface="NikoshBAN" pitchFamily="2" charset="0"/>
                <a:cs typeface="NikoshBAN" pitchFamily="2" charset="0"/>
              </a:rPr>
              <a:t>অসীম সেট</a:t>
            </a:r>
          </a:p>
        </p:txBody>
      </p:sp>
      <p:sp>
        <p:nvSpPr>
          <p:cNvPr id="4" name="Rectangle 3"/>
          <p:cNvSpPr/>
          <p:nvPr/>
        </p:nvSpPr>
        <p:spPr>
          <a:xfrm>
            <a:off x="7395130" y="5486400"/>
            <a:ext cx="1269899" cy="523220"/>
          </a:xfrm>
          <a:prstGeom prst="rect">
            <a:avLst/>
          </a:prstGeom>
        </p:spPr>
        <p:txBody>
          <a:bodyPr wrap="none">
            <a:spAutoFit/>
          </a:bodyPr>
          <a:lstStyle/>
          <a:p>
            <a:r>
              <a:rPr lang="bn-IN" sz="2800" b="1" dirty="0">
                <a:solidFill>
                  <a:srgbClr val="3333FF"/>
                </a:solidFill>
                <a:latin typeface="NikoshBAN" pitchFamily="2" charset="0"/>
                <a:cs typeface="NikoshBAN" pitchFamily="2" charset="0"/>
              </a:rPr>
              <a:t>ফাঁকা সেট</a:t>
            </a:r>
            <a:endParaRPr lang="en-US" sz="2800" b="1" dirty="0">
              <a:solidFill>
                <a:srgbClr val="3333FF"/>
              </a:solidFill>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317" b="9577"/>
          <a:stretch/>
        </p:blipFill>
        <p:spPr>
          <a:xfrm>
            <a:off x="468086" y="457200"/>
            <a:ext cx="3712028" cy="2916510"/>
          </a:xfrm>
          <a:prstGeom prst="rect">
            <a:avLst/>
          </a:prstGeom>
          <a:solidFill>
            <a:schemeClr val="bg1">
              <a:lumMod val="75000"/>
            </a:schemeClr>
          </a:solidFill>
          <a:ln w="19050">
            <a:solidFill>
              <a:schemeClr val="tx1"/>
            </a:solidFill>
          </a:ln>
        </p:spPr>
      </p:pic>
      <p:pic>
        <p:nvPicPr>
          <p:cNvPr id="10" name="Picture 9"/>
          <p:cNvPicPr>
            <a:picLocks noChangeAspect="1"/>
          </p:cNvPicPr>
          <p:nvPr/>
        </p:nvPicPr>
        <p:blipFill rotWithShape="1">
          <a:blip r:embed="rId4" cstate="print">
            <a:clrChange>
              <a:clrFrom>
                <a:srgbClr val="F4F5FA"/>
              </a:clrFrom>
              <a:clrTo>
                <a:srgbClr val="F4F5FA">
                  <a:alpha val="0"/>
                </a:srgbClr>
              </a:clrTo>
            </a:clrChange>
            <a:extLst>
              <a:ext uri="{28A0092B-C50C-407E-A947-70E740481C1C}">
                <a14:useLocalDpi xmlns:a14="http://schemas.microsoft.com/office/drawing/2010/main" val="0"/>
              </a:ext>
            </a:extLst>
          </a:blip>
          <a:srcRect l="16153" t="9064" r="15451" b="11472"/>
          <a:stretch/>
        </p:blipFill>
        <p:spPr>
          <a:xfrm>
            <a:off x="468087" y="3516086"/>
            <a:ext cx="3712028" cy="2884714"/>
          </a:xfrm>
          <a:prstGeom prst="rect">
            <a:avLst/>
          </a:prstGeom>
          <a:solidFill>
            <a:schemeClr val="accent4">
              <a:lumMod val="20000"/>
              <a:lumOff val="80000"/>
            </a:schemeClr>
          </a:solidFill>
          <a:ln w="19050">
            <a:solidFill>
              <a:schemeClr val="tx1"/>
            </a:solidFill>
          </a:ln>
        </p:spPr>
      </p:pic>
      <p:pic>
        <p:nvPicPr>
          <p:cNvPr id="13" name="Picture 12"/>
          <p:cNvPicPr>
            <a:picLocks noChangeAspect="1"/>
          </p:cNvPicPr>
          <p:nvPr/>
        </p:nvPicPr>
        <p:blipFill rotWithShape="1">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l="12190" r="8192" b="30451"/>
          <a:stretch/>
        </p:blipFill>
        <p:spPr>
          <a:xfrm>
            <a:off x="609600" y="3505200"/>
            <a:ext cx="3429000" cy="2057400"/>
          </a:xfrm>
          <a:prstGeom prst="ellipse">
            <a:avLst/>
          </a:prstGeom>
          <a:ln>
            <a:noFill/>
          </a:ln>
          <a:effectLst>
            <a:softEdge rad="112500"/>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199" y="457200"/>
            <a:ext cx="4397829" cy="2916510"/>
          </a:xfrm>
          <a:prstGeom prst="rect">
            <a:avLst/>
          </a:prstGeom>
          <a:ln w="19050">
            <a:solidFill>
              <a:schemeClr val="tx1"/>
            </a:solidFill>
          </a:ln>
        </p:spPr>
      </p:pic>
      <p:sp>
        <p:nvSpPr>
          <p:cNvPr id="6" name="TextBox 5"/>
          <p:cNvSpPr txBox="1"/>
          <p:nvPr/>
        </p:nvSpPr>
        <p:spPr>
          <a:xfrm>
            <a:off x="468086" y="2952690"/>
            <a:ext cx="3712028" cy="400110"/>
          </a:xfrm>
          <a:prstGeom prst="rect">
            <a:avLst/>
          </a:prstGeom>
          <a:solidFill>
            <a:schemeClr val="bg1"/>
          </a:solidFill>
        </p:spPr>
        <p:txBody>
          <a:bodyPr wrap="square" rtlCol="0">
            <a:spAutoFit/>
          </a:bodyPr>
          <a:lstStyle/>
          <a:p>
            <a:pPr algn="ctr"/>
            <a:r>
              <a:rPr lang="bn-IN" sz="2000" dirty="0" smtClean="0">
                <a:latin typeface="NikoshBAN" pitchFamily="2" charset="0"/>
                <a:cs typeface="NikoshBAN" pitchFamily="2" charset="0"/>
              </a:rPr>
              <a:t>পেন্সিলগুলোকে কীভাবে নির্ধারন করা যায়?</a:t>
            </a:r>
            <a:endParaRPr lang="en-US" sz="2000" dirty="0">
              <a:latin typeface="NikoshBAN" pitchFamily="2" charset="0"/>
              <a:cs typeface="NikoshBAN" pitchFamily="2" charset="0"/>
            </a:endParaRPr>
          </a:p>
        </p:txBody>
      </p:sp>
      <p:sp>
        <p:nvSpPr>
          <p:cNvPr id="12" name="TextBox 11"/>
          <p:cNvSpPr txBox="1"/>
          <p:nvPr/>
        </p:nvSpPr>
        <p:spPr>
          <a:xfrm>
            <a:off x="2971800" y="1752600"/>
            <a:ext cx="1143000" cy="461665"/>
          </a:xfrm>
          <a:prstGeom prst="rect">
            <a:avLst/>
          </a:prstGeom>
          <a:solidFill>
            <a:schemeClr val="bg1"/>
          </a:solidFill>
        </p:spPr>
        <p:txBody>
          <a:bodyPr wrap="square" rtlCol="0">
            <a:spAutoFit/>
          </a:bodyPr>
          <a:lstStyle/>
          <a:p>
            <a:pPr algn="ctr"/>
            <a:r>
              <a:rPr lang="bn-IN" sz="2400" dirty="0" smtClean="0">
                <a:latin typeface="NikoshBAN" pitchFamily="2" charset="0"/>
                <a:cs typeface="NikoshBAN" pitchFamily="2" charset="0"/>
              </a:rPr>
              <a:t>গণনা করে</a:t>
            </a:r>
            <a:endParaRPr lang="en-US" sz="2400" dirty="0">
              <a:latin typeface="NikoshBAN" pitchFamily="2" charset="0"/>
              <a:cs typeface="NikoshBAN" pitchFamily="2" charset="0"/>
            </a:endParaRPr>
          </a:p>
        </p:txBody>
      </p:sp>
      <p:sp>
        <p:nvSpPr>
          <p:cNvPr id="14" name="TextBox 13"/>
          <p:cNvSpPr txBox="1"/>
          <p:nvPr/>
        </p:nvSpPr>
        <p:spPr>
          <a:xfrm>
            <a:off x="4610099" y="533400"/>
            <a:ext cx="3712028" cy="523220"/>
          </a:xfrm>
          <a:prstGeom prst="rect">
            <a:avLst/>
          </a:prstGeom>
          <a:noFill/>
        </p:spPr>
        <p:txBody>
          <a:bodyPr wrap="square" rtlCol="0">
            <a:spAutoFit/>
          </a:bodyPr>
          <a:lstStyle/>
          <a:p>
            <a:pPr algn="ctr"/>
            <a:r>
              <a:rPr lang="bn-IN" sz="2800" dirty="0" smtClean="0">
                <a:solidFill>
                  <a:schemeClr val="bg1"/>
                </a:solidFill>
                <a:latin typeface="NikoshBAN" pitchFamily="2" charset="0"/>
                <a:cs typeface="NikoshBAN" pitchFamily="2" charset="0"/>
              </a:rPr>
              <a:t>পানির ঢেউয়ের সংখ্যা কত?</a:t>
            </a:r>
            <a:endParaRPr lang="en-US" sz="2800" dirty="0">
              <a:solidFill>
                <a:schemeClr val="bg1"/>
              </a:solidFill>
              <a:latin typeface="NikoshBAN" pitchFamily="2" charset="0"/>
              <a:cs typeface="NikoshBAN" pitchFamily="2" charset="0"/>
            </a:endParaRPr>
          </a:p>
        </p:txBody>
      </p:sp>
      <p:sp>
        <p:nvSpPr>
          <p:cNvPr id="15" name="TextBox 14"/>
          <p:cNvSpPr txBox="1"/>
          <p:nvPr/>
        </p:nvSpPr>
        <p:spPr>
          <a:xfrm>
            <a:off x="4267200" y="2829580"/>
            <a:ext cx="1371600" cy="523220"/>
          </a:xfrm>
          <a:prstGeom prst="rect">
            <a:avLst/>
          </a:prstGeom>
          <a:noFill/>
        </p:spPr>
        <p:txBody>
          <a:bodyPr wrap="square" rtlCol="0">
            <a:spAutoFit/>
          </a:bodyPr>
          <a:lstStyle/>
          <a:p>
            <a:pPr algn="ctr"/>
            <a:r>
              <a:rPr lang="bn-IN" sz="2800" dirty="0" smtClean="0">
                <a:solidFill>
                  <a:srgbClr val="FFFF00"/>
                </a:solidFill>
                <a:latin typeface="NikoshBAN" pitchFamily="2" charset="0"/>
                <a:cs typeface="NikoshBAN" pitchFamily="2" charset="0"/>
              </a:rPr>
              <a:t>অনির্দিষ্ট</a:t>
            </a:r>
            <a:endParaRPr lang="en-US" sz="2800" dirty="0">
              <a:solidFill>
                <a:srgbClr val="FFFF00"/>
              </a:solidFill>
              <a:latin typeface="NikoshBAN" pitchFamily="2" charset="0"/>
              <a:cs typeface="NikoshBAN" pitchFamily="2" charset="0"/>
            </a:endParaRPr>
          </a:p>
        </p:txBody>
      </p:sp>
      <p:sp>
        <p:nvSpPr>
          <p:cNvPr id="16" name="TextBox 15"/>
          <p:cNvSpPr txBox="1"/>
          <p:nvPr/>
        </p:nvSpPr>
        <p:spPr>
          <a:xfrm>
            <a:off x="457200" y="3429000"/>
            <a:ext cx="2133600"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উপাদান সংখ্যা কত?</a:t>
            </a:r>
            <a:endParaRPr lang="en-US" sz="2400" dirty="0">
              <a:latin typeface="NikoshBAN" pitchFamily="2" charset="0"/>
              <a:cs typeface="NikoshBAN" pitchFamily="2" charset="0"/>
            </a:endParaRPr>
          </a:p>
        </p:txBody>
      </p:sp>
      <p:sp>
        <p:nvSpPr>
          <p:cNvPr id="17" name="TextBox 16"/>
          <p:cNvSpPr txBox="1"/>
          <p:nvPr/>
        </p:nvSpPr>
        <p:spPr>
          <a:xfrm>
            <a:off x="468087" y="5943600"/>
            <a:ext cx="1360713" cy="461665"/>
          </a:xfrm>
          <a:prstGeom prst="rect">
            <a:avLst/>
          </a:prstGeom>
          <a:noFill/>
        </p:spPr>
        <p:txBody>
          <a:bodyPr wrap="square" rtlCol="0">
            <a:spAutoFit/>
          </a:bodyPr>
          <a:lstStyle/>
          <a:p>
            <a:pPr algn="ctr"/>
            <a:r>
              <a:rPr lang="bn-IN" sz="2400" dirty="0" smtClean="0">
                <a:latin typeface="NikoshBAN" pitchFamily="2" charset="0"/>
                <a:cs typeface="NikoshBAN" pitchFamily="2" charset="0"/>
              </a:rPr>
              <a:t>উপাদান নেই</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753347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2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20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bg/>
                                          </p:spTgt>
                                        </p:tgtEl>
                                        <p:attrNameLst>
                                          <p:attrName>style.visibility</p:attrName>
                                        </p:attrNameLst>
                                      </p:cBhvr>
                                      <p:to>
                                        <p:strVal val="visible"/>
                                      </p:to>
                                    </p:set>
                                    <p:animEffect transition="in" filter="wipe(left)">
                                      <p:cBhvr>
                                        <p:cTn id="65" dur="1000"/>
                                        <p:tgtEl>
                                          <p:spTgt spid="8">
                                            <p:bg/>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wipe(left)">
                                      <p:cBhvr>
                                        <p:cTn id="70" dur="1000"/>
                                        <p:tgtEl>
                                          <p:spTgt spid="8">
                                            <p:txEl>
                                              <p:pRg st="0" end="0"/>
                                            </p:tx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animEffect transition="in" filter="wipe(left)">
                                      <p:cBhvr>
                                        <p:cTn id="74" dur="1000"/>
                                        <p:tgtEl>
                                          <p:spTgt spid="8">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10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8">
                                            <p:txEl>
                                              <p:pRg st="2" end="2"/>
                                            </p:txEl>
                                          </p:spTgt>
                                        </p:tgtEl>
                                        <p:attrNameLst>
                                          <p:attrName>style.visibility</p:attrName>
                                        </p:attrNameLst>
                                      </p:cBhvr>
                                      <p:to>
                                        <p:strVal val="visible"/>
                                      </p:to>
                                    </p:set>
                                    <p:animEffect transition="in" filter="wipe(left)">
                                      <p:cBhvr>
                                        <p:cTn id="84" dur="1000"/>
                                        <p:tgtEl>
                                          <p:spTgt spid="8">
                                            <p:txEl>
                                              <p:pRg st="2" end="2"/>
                                            </p:txEl>
                                          </p:spTgt>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Effect transition="in" filter="wipe(left)">
                                      <p:cBhvr>
                                        <p:cTn id="88" dur="1000"/>
                                        <p:tgtEl>
                                          <p:spTgt spid="8">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left)">
                                      <p:cBhvr>
                                        <p:cTn id="93" dur="1000"/>
                                        <p:tgtEl>
                                          <p:spTgt spid="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8">
                                            <p:txEl>
                                              <p:pRg st="4" end="4"/>
                                            </p:txEl>
                                          </p:spTgt>
                                        </p:tgtEl>
                                        <p:attrNameLst>
                                          <p:attrName>style.visibility</p:attrName>
                                        </p:attrNameLst>
                                      </p:cBhvr>
                                      <p:to>
                                        <p:strVal val="visible"/>
                                      </p:to>
                                    </p:set>
                                    <p:animEffect transition="in" filter="wipe(left)">
                                      <p:cBhvr>
                                        <p:cTn id="98" dur="1000"/>
                                        <p:tgtEl>
                                          <p:spTgt spid="8">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wipe(left)">
                                      <p:cBhvr>
                                        <p:cTn id="10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 grpId="0" uiExpand="1"/>
      <p:bldP spid="3" grpId="0" uiExpand="1"/>
      <p:bldP spid="4" grpId="0"/>
      <p:bldP spid="6" grpId="0" animBg="1"/>
      <p:bldP spid="12" grpId="0" animBg="1"/>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685800"/>
            <a:ext cx="8077198" cy="707886"/>
          </a:xfrm>
          <a:prstGeom prst="rect">
            <a:avLst/>
          </a:prstGeom>
          <a:solidFill>
            <a:srgbClr val="00FFFF"/>
          </a:solidFill>
          <a:ln w="19050">
            <a:solidFill>
              <a:schemeClr val="tx1"/>
            </a:solidFill>
          </a:ln>
        </p:spPr>
        <p:txBody>
          <a:bodyPr wrap="square">
            <a:spAutoFit/>
          </a:bodyPr>
          <a:lstStyle/>
          <a:p>
            <a:pPr algn="ctr"/>
            <a:r>
              <a:rPr lang="bn-BD" sz="4000" dirty="0" smtClean="0">
                <a:latin typeface="NikoshBAN" pitchFamily="2" charset="0"/>
                <a:cs typeface="NikoshBAN" pitchFamily="2" charset="0"/>
              </a:rPr>
              <a:t>সেটের প্রকারভেদ</a:t>
            </a:r>
            <a:endParaRPr lang="en-US" sz="4000" dirty="0">
              <a:latin typeface="NikoshBAN" pitchFamily="2" charset="0"/>
              <a:cs typeface="NikoshBAN" pitchFamily="2" charset="0"/>
            </a:endParaRPr>
          </a:p>
        </p:txBody>
      </p:sp>
      <p:sp>
        <p:nvSpPr>
          <p:cNvPr id="3" name="TextBox 2"/>
          <p:cNvSpPr txBox="1"/>
          <p:nvPr/>
        </p:nvSpPr>
        <p:spPr>
          <a:xfrm>
            <a:off x="609600" y="1676400"/>
            <a:ext cx="8077199" cy="584775"/>
          </a:xfrm>
          <a:prstGeom prst="rect">
            <a:avLst/>
          </a:prstGeom>
          <a:solidFill>
            <a:srgbClr val="FFAFFF"/>
          </a:solidFill>
          <a:ln w="19050">
            <a:solidFill>
              <a:schemeClr val="tx1"/>
            </a:solidFill>
          </a:ln>
        </p:spPr>
        <p:txBody>
          <a:bodyPr wrap="square" rtlCol="0">
            <a:spAutoFit/>
          </a:bodyPr>
          <a:lstStyle/>
          <a:p>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A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2,4,6,8,10,…………..40</a:t>
            </a:r>
            <a:endParaRPr lang="en-US" sz="3200" dirty="0">
              <a:latin typeface="NikoshBAN" pitchFamily="2" charset="0"/>
              <a:cs typeface="NikoshBAN" pitchFamily="2" charset="0"/>
            </a:endParaRPr>
          </a:p>
        </p:txBody>
      </p:sp>
      <p:sp>
        <p:nvSpPr>
          <p:cNvPr id="4" name="TextBox 3"/>
          <p:cNvSpPr txBox="1"/>
          <p:nvPr/>
        </p:nvSpPr>
        <p:spPr>
          <a:xfrm>
            <a:off x="609601" y="2514600"/>
            <a:ext cx="8077199" cy="584775"/>
          </a:xfrm>
          <a:prstGeom prst="rect">
            <a:avLst/>
          </a:prstGeom>
          <a:solidFill>
            <a:srgbClr val="89FFE9"/>
          </a:solidFill>
          <a:ln w="19050">
            <a:solidFill>
              <a:schemeClr val="tx1"/>
            </a:solidFill>
          </a:ln>
        </p:spPr>
        <p:txBody>
          <a:bodyPr wrap="square" rtlCol="0">
            <a:spAutoFit/>
          </a:bodyPr>
          <a:lstStyle/>
          <a:p>
            <a:r>
              <a:rPr lang="en-US" sz="3200" dirty="0" smtClean="0">
                <a:latin typeface="NikoshBAN" pitchFamily="2" charset="0"/>
                <a:cs typeface="NikoshBAN" pitchFamily="2" charset="0"/>
                <a:sym typeface="Symbol"/>
              </a:rPr>
              <a:t> </a:t>
            </a:r>
            <a:r>
              <a:rPr lang="en-US" sz="3200" dirty="0">
                <a:latin typeface="Times New Roman" pitchFamily="18" charset="0"/>
                <a:cs typeface="Times New Roman" pitchFamily="18" charset="0"/>
                <a:sym typeface="Symbol"/>
              </a:rPr>
              <a:t>B</a:t>
            </a:r>
            <a:r>
              <a:rPr lang="en-US"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1,3,5, 7, 9,………………</a:t>
            </a:r>
            <a:endParaRPr lang="en-US" sz="3200" dirty="0">
              <a:latin typeface="NikoshBAN" pitchFamily="2" charset="0"/>
              <a:cs typeface="NikoshBAN" pitchFamily="2" charset="0"/>
            </a:endParaRPr>
          </a:p>
        </p:txBody>
      </p:sp>
      <p:sp>
        <p:nvSpPr>
          <p:cNvPr id="5" name="TextBox 4"/>
          <p:cNvSpPr txBox="1"/>
          <p:nvPr/>
        </p:nvSpPr>
        <p:spPr>
          <a:xfrm>
            <a:off x="609601" y="3352800"/>
            <a:ext cx="8077200" cy="584775"/>
          </a:xfrm>
          <a:prstGeom prst="rect">
            <a:avLst/>
          </a:prstGeom>
          <a:solidFill>
            <a:srgbClr val="CCFF66"/>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 C =        </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  (</a:t>
            </a:r>
            <a:r>
              <a:rPr lang="en-US" sz="3200" dirty="0" smtClean="0">
                <a:latin typeface="NikoshBAN" pitchFamily="2" charset="0"/>
                <a:cs typeface="NikoshBAN" pitchFamily="2" charset="0"/>
                <a:sym typeface="Symbol"/>
              </a:rPr>
              <a:t> </a:t>
            </a:r>
            <a:r>
              <a:rPr lang="bn-IN" sz="3200" dirty="0" smtClean="0">
                <a:latin typeface="NikoshBAN" pitchFamily="2" charset="0"/>
                <a:cs typeface="NikoshBAN" pitchFamily="2" charset="0"/>
                <a:sym typeface="Symbol"/>
              </a:rPr>
              <a:t>ডেনিশের বর্ণ ওরি )</a:t>
            </a:r>
            <a:endParaRPr lang="en-US" sz="3200" dirty="0">
              <a:latin typeface="NikoshBAN" pitchFamily="2" charset="0"/>
              <a:cs typeface="NikoshBAN" pitchFamily="2" charset="0"/>
            </a:endParaRPr>
          </a:p>
        </p:txBody>
      </p:sp>
      <p:sp>
        <p:nvSpPr>
          <p:cNvPr id="6" name="TextBox 5"/>
          <p:cNvSpPr txBox="1"/>
          <p:nvPr/>
        </p:nvSpPr>
        <p:spPr>
          <a:xfrm>
            <a:off x="609602" y="4171652"/>
            <a:ext cx="8077200" cy="2000548"/>
          </a:xfrm>
          <a:prstGeom prst="rect">
            <a:avLst/>
          </a:prstGeom>
          <a:solidFill>
            <a:schemeClr val="accent5">
              <a:lumMod val="20000"/>
              <a:lumOff val="80000"/>
            </a:schemeClr>
          </a:solidFill>
          <a:ln w="19050">
            <a:solidFill>
              <a:schemeClr val="tx1"/>
            </a:solidFill>
          </a:ln>
        </p:spPr>
        <p:txBody>
          <a:bodyPr wrap="square" rtlCol="0">
            <a:spAutoFit/>
          </a:bodyPr>
          <a:lstStyle/>
          <a:p>
            <a:r>
              <a:rPr lang="bn-IN" sz="3200" dirty="0" smtClean="0">
                <a:latin typeface="NikoshBAN" pitchFamily="2" charset="0"/>
                <a:cs typeface="NikoshBAN" pitchFamily="2" charset="0"/>
              </a:rPr>
              <a:t>১। { </a:t>
            </a:r>
            <a:r>
              <a:rPr lang="en-US" sz="3200" dirty="0" smtClean="0">
                <a:latin typeface="Times New Roman" pitchFamily="18" charset="0"/>
                <a:cs typeface="Times New Roman" pitchFamily="18" charset="0"/>
              </a:rPr>
              <a:t>x : x, 24 </a:t>
            </a:r>
            <a:r>
              <a:rPr lang="bn-IN" sz="3200" dirty="0" smtClean="0">
                <a:latin typeface="NikoshBAN" pitchFamily="2" charset="0"/>
                <a:cs typeface="NikoshBAN" pitchFamily="2" charset="0"/>
              </a:rPr>
              <a:t>এর মৌলিক গুণনীয়কসমূহ}</a:t>
            </a:r>
          </a:p>
          <a:p>
            <a:r>
              <a:rPr lang="bn-IN" sz="3200" dirty="0" smtClean="0">
                <a:latin typeface="NikoshBAN" pitchFamily="2" charset="0"/>
                <a:cs typeface="NikoshBAN" pitchFamily="2" charset="0"/>
              </a:rPr>
              <a:t>২। {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বিজোড় স্বাভাবিক সংখ্যা}</a:t>
            </a:r>
          </a:p>
          <a:p>
            <a:r>
              <a:rPr lang="bn-IN" sz="3200" dirty="0" smtClean="0">
                <a:latin typeface="NikoshBAN" pitchFamily="2" charset="0"/>
                <a:cs typeface="NikoshBAN" pitchFamily="2" charset="0"/>
              </a:rPr>
              <a:t>৩। { </a:t>
            </a:r>
            <a:r>
              <a:rPr lang="en-US" sz="3200" dirty="0" smtClean="0">
                <a:latin typeface="Times New Roman" pitchFamily="18" charset="0"/>
                <a:cs typeface="Times New Roman" pitchFamily="18" charset="0"/>
              </a:rPr>
              <a:t>x : x, </a:t>
            </a:r>
            <a:r>
              <a:rPr lang="bn-IN" sz="3200" dirty="0" smtClean="0">
                <a:latin typeface="NikoshBAN" pitchFamily="2" charset="0"/>
                <a:cs typeface="NikoshBAN" pitchFamily="2" charset="0"/>
              </a:rPr>
              <a:t>স্বাভাবিক সংখ্যা এবং</a:t>
            </a:r>
            <a:r>
              <a:rPr lang="en-US" sz="3200" dirty="0" smtClean="0">
                <a:latin typeface="Times New Roman" pitchFamily="18" charset="0"/>
                <a:cs typeface="Times New Roman" pitchFamily="18" charset="0"/>
              </a:rPr>
              <a:t> 6 </a:t>
            </a:r>
            <a:r>
              <a:rPr lang="en-US" sz="3200" b="1" dirty="0" smtClean="0">
                <a:latin typeface="Times New Roman"/>
                <a:cs typeface="Times New Roman"/>
              </a:rPr>
              <a:t>&lt;</a:t>
            </a:r>
            <a:r>
              <a:rPr lang="en-US" sz="3200" dirty="0" smtClean="0">
                <a:latin typeface="Times New Roman"/>
                <a:cs typeface="Times New Roman"/>
              </a:rPr>
              <a:t> x </a:t>
            </a:r>
            <a:r>
              <a:rPr lang="en-US" sz="3200" b="1" dirty="0" smtClean="0">
                <a:latin typeface="Times New Roman"/>
                <a:cs typeface="Times New Roman"/>
              </a:rPr>
              <a:t>&lt;</a:t>
            </a:r>
            <a:r>
              <a:rPr lang="en-US" sz="3200" dirty="0" smtClean="0">
                <a:latin typeface="Times New Roman"/>
                <a:cs typeface="Times New Roman"/>
              </a:rPr>
              <a:t> 7}</a:t>
            </a:r>
            <a:endParaRPr lang="bn-IN" sz="3200" dirty="0" smtClean="0">
              <a:latin typeface="Times New Roman"/>
              <a:cs typeface="Times New Roman"/>
            </a:endParaRPr>
          </a:p>
          <a:p>
            <a:r>
              <a:rPr lang="bn-IN" sz="2800" dirty="0" smtClean="0">
                <a:latin typeface="NikoshBAN" pitchFamily="2" charset="0"/>
                <a:cs typeface="NikoshBAN" pitchFamily="2" charset="0"/>
              </a:rPr>
              <a:t>সেটগুলোকে তালিকা পদ্ধতিতে প্রকাশ করে এর প্রকারভেদ চিহ্নিত কর।</a:t>
            </a:r>
            <a:r>
              <a:rPr lang="en-US" sz="2800" dirty="0" smtClean="0">
                <a:latin typeface="Times New Roman" pitchFamily="18" charset="0"/>
                <a:cs typeface="Times New Roman" pitchFamily="18" charset="0"/>
              </a:rPr>
              <a:t> </a:t>
            </a:r>
            <a:endParaRPr lang="en-US" sz="2800" dirty="0">
              <a:latin typeface="NikoshBAN" pitchFamily="2" charset="0"/>
              <a:cs typeface="NikoshBAN" pitchFamily="2" charset="0"/>
            </a:endParaRPr>
          </a:p>
        </p:txBody>
      </p:sp>
      <p:sp>
        <p:nvSpPr>
          <p:cNvPr id="11" name="Isosceles Triangle 10"/>
          <p:cNvSpPr/>
          <p:nvPr/>
        </p:nvSpPr>
        <p:spPr>
          <a:xfrm rot="5400000">
            <a:off x="6268069" y="1758621"/>
            <a:ext cx="228594"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34200" y="1676400"/>
            <a:ext cx="1475084" cy="584775"/>
          </a:xfrm>
          <a:prstGeom prst="rect">
            <a:avLst/>
          </a:prstGeom>
          <a:noFill/>
        </p:spPr>
        <p:txBody>
          <a:bodyPr wrap="none" rtlCol="0">
            <a:spAutoFit/>
          </a:bodyPr>
          <a:lstStyle/>
          <a:p>
            <a:r>
              <a:rPr lang="bn-IN" sz="3200" dirty="0" smtClean="0">
                <a:latin typeface="NikoshBAN" pitchFamily="2" charset="0"/>
                <a:cs typeface="NikoshBAN" pitchFamily="2" charset="0"/>
              </a:rPr>
              <a:t>সসীম সেট</a:t>
            </a:r>
            <a:endParaRPr lang="en-US" sz="3200" dirty="0">
              <a:latin typeface="NikoshBAN" pitchFamily="2" charset="0"/>
              <a:cs typeface="NikoshBAN" pitchFamily="2" charset="0"/>
            </a:endParaRPr>
          </a:p>
        </p:txBody>
      </p:sp>
      <p:sp>
        <p:nvSpPr>
          <p:cNvPr id="13" name="Isosceles Triangle 12"/>
          <p:cNvSpPr/>
          <p:nvPr/>
        </p:nvSpPr>
        <p:spPr>
          <a:xfrm rot="5400000">
            <a:off x="6304936" y="2596821"/>
            <a:ext cx="228594"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66857" y="2514600"/>
            <a:ext cx="1516762" cy="584775"/>
          </a:xfrm>
          <a:prstGeom prst="rect">
            <a:avLst/>
          </a:prstGeom>
          <a:noFill/>
        </p:spPr>
        <p:txBody>
          <a:bodyPr wrap="none" rtlCol="0">
            <a:spAutoFit/>
          </a:bodyPr>
          <a:lstStyle/>
          <a:p>
            <a:r>
              <a:rPr lang="bn-IN" sz="3200" dirty="0">
                <a:latin typeface="NikoshBAN" pitchFamily="2" charset="0"/>
                <a:cs typeface="NikoshBAN" pitchFamily="2" charset="0"/>
              </a:rPr>
              <a:t>অ</a:t>
            </a:r>
            <a:r>
              <a:rPr lang="bn-IN" sz="3200" dirty="0" smtClean="0">
                <a:latin typeface="NikoshBAN" pitchFamily="2" charset="0"/>
                <a:cs typeface="NikoshBAN" pitchFamily="2" charset="0"/>
              </a:rPr>
              <a:t>সীম সেট</a:t>
            </a:r>
            <a:endParaRPr lang="en-US" sz="3200" dirty="0">
              <a:latin typeface="NikoshBAN" pitchFamily="2" charset="0"/>
              <a:cs typeface="NikoshBAN" pitchFamily="2" charset="0"/>
            </a:endParaRPr>
          </a:p>
        </p:txBody>
      </p:sp>
      <p:sp>
        <p:nvSpPr>
          <p:cNvPr id="20" name="Isosceles Triangle 19"/>
          <p:cNvSpPr/>
          <p:nvPr/>
        </p:nvSpPr>
        <p:spPr>
          <a:xfrm rot="5400000">
            <a:off x="6304935" y="3435021"/>
            <a:ext cx="228596" cy="42033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6857" y="3352800"/>
            <a:ext cx="1423788" cy="584775"/>
          </a:xfrm>
          <a:prstGeom prst="rect">
            <a:avLst/>
          </a:prstGeom>
          <a:noFill/>
        </p:spPr>
        <p:txBody>
          <a:bodyPr wrap="none" rtlCol="0">
            <a:spAutoFit/>
          </a:bodyPr>
          <a:lstStyle/>
          <a:p>
            <a:r>
              <a:rPr lang="bn-IN" sz="3200" dirty="0" smtClean="0">
                <a:latin typeface="NikoshBAN" pitchFamily="2" charset="0"/>
                <a:cs typeface="NikoshBAN" pitchFamily="2" charset="0"/>
              </a:rPr>
              <a:t>ফাঁকা সেট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687154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2000"/>
                                        <p:tgtEl>
                                          <p:spTgt spid="11"/>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2000"/>
                                        <p:tgtEl>
                                          <p:spTgt spid="13"/>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2000"/>
                                        <p:tgtEl>
                                          <p:spTgt spid="20"/>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bg/>
                                          </p:spTgt>
                                        </p:tgtEl>
                                        <p:attrNameLst>
                                          <p:attrName>style.visibility</p:attrName>
                                        </p:attrNameLst>
                                      </p:cBhvr>
                                      <p:to>
                                        <p:strVal val="visible"/>
                                      </p:to>
                                    </p:set>
                                    <p:animEffect transition="in" filter="wipe(left)">
                                      <p:cBhvr>
                                        <p:cTn id="54" dur="1000"/>
                                        <p:tgtEl>
                                          <p:spTgt spid="6">
                                            <p:bg/>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wipe(left)">
                                      <p:cBhvr>
                                        <p:cTn id="58" dur="1000"/>
                                        <p:tgtEl>
                                          <p:spTgt spid="6">
                                            <p:txEl>
                                              <p:pRg st="0" end="0"/>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wipe(left)">
                                      <p:cBhvr>
                                        <p:cTn id="62" dur="1000"/>
                                        <p:tgtEl>
                                          <p:spTgt spid="6">
                                            <p:txEl>
                                              <p:pRg st="1" end="1"/>
                                            </p:txEl>
                                          </p:spTgt>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wipe(left)">
                                      <p:cBhvr>
                                        <p:cTn id="66" dur="1000"/>
                                        <p:tgtEl>
                                          <p:spTgt spid="6">
                                            <p:txEl>
                                              <p:pRg st="2" end="2"/>
                                            </p:txEl>
                                          </p:spTgt>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6">
                                            <p:txEl>
                                              <p:pRg st="3" end="3"/>
                                            </p:txEl>
                                          </p:spTgt>
                                        </p:tgtEl>
                                        <p:attrNameLst>
                                          <p:attrName>style.visibility</p:attrName>
                                        </p:attrNameLst>
                                      </p:cBhvr>
                                      <p:to>
                                        <p:strVal val="visible"/>
                                      </p:to>
                                    </p:set>
                                    <p:animEffect transition="in" filter="wipe(left)">
                                      <p:cBhvr>
                                        <p:cTn id="7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uiExpand="1" build="p" animBg="1"/>
      <p:bldP spid="11" grpId="0" animBg="1"/>
      <p:bldP spid="12" grpId="0"/>
      <p:bldP spid="13" grpId="0" animBg="1"/>
      <p:bldP spid="16"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81075"/>
            <a:ext cx="3571875" cy="25241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990600"/>
            <a:ext cx="3495675" cy="2502354"/>
          </a:xfrm>
          <a:prstGeom prst="rect">
            <a:avLst/>
          </a:prstGeom>
          <a:ln w="19050">
            <a:solidFill>
              <a:schemeClr val="tx1"/>
            </a:solidFill>
          </a:ln>
        </p:spPr>
      </p:pic>
      <p:pic>
        <p:nvPicPr>
          <p:cNvPr id="1030"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64" y="1405950"/>
            <a:ext cx="853362" cy="103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4312" y="1350380"/>
            <a:ext cx="1007452" cy="105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7766" y="1731380"/>
            <a:ext cx="761998" cy="78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8239" y="1274180"/>
            <a:ext cx="771525" cy="88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4764" y="1350380"/>
            <a:ext cx="948358" cy="104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5719" y="1405950"/>
            <a:ext cx="1134328" cy="1134328"/>
          </a:xfrm>
          <a:prstGeom prst="rect">
            <a:avLst/>
          </a:prstGeom>
        </p:spPr>
      </p:pic>
      <p:pic>
        <p:nvPicPr>
          <p:cNvPr id="11" name="Picture 1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1272" y="1447800"/>
            <a:ext cx="1134328" cy="113432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925" y="3505200"/>
            <a:ext cx="3571875" cy="25241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14725"/>
            <a:ext cx="3495675" cy="2502354"/>
          </a:xfrm>
          <a:prstGeom prst="rect">
            <a:avLst/>
          </a:prstGeom>
          <a:ln w="19050">
            <a:solidFill>
              <a:schemeClr val="tx1"/>
            </a:solidFill>
          </a:ln>
        </p:spPr>
      </p:pic>
      <p:pic>
        <p:nvPicPr>
          <p:cNvPr id="14"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5764" y="3930075"/>
            <a:ext cx="853362" cy="103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3312" y="3874505"/>
            <a:ext cx="1007452" cy="105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66" y="4255505"/>
            <a:ext cx="761998" cy="78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7239" y="3798305"/>
            <a:ext cx="771525" cy="88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764" y="3874505"/>
            <a:ext cx="948358" cy="104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0090" r="6428"/>
          <a:stretch/>
        </p:blipFill>
        <p:spPr>
          <a:xfrm>
            <a:off x="3810000" y="3505200"/>
            <a:ext cx="1524000" cy="2511879"/>
          </a:xfrm>
          <a:prstGeom prst="rect">
            <a:avLst/>
          </a:prstGeom>
          <a:solidFill>
            <a:schemeClr val="accent5">
              <a:lumMod val="20000"/>
              <a:lumOff val="80000"/>
            </a:schemeClr>
          </a:solidFill>
        </p:spPr>
      </p:pic>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4719" y="3930075"/>
            <a:ext cx="1134328" cy="1134328"/>
          </a:xfrm>
          <a:prstGeom prst="rect">
            <a:avLst/>
          </a:prstGeom>
        </p:spPr>
      </p:pic>
      <p:pic>
        <p:nvPicPr>
          <p:cNvPr id="20" name="Picture 1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4197" y="3971925"/>
            <a:ext cx="1134328" cy="1134328"/>
          </a:xfrm>
          <a:prstGeom prst="rect">
            <a:avLst/>
          </a:prstGeom>
        </p:spPr>
      </p:pic>
      <p:sp>
        <p:nvSpPr>
          <p:cNvPr id="7" name="TextBox 6"/>
          <p:cNvSpPr txBox="1"/>
          <p:nvPr/>
        </p:nvSpPr>
        <p:spPr>
          <a:xfrm>
            <a:off x="6400800" y="482025"/>
            <a:ext cx="1707519" cy="584775"/>
          </a:xfrm>
          <a:prstGeom prst="rect">
            <a:avLst/>
          </a:prstGeom>
          <a:noFill/>
        </p:spPr>
        <p:txBody>
          <a:bodyPr wrap="none" rtlCol="0">
            <a:spAutoFit/>
          </a:bodyPr>
          <a:lstStyle/>
          <a:p>
            <a:r>
              <a:rPr lang="bn-IN" sz="3200" dirty="0" smtClean="0">
                <a:latin typeface="NikoshBAN" pitchFamily="2" charset="0"/>
                <a:cs typeface="NikoshBAN" pitchFamily="2" charset="0"/>
              </a:rPr>
              <a:t>সংযোগ</a:t>
            </a:r>
            <a:r>
              <a:rPr lang="en-US" sz="3200" dirty="0" smtClean="0">
                <a:latin typeface="NikoshBAN" pitchFamily="2" charset="0"/>
                <a:cs typeface="NikoshBAN" pitchFamily="2" charset="0"/>
              </a:rPr>
              <a:t>(</a:t>
            </a:r>
            <a:r>
              <a:rPr lang="en-US" sz="3200" dirty="0" smtClean="0">
                <a:latin typeface="Times New Roman" pitchFamily="18" charset="0"/>
                <a:cs typeface="Times New Roman" pitchFamily="18" charset="0"/>
                <a:sym typeface="Symbol"/>
              </a:rPr>
              <a:t>)</a:t>
            </a:r>
            <a:endParaRPr lang="en-US" sz="3200" dirty="0">
              <a:latin typeface="NikoshBAN" pitchFamily="2" charset="0"/>
              <a:cs typeface="NikoshBAN" pitchFamily="2" charset="0"/>
            </a:endParaRPr>
          </a:p>
        </p:txBody>
      </p:sp>
      <p:sp>
        <p:nvSpPr>
          <p:cNvPr id="23" name="TextBox 22"/>
          <p:cNvSpPr txBox="1"/>
          <p:nvPr/>
        </p:nvSpPr>
        <p:spPr>
          <a:xfrm>
            <a:off x="457200" y="5432304"/>
            <a:ext cx="1210588" cy="584775"/>
          </a:xfrm>
          <a:prstGeom prst="rect">
            <a:avLst/>
          </a:prstGeom>
          <a:noFill/>
        </p:spPr>
        <p:txBody>
          <a:bodyPr wrap="none" rtlCol="0">
            <a:spAutoFit/>
          </a:bodyPr>
          <a:lstStyle/>
          <a:p>
            <a:r>
              <a:rPr lang="bn-IN" sz="3200" dirty="0" smtClean="0">
                <a:latin typeface="NikoshBAN" pitchFamily="2" charset="0"/>
                <a:cs typeface="NikoshBAN" pitchFamily="2" charset="0"/>
              </a:rPr>
              <a:t>ছেদ</a:t>
            </a:r>
            <a:r>
              <a:rPr lang="en-US" sz="3200" dirty="0" smtClean="0">
                <a:latin typeface="NikoshBAN" pitchFamily="2" charset="0"/>
                <a:cs typeface="NikoshBAN" pitchFamily="2" charset="0"/>
              </a:rPr>
              <a:t>(</a:t>
            </a:r>
            <a:r>
              <a:rPr lang="en-US" sz="3200" dirty="0" smtClean="0">
                <a:latin typeface="NikoshBAN" pitchFamily="2" charset="0"/>
                <a:cs typeface="NikoshBAN" pitchFamily="2" charset="0"/>
                <a:sym typeface="Symbol"/>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0425301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fade">
                                      <p:cBhvr>
                                        <p:cTn id="32" dur="1000"/>
                                        <p:tgtEl>
                                          <p:spTgt spid="1029"/>
                                        </p:tgtEl>
                                      </p:cBhvr>
                                    </p:animEffect>
                                    <p:anim calcmode="lin" valueType="num">
                                      <p:cBhvr>
                                        <p:cTn id="33" dur="1000" fill="hold"/>
                                        <p:tgtEl>
                                          <p:spTgt spid="1029"/>
                                        </p:tgtEl>
                                        <p:attrNameLst>
                                          <p:attrName>ppt_x</p:attrName>
                                        </p:attrNameLst>
                                      </p:cBhvr>
                                      <p:tavLst>
                                        <p:tav tm="0">
                                          <p:val>
                                            <p:strVal val="#ppt_x"/>
                                          </p:val>
                                        </p:tav>
                                        <p:tav tm="100000">
                                          <p:val>
                                            <p:strVal val="#ppt_x"/>
                                          </p:val>
                                        </p:tav>
                                      </p:tavLst>
                                    </p:anim>
                                    <p:anim calcmode="lin" valueType="num">
                                      <p:cBhvr>
                                        <p:cTn id="34" dur="1000" fill="hold"/>
                                        <p:tgtEl>
                                          <p:spTgt spid="10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1000"/>
                                        <p:tgtEl>
                                          <p:spTgt spid="1027"/>
                                        </p:tgtEl>
                                      </p:cBhvr>
                                    </p:animEffect>
                                    <p:anim calcmode="lin" valueType="num">
                                      <p:cBhvr>
                                        <p:cTn id="48" dur="1000" fill="hold"/>
                                        <p:tgtEl>
                                          <p:spTgt spid="1027"/>
                                        </p:tgtEl>
                                        <p:attrNameLst>
                                          <p:attrName>ppt_x</p:attrName>
                                        </p:attrNameLst>
                                      </p:cBhvr>
                                      <p:tavLst>
                                        <p:tav tm="0">
                                          <p:val>
                                            <p:strVal val="#ppt_x"/>
                                          </p:val>
                                        </p:tav>
                                        <p:tav tm="100000">
                                          <p:val>
                                            <p:strVal val="#ppt_x"/>
                                          </p:val>
                                        </p:tav>
                                      </p:tavLst>
                                    </p:anim>
                                    <p:anim calcmode="lin" valueType="num">
                                      <p:cBhvr>
                                        <p:cTn id="4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4" presetClass="path" presetSubtype="0" accel="50000" decel="50000" fill="hold" nodeType="clickEffect">
                                  <p:stCondLst>
                                    <p:cond delay="0"/>
                                  </p:stCondLst>
                                  <p:childTnLst>
                                    <p:animMotion origin="layout" path="M -4.72222E-6 -4.07407E-6 L 0.11007 -0.14791 C 0.13316 -0.18078 0.16771 -0.19838 0.20365 -0.19838 C 0.2448 -0.19838 0.27778 -0.18078 0.30087 -0.14791 L 0.41129 -4.07407E-6 " pathEditMode="relative" rAng="0" ptsTypes="FffFF">
                                      <p:cBhvr>
                                        <p:cTn id="53" dur="2000" fill="hold"/>
                                        <p:tgtEl>
                                          <p:spTgt spid="1030"/>
                                        </p:tgtEl>
                                        <p:attrNameLst>
                                          <p:attrName>ppt_x</p:attrName>
                                          <p:attrName>ppt_y</p:attrName>
                                        </p:attrNameLst>
                                      </p:cBhvr>
                                      <p:rCtr x="20556" y="-9931"/>
                                    </p:animMotion>
                                  </p:childTnLst>
                                </p:cTn>
                              </p:par>
                              <p:par>
                                <p:cTn id="54" presetID="44" presetClass="path" presetSubtype="0" accel="50000" decel="50000" fill="hold" nodeType="withEffect">
                                  <p:stCondLst>
                                    <p:cond delay="0"/>
                                  </p:stCondLst>
                                  <p:childTnLst>
                                    <p:animMotion origin="layout" path="M -1.94444E-6 -4.07407E-6 L 0.11007 -0.14791 C 0.13316 -0.18078 0.16771 -0.19838 0.20365 -0.19838 C 0.24479 -0.19838 0.27778 -0.18078 0.30087 -0.14791 L 0.41129 -4.07407E-6 " pathEditMode="relative" rAng="0" ptsTypes="FffFF">
                                      <p:cBhvr>
                                        <p:cTn id="55" dur="2000" fill="hold"/>
                                        <p:tgtEl>
                                          <p:spTgt spid="1026"/>
                                        </p:tgtEl>
                                        <p:attrNameLst>
                                          <p:attrName>ppt_x</p:attrName>
                                          <p:attrName>ppt_y</p:attrName>
                                        </p:attrNameLst>
                                      </p:cBhvr>
                                      <p:rCtr x="20556" y="-9931"/>
                                    </p:animMotion>
                                  </p:childTnLst>
                                </p:cTn>
                              </p:par>
                              <p:par>
                                <p:cTn id="56" presetID="44" presetClass="path" presetSubtype="0" accel="50000" decel="50000" fill="hold" nodeType="withEffect">
                                  <p:stCondLst>
                                    <p:cond delay="0"/>
                                  </p:stCondLst>
                                  <p:childTnLst>
                                    <p:animMotion origin="layout" path="M 3.33333E-6 4.44444E-6 L 0.11007 -0.14792 C 0.13316 -0.18079 0.16771 -0.19838 0.20364 -0.19838 C 0.24479 -0.19838 0.27777 -0.18079 0.30086 -0.14792 L 0.41128 4.44444E-6 " pathEditMode="relative" rAng="0" ptsTypes="FffFF">
                                      <p:cBhvr>
                                        <p:cTn id="57" dur="2000" fill="hold"/>
                                        <p:tgtEl>
                                          <p:spTgt spid="1028"/>
                                        </p:tgtEl>
                                        <p:attrNameLst>
                                          <p:attrName>ppt_x</p:attrName>
                                          <p:attrName>ppt_y</p:attrName>
                                        </p:attrNameLst>
                                      </p:cBhvr>
                                      <p:rCtr x="20556" y="-9931"/>
                                    </p:animMotion>
                                  </p:childTnLst>
                                </p:cTn>
                              </p:par>
                              <p:par>
                                <p:cTn id="58" presetID="44" presetClass="path" presetSubtype="0" accel="50000" decel="50000" fill="hold" nodeType="withEffect">
                                  <p:stCondLst>
                                    <p:cond delay="0"/>
                                  </p:stCondLst>
                                  <p:childTnLst>
                                    <p:animMotion origin="layout" path="M 4.16667E-6 -1.48148E-6 L 0.11007 -0.14792 C 0.13316 -0.18079 0.1677 -0.19838 0.20364 -0.19838 C 0.24479 -0.19838 0.27777 -0.18079 0.30086 -0.14792 L 0.41128 -1.48148E-6 " pathEditMode="relative" rAng="0" ptsTypes="FffFF">
                                      <p:cBhvr>
                                        <p:cTn id="59" dur="2000" fill="hold"/>
                                        <p:tgtEl>
                                          <p:spTgt spid="1029"/>
                                        </p:tgtEl>
                                        <p:attrNameLst>
                                          <p:attrName>ppt_x</p:attrName>
                                          <p:attrName>ppt_y</p:attrName>
                                        </p:attrNameLst>
                                      </p:cBhvr>
                                      <p:rCtr x="20556" y="-9931"/>
                                    </p:animMotion>
                                  </p:childTnLst>
                                </p:cTn>
                              </p:par>
                              <p:par>
                                <p:cTn id="60" presetID="44" presetClass="path" presetSubtype="0" accel="50000" decel="50000" fill="hold" nodeType="withEffect">
                                  <p:stCondLst>
                                    <p:cond delay="0"/>
                                  </p:stCondLst>
                                  <p:childTnLst>
                                    <p:animMotion origin="layout" path="M 2.77778E-7 1.85185E-6 L 0.11007 -0.14792 C 0.13316 -0.18079 0.16771 -0.19838 0.20365 -0.19838 C 0.24479 -0.19838 0.27778 -0.18079 0.30087 -0.14792 L 0.41128 1.85185E-6 " pathEditMode="relative" rAng="0" ptsTypes="FffFF">
                                      <p:cBhvr>
                                        <p:cTn id="61" dur="2000" fill="hold"/>
                                        <p:tgtEl>
                                          <p:spTgt spid="1027"/>
                                        </p:tgtEl>
                                        <p:attrNameLst>
                                          <p:attrName>ppt_x</p:attrName>
                                          <p:attrName>ppt_y</p:attrName>
                                        </p:attrNameLst>
                                      </p:cBhvr>
                                      <p:rCtr x="20556" y="-9931"/>
                                    </p:animMotion>
                                  </p:childTnLst>
                                </p:cTn>
                              </p:par>
                              <p:par>
                                <p:cTn id="62" presetID="44" presetClass="path" presetSubtype="0" accel="50000" decel="50000" fill="hold" nodeType="withEffect">
                                  <p:stCondLst>
                                    <p:cond delay="0"/>
                                  </p:stCondLst>
                                  <p:childTnLst>
                                    <p:animMotion origin="layout" path="M 1.38889E-6 -1.48148E-6 L 0.11545 -0.08958 C 0.13993 -0.10972 0.17621 -0.12014 0.21354 -0.1206 C 0.25694 -0.12037 0.29149 -0.10972 0.31562 -0.09051 L 0.43212 0.0044 " pathEditMode="relative" rAng="0" ptsTypes="FffFF">
                                      <p:cBhvr>
                                        <p:cTn id="63" dur="2000" fill="hold"/>
                                        <p:tgtEl>
                                          <p:spTgt spid="5"/>
                                        </p:tgtEl>
                                        <p:attrNameLst>
                                          <p:attrName>ppt_x</p:attrName>
                                          <p:attrName>ppt_y</p:attrName>
                                        </p:attrNameLst>
                                      </p:cBhvr>
                                      <p:rCtr x="21597" y="-5810"/>
                                    </p:animMotion>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20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1000"/>
                                        <p:tgtEl>
                                          <p:spTgt spid="13"/>
                                        </p:tgtEl>
                                      </p:cBhvr>
                                    </p:animEffect>
                                    <p:anim calcmode="lin" valueType="num">
                                      <p:cBhvr>
                                        <p:cTn id="79" dur="1000" fill="hold"/>
                                        <p:tgtEl>
                                          <p:spTgt spid="13"/>
                                        </p:tgtEl>
                                        <p:attrNameLst>
                                          <p:attrName>ppt_x</p:attrName>
                                        </p:attrNameLst>
                                      </p:cBhvr>
                                      <p:tavLst>
                                        <p:tav tm="0">
                                          <p:val>
                                            <p:strVal val="#ppt_x"/>
                                          </p:val>
                                        </p:tav>
                                        <p:tav tm="100000">
                                          <p:val>
                                            <p:strVal val="#ppt_x"/>
                                          </p:val>
                                        </p:tav>
                                      </p:tavLst>
                                    </p:anim>
                                    <p:anim calcmode="lin" valueType="num">
                                      <p:cBhvr>
                                        <p:cTn id="80" dur="1000" fill="hold"/>
                                        <p:tgtEl>
                                          <p:spTgt spid="13"/>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1000"/>
                                        <p:tgtEl>
                                          <p:spTgt spid="14"/>
                                        </p:tgtEl>
                                      </p:cBhvr>
                                    </p:animEffect>
                                    <p:anim calcmode="lin" valueType="num">
                                      <p:cBhvr>
                                        <p:cTn id="84" dur="1000" fill="hold"/>
                                        <p:tgtEl>
                                          <p:spTgt spid="14"/>
                                        </p:tgtEl>
                                        <p:attrNameLst>
                                          <p:attrName>ppt_x</p:attrName>
                                        </p:attrNameLst>
                                      </p:cBhvr>
                                      <p:tavLst>
                                        <p:tav tm="0">
                                          <p:val>
                                            <p:strVal val="#ppt_x"/>
                                          </p:val>
                                        </p:tav>
                                        <p:tav tm="100000">
                                          <p:val>
                                            <p:strVal val="#ppt_x"/>
                                          </p:val>
                                        </p:tav>
                                      </p:tavLst>
                                    </p:anim>
                                    <p:anim calcmode="lin" valueType="num">
                                      <p:cBhvr>
                                        <p:cTn id="85" dur="1000" fill="hold"/>
                                        <p:tgtEl>
                                          <p:spTgt spid="1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anim calcmode="lin" valueType="num">
                                      <p:cBhvr>
                                        <p:cTn id="89" dur="1000" fill="hold"/>
                                        <p:tgtEl>
                                          <p:spTgt spid="15"/>
                                        </p:tgtEl>
                                        <p:attrNameLst>
                                          <p:attrName>ppt_x</p:attrName>
                                        </p:attrNameLst>
                                      </p:cBhvr>
                                      <p:tavLst>
                                        <p:tav tm="0">
                                          <p:val>
                                            <p:strVal val="#ppt_x"/>
                                          </p:val>
                                        </p:tav>
                                        <p:tav tm="100000">
                                          <p:val>
                                            <p:strVal val="#ppt_x"/>
                                          </p:val>
                                        </p:tav>
                                      </p:tavLst>
                                    </p:anim>
                                    <p:anim calcmode="lin" valueType="num">
                                      <p:cBhvr>
                                        <p:cTn id="90" dur="1000" fill="hold"/>
                                        <p:tgtEl>
                                          <p:spTgt spid="1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1000"/>
                                        <p:tgtEl>
                                          <p:spTgt spid="20"/>
                                        </p:tgtEl>
                                      </p:cBhvr>
                                    </p:animEffect>
                                    <p:anim calcmode="lin" valueType="num">
                                      <p:cBhvr>
                                        <p:cTn id="109" dur="1000" fill="hold"/>
                                        <p:tgtEl>
                                          <p:spTgt spid="20"/>
                                        </p:tgtEl>
                                        <p:attrNameLst>
                                          <p:attrName>ppt_x</p:attrName>
                                        </p:attrNameLst>
                                      </p:cBhvr>
                                      <p:tavLst>
                                        <p:tav tm="0">
                                          <p:val>
                                            <p:strVal val="#ppt_x"/>
                                          </p:val>
                                        </p:tav>
                                        <p:tav tm="100000">
                                          <p:val>
                                            <p:strVal val="#ppt_x"/>
                                          </p:val>
                                        </p:tav>
                                      </p:tavLst>
                                    </p:anim>
                                    <p:anim calcmode="lin" valueType="num">
                                      <p:cBhvr>
                                        <p:cTn id="110" dur="1000" fill="hold"/>
                                        <p:tgtEl>
                                          <p:spTgt spid="20"/>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anim calcmode="lin" valueType="num">
                                      <p:cBhvr>
                                        <p:cTn id="114" dur="1000" fill="hold"/>
                                        <p:tgtEl>
                                          <p:spTgt spid="18"/>
                                        </p:tgtEl>
                                        <p:attrNameLst>
                                          <p:attrName>ppt_x</p:attrName>
                                        </p:attrNameLst>
                                      </p:cBhvr>
                                      <p:tavLst>
                                        <p:tav tm="0">
                                          <p:val>
                                            <p:strVal val="#ppt_x"/>
                                          </p:val>
                                        </p:tav>
                                        <p:tav tm="100000">
                                          <p:val>
                                            <p:strVal val="#ppt_x"/>
                                          </p:val>
                                        </p:tav>
                                      </p:tavLst>
                                    </p:anim>
                                    <p:anim calcmode="lin" valueType="num">
                                      <p:cBhvr>
                                        <p:cTn id="1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4" presetClass="path" presetSubtype="0" accel="50000" decel="50000" fill="hold" nodeType="clickEffect">
                                  <p:stCondLst>
                                    <p:cond delay="0"/>
                                  </p:stCondLst>
                                  <p:childTnLst>
                                    <p:animMotion origin="layout" path="M -0.0026 0.00486 L 0.08438 -0.0537 C 0.10295 -0.06667 0.12882 -0.07106 0.15486 -0.06643 C 0.18455 -0.06157 0.20764 -0.04838 0.22275 -0.02917 L 0.29566 0.05694 " pathEditMode="relative" rAng="453059" ptsTypes="FffFF">
                                      <p:cBhvr>
                                        <p:cTn id="123" dur="2000" fill="hold"/>
                                        <p:tgtEl>
                                          <p:spTgt spid="19"/>
                                        </p:tgtEl>
                                        <p:attrNameLst>
                                          <p:attrName>ppt_x</p:attrName>
                                          <p:attrName>ppt_y</p:attrName>
                                        </p:attrNameLst>
                                      </p:cBhvr>
                                      <p:rCtr x="15382" y="-2269"/>
                                    </p:animMotion>
                                  </p:childTnLst>
                                </p:cTn>
                              </p:par>
                              <p:par>
                                <p:cTn id="124" presetID="44" presetClass="path" presetSubtype="0" accel="50000" decel="50000" fill="hold" nodeType="withEffect">
                                  <p:stCondLst>
                                    <p:cond delay="0"/>
                                  </p:stCondLst>
                                  <p:childTnLst>
                                    <p:animMotion origin="layout" path="M 2.77778E-7 2.96296E-6 L -0.07222 -0.06158 C -0.08767 -0.07662 -0.10868 -0.08125 -0.12917 -0.07662 C -0.15313 -0.07176 -0.17066 -0.05857 -0.18194 -0.03866 L -0.23594 0.05046 " pathEditMode="relative" rAng="-546443" ptsTypes="FffFF">
                                      <p:cBhvr>
                                        <p:cTn id="125" dur="2000" fill="hold"/>
                                        <p:tgtEl>
                                          <p:spTgt spid="20"/>
                                        </p:tgtEl>
                                        <p:attrNameLst>
                                          <p:attrName>ppt_x</p:attrName>
                                          <p:attrName>ppt_y</p:attrName>
                                        </p:attrNameLst>
                                      </p:cBhvr>
                                      <p:rCtr x="-12413" y="-2569"/>
                                    </p:animMotion>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wipe(left)">
                                      <p:cBhvr>
                                        <p:cTn id="13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33400" y="398384"/>
            <a:ext cx="8077200" cy="584775"/>
          </a:xfrm>
          <a:prstGeom prst="rect">
            <a:avLst/>
          </a:prstGeom>
          <a:solidFill>
            <a:srgbClr val="33FFAC"/>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A</a:t>
            </a:r>
            <a:r>
              <a:rPr lang="en-US" sz="3200" b="1"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1,3,7,</a:t>
            </a:r>
            <a:r>
              <a:rPr lang="en-US" sz="3200" dirty="0">
                <a:latin typeface="Times New Roman" pitchFamily="18" charset="0"/>
                <a:cs typeface="Times New Roman" pitchFamily="18" charset="0"/>
                <a:sym typeface="Symbol"/>
              </a:rPr>
              <a:t>9</a:t>
            </a:r>
            <a:r>
              <a:rPr lang="en-US" sz="3200" dirty="0" smtClean="0">
                <a:latin typeface="Times New Roman" pitchFamily="18" charset="0"/>
                <a:cs typeface="Times New Roman" pitchFamily="18" charset="0"/>
                <a:sym typeface="Symbol"/>
              </a:rPr>
              <a:t>, B =1,3,7</a:t>
            </a:r>
            <a:endParaRPr lang="en-US" sz="3200" dirty="0">
              <a:latin typeface="NikoshBAN" pitchFamily="2" charset="0"/>
              <a:cs typeface="NikoshBAN" pitchFamily="2" charset="0"/>
            </a:endParaRPr>
          </a:p>
        </p:txBody>
      </p:sp>
      <p:sp>
        <p:nvSpPr>
          <p:cNvPr id="22" name="TextBox 21"/>
          <p:cNvSpPr txBox="1"/>
          <p:nvPr/>
        </p:nvSpPr>
        <p:spPr>
          <a:xfrm>
            <a:off x="533400" y="1066800"/>
            <a:ext cx="8077199" cy="1569660"/>
          </a:xfrm>
          <a:prstGeom prst="rect">
            <a:avLst/>
          </a:prstGeom>
          <a:solidFill>
            <a:srgbClr val="FFFF66"/>
          </a:solidFill>
          <a:ln w="19050">
            <a:solidFill>
              <a:schemeClr val="tx1"/>
            </a:solidFill>
          </a:ln>
        </p:spPr>
        <p:txBody>
          <a:bodyPr wrap="square" rtlCol="0">
            <a:spAutoFit/>
          </a:bodyPr>
          <a:lstStyle/>
          <a:p>
            <a:r>
              <a:rPr lang="en-US" sz="3200" dirty="0" smtClean="0">
                <a:latin typeface="Times New Roman" pitchFamily="18" charset="0"/>
                <a:cs typeface="Times New Roman" pitchFamily="18" charset="0"/>
                <a:sym typeface="Symbol"/>
              </a:rPr>
              <a:t> B = { 1, 2, </a:t>
            </a:r>
            <a:r>
              <a:rPr lang="en-US" sz="3200" dirty="0">
                <a:latin typeface="Times New Roman" pitchFamily="18" charset="0"/>
                <a:cs typeface="Times New Roman" pitchFamily="18" charset="0"/>
                <a:sym typeface="Symbol"/>
              </a:rPr>
              <a:t>3</a:t>
            </a:r>
            <a:r>
              <a:rPr lang="en-US" sz="3200" dirty="0" smtClean="0">
                <a:latin typeface="Times New Roman" pitchFamily="18" charset="0"/>
                <a:cs typeface="Times New Roman" pitchFamily="18" charset="0"/>
                <a:sym typeface="Symbol"/>
              </a:rPr>
              <a:t> },  </a:t>
            </a:r>
            <a:r>
              <a:rPr lang="en-US" sz="3200" dirty="0">
                <a:latin typeface="Times New Roman" pitchFamily="18" charset="0"/>
                <a:cs typeface="Times New Roman" pitchFamily="18" charset="0"/>
                <a:sym typeface="Symbol"/>
              </a:rPr>
              <a:t>C </a:t>
            </a:r>
            <a:r>
              <a:rPr lang="en-US" sz="3200" b="1" dirty="0">
                <a:latin typeface="Times New Roman" pitchFamily="18" charset="0"/>
                <a:cs typeface="Times New Roman" pitchFamily="18" charset="0"/>
                <a:sym typeface="Symbol"/>
              </a:rPr>
              <a:t>=</a:t>
            </a:r>
            <a:r>
              <a:rPr lang="en-US" sz="3200" dirty="0">
                <a:latin typeface="Times New Roman" pitchFamily="18" charset="0"/>
                <a:cs typeface="Times New Roman" pitchFamily="18" charset="0"/>
                <a:sym typeface="Symbol"/>
              </a:rPr>
              <a:t> { </a:t>
            </a:r>
            <a:r>
              <a:rPr lang="en-US" sz="3200" dirty="0" smtClean="0">
                <a:latin typeface="Times New Roman" pitchFamily="18" charset="0"/>
                <a:cs typeface="Times New Roman" pitchFamily="18" charset="0"/>
                <a:sym typeface="Symbol"/>
              </a:rPr>
              <a:t>4, 5, </a:t>
            </a:r>
            <a:r>
              <a:rPr lang="en-US" sz="3200" dirty="0">
                <a:latin typeface="Times New Roman" pitchFamily="18" charset="0"/>
                <a:cs typeface="Times New Roman" pitchFamily="18" charset="0"/>
                <a:sym typeface="Symbol"/>
              </a:rPr>
              <a:t>6 }, </a:t>
            </a:r>
            <a:endParaRPr lang="en-US" sz="3200" dirty="0" smtClean="0">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  </a:t>
            </a:r>
            <a:endParaRPr lang="bn-IN" sz="3200" dirty="0" smtClean="0">
              <a:latin typeface="Times New Roman" pitchFamily="18" charset="0"/>
              <a:cs typeface="Times New Roman" pitchFamily="18" charset="0"/>
              <a:sym typeface="Symbol"/>
            </a:endParaRPr>
          </a:p>
          <a:p>
            <a:r>
              <a:rPr lang="en-US" sz="3200" dirty="0" smtClean="0">
                <a:latin typeface="Times New Roman" pitchFamily="18" charset="0"/>
                <a:cs typeface="Times New Roman" pitchFamily="18" charset="0"/>
                <a:sym typeface="Symbol"/>
              </a:rPr>
              <a:t>              U=1,2,3,4,5,6</a:t>
            </a:r>
            <a:endParaRPr lang="en-US" sz="3200" dirty="0">
              <a:latin typeface="NikoshBAN" pitchFamily="2" charset="0"/>
              <a:cs typeface="NikoshBAN" pitchFamily="2" charset="0"/>
            </a:endParaRPr>
          </a:p>
        </p:txBody>
      </p:sp>
      <p:sp>
        <p:nvSpPr>
          <p:cNvPr id="23" name="TextBox 22"/>
          <p:cNvSpPr txBox="1"/>
          <p:nvPr/>
        </p:nvSpPr>
        <p:spPr>
          <a:xfrm>
            <a:off x="533399" y="2722364"/>
            <a:ext cx="8077199" cy="1077218"/>
          </a:xfrm>
          <a:prstGeom prst="rect">
            <a:avLst/>
          </a:prstGeom>
          <a:solidFill>
            <a:srgbClr val="FFCCFF"/>
          </a:solidFill>
          <a:ln w="19050">
            <a:solidFill>
              <a:schemeClr val="tx1"/>
            </a:solidFill>
          </a:ln>
        </p:spPr>
        <p:txBody>
          <a:bodyPr wrap="square" rtlCol="0">
            <a:spAutoFit/>
          </a:bodyPr>
          <a:lstStyle/>
          <a:p>
            <a:r>
              <a:rPr lang="en-US" sz="3200" dirty="0" smtClean="0">
                <a:latin typeface="NikoshBAN" pitchFamily="2" charset="0"/>
                <a:cs typeface="NikoshBAN" pitchFamily="2" charset="0"/>
                <a:sym typeface="Symbol"/>
              </a:rPr>
              <a:t>6</a:t>
            </a:r>
            <a:r>
              <a:rPr lang="bn-BD" sz="3200" dirty="0" smtClean="0">
                <a:latin typeface="NikoshBAN" pitchFamily="2" charset="0"/>
                <a:cs typeface="NikoshBAN" pitchFamily="2" charset="0"/>
                <a:sym typeface="Symbol"/>
              </a:rPr>
              <a:t>। </a:t>
            </a:r>
            <a:r>
              <a:rPr lang="en-US" sz="3200" dirty="0" smtClean="0">
                <a:latin typeface="Times New Roman" pitchFamily="18" charset="0"/>
                <a:cs typeface="Times New Roman" pitchFamily="18" charset="0"/>
                <a:sym typeface="Symbol"/>
              </a:rPr>
              <a:t>U</a:t>
            </a:r>
            <a:r>
              <a:rPr lang="bn-IN"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bn-IN" sz="3200" b="1"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1,2,3,4,5,6</a:t>
            </a:r>
            <a:r>
              <a:rPr lang="bn-BD" sz="3200" dirty="0" smtClean="0">
                <a:latin typeface="Times New Roman" pitchFamily="18" charset="0"/>
                <a:cs typeface="Times New Roman" pitchFamily="18" charset="0"/>
                <a:sym typeface="Symbol"/>
              </a:rPr>
              <a:t>,</a:t>
            </a:r>
            <a:r>
              <a:rPr lang="en-US" sz="3200" dirty="0" smtClean="0">
                <a:latin typeface="Times New Roman" pitchFamily="18" charset="0"/>
                <a:cs typeface="Times New Roman" pitchFamily="18" charset="0"/>
                <a:sym typeface="Symbol"/>
              </a:rPr>
              <a:t>A</a:t>
            </a:r>
            <a:r>
              <a:rPr lang="bn-IN" sz="3200" dirty="0" smtClean="0">
                <a:latin typeface="Times New Roman" pitchFamily="18" charset="0"/>
                <a:cs typeface="Times New Roman" pitchFamily="18" charset="0"/>
                <a:sym typeface="Symbol"/>
              </a:rPr>
              <a:t> </a:t>
            </a:r>
            <a:r>
              <a:rPr lang="en-US" sz="3200" b="1" dirty="0" smtClean="0">
                <a:latin typeface="Times New Roman" pitchFamily="18" charset="0"/>
                <a:cs typeface="Times New Roman" pitchFamily="18" charset="0"/>
                <a:sym typeface="Symbol"/>
              </a:rPr>
              <a:t>=</a:t>
            </a:r>
            <a:r>
              <a:rPr lang="bn-IN" sz="3200" b="1" dirty="0" smtClean="0">
                <a:latin typeface="Times New Roman" pitchFamily="18" charset="0"/>
                <a:cs typeface="Times New Roman" pitchFamily="18" charset="0"/>
                <a:sym typeface="Symbol"/>
              </a:rPr>
              <a:t> </a:t>
            </a:r>
            <a:r>
              <a:rPr lang="en-US" sz="3200" dirty="0" smtClean="0">
                <a:latin typeface="Times New Roman" pitchFamily="18" charset="0"/>
                <a:cs typeface="Times New Roman" pitchFamily="18" charset="0"/>
                <a:sym typeface="Symbol"/>
              </a:rPr>
              <a:t>2,4,6 A</a:t>
            </a:r>
            <a:r>
              <a:rPr lang="en-US" sz="3200" baseline="30000" dirty="0" smtClean="0">
                <a:latin typeface="Times New Roman" pitchFamily="18" charset="0"/>
                <a:cs typeface="Times New Roman" pitchFamily="18" charset="0"/>
                <a:sym typeface="Symbol"/>
              </a:rPr>
              <a:t>c</a:t>
            </a:r>
            <a:r>
              <a:rPr lang="en-US" sz="3200" dirty="0" smtClean="0">
                <a:latin typeface="Times New Roman" pitchFamily="18" charset="0"/>
                <a:cs typeface="Times New Roman" pitchFamily="18" charset="0"/>
                <a:sym typeface="Symbol"/>
              </a:rPr>
              <a:t> = 1,3,5</a:t>
            </a:r>
            <a:endParaRPr lang="bn-IN" sz="3200" dirty="0" smtClean="0">
              <a:latin typeface="Times New Roman" pitchFamily="18" charset="0"/>
              <a:cs typeface="Times New Roman" pitchFamily="18" charset="0"/>
              <a:sym typeface="Symbol"/>
            </a:endParaRPr>
          </a:p>
          <a:p>
            <a:pPr algn="ctr"/>
            <a:endParaRPr lang="en-US" sz="3200" dirty="0">
              <a:latin typeface="NikoshBAN" pitchFamily="2" charset="0"/>
              <a:cs typeface="NikoshBAN" pitchFamily="2" charset="0"/>
            </a:endParaRPr>
          </a:p>
        </p:txBody>
      </p:sp>
      <p:sp>
        <p:nvSpPr>
          <p:cNvPr id="2" name="Oval 1"/>
          <p:cNvSpPr/>
          <p:nvPr/>
        </p:nvSpPr>
        <p:spPr>
          <a:xfrm>
            <a:off x="381000" y="3810000"/>
            <a:ext cx="2743200" cy="2615625"/>
          </a:xfrm>
          <a:prstGeom prst="ellipse">
            <a:avLst/>
          </a:prstGeom>
          <a:solidFill>
            <a:srgbClr val="66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smtClean="0">
                <a:solidFill>
                  <a:schemeClr val="tx1"/>
                </a:solidFill>
                <a:latin typeface="Times New Roman" pitchFamily="18" charset="0"/>
                <a:cs typeface="Times New Roman" pitchFamily="18" charset="0"/>
              </a:rPr>
              <a:t>A</a:t>
            </a:r>
            <a:endParaRPr lang="en-US" sz="4400" dirty="0">
              <a:solidFill>
                <a:schemeClr val="tx1"/>
              </a:solidFill>
              <a:latin typeface="Times New Roman" pitchFamily="18" charset="0"/>
              <a:cs typeface="Times New Roman" pitchFamily="18" charset="0"/>
            </a:endParaRPr>
          </a:p>
        </p:txBody>
      </p:sp>
      <p:sp>
        <p:nvSpPr>
          <p:cNvPr id="10" name="Oval 9"/>
          <p:cNvSpPr/>
          <p:nvPr/>
        </p:nvSpPr>
        <p:spPr>
          <a:xfrm>
            <a:off x="914400" y="4825425"/>
            <a:ext cx="1219200" cy="1219200"/>
          </a:xfrm>
          <a:prstGeom prst="ellipse">
            <a:avLst/>
          </a:prstGeom>
          <a:solidFill>
            <a:srgbClr val="FFB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itchFamily="18" charset="0"/>
                <a:cs typeface="Times New Roman" pitchFamily="18" charset="0"/>
              </a:rPr>
              <a:t>B</a:t>
            </a:r>
            <a:endParaRPr lang="en-US" sz="4000" dirty="0">
              <a:solidFill>
                <a:schemeClr val="tx1"/>
              </a:solidFill>
              <a:latin typeface="Times New Roman" pitchFamily="18" charset="0"/>
              <a:cs typeface="Times New Roman" pitchFamily="18" charset="0"/>
            </a:endParaRPr>
          </a:p>
        </p:txBody>
      </p:sp>
      <p:sp>
        <p:nvSpPr>
          <p:cNvPr id="11" name="Oval 10"/>
          <p:cNvSpPr/>
          <p:nvPr/>
        </p:nvSpPr>
        <p:spPr>
          <a:xfrm>
            <a:off x="3200400" y="3834825"/>
            <a:ext cx="2743200" cy="2590800"/>
          </a:xfrm>
          <a:prstGeom prst="ellipse">
            <a:avLst/>
          </a:prstGeom>
          <a:solidFill>
            <a:srgbClr val="FFB7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a:solidFill>
                  <a:schemeClr val="tx1"/>
                </a:solidFill>
                <a:latin typeface="Times New Roman" pitchFamily="18" charset="0"/>
                <a:cs typeface="Times New Roman" pitchFamily="18" charset="0"/>
              </a:rPr>
              <a:t>U</a:t>
            </a:r>
          </a:p>
        </p:txBody>
      </p:sp>
      <p:sp>
        <p:nvSpPr>
          <p:cNvPr id="12" name="Oval 11"/>
          <p:cNvSpPr/>
          <p:nvPr/>
        </p:nvSpPr>
        <p:spPr>
          <a:xfrm>
            <a:off x="6019800" y="3834825"/>
            <a:ext cx="2743200" cy="2590800"/>
          </a:xfrm>
          <a:prstGeom prst="ellipse">
            <a:avLst/>
          </a:prstGeom>
          <a:solidFill>
            <a:srgbClr val="65FF6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4400" dirty="0">
                <a:solidFill>
                  <a:schemeClr val="tx1"/>
                </a:solidFill>
                <a:latin typeface="Times New Roman" pitchFamily="18" charset="0"/>
                <a:cs typeface="Times New Roman" pitchFamily="18" charset="0"/>
              </a:rPr>
              <a:t>U</a:t>
            </a:r>
          </a:p>
        </p:txBody>
      </p:sp>
      <p:sp>
        <p:nvSpPr>
          <p:cNvPr id="15" name="Oval 14"/>
          <p:cNvSpPr/>
          <p:nvPr/>
        </p:nvSpPr>
        <p:spPr>
          <a:xfrm>
            <a:off x="3429000" y="4139625"/>
            <a:ext cx="1219200" cy="1219200"/>
          </a:xfrm>
          <a:prstGeom prst="ellipse">
            <a:avLst/>
          </a:prstGeom>
          <a:solidFill>
            <a:srgbClr val="66CC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imes New Roman" pitchFamily="18" charset="0"/>
                <a:cs typeface="Times New Roman" pitchFamily="18" charset="0"/>
              </a:rPr>
              <a:t>A</a:t>
            </a:r>
          </a:p>
        </p:txBody>
      </p:sp>
      <p:sp>
        <p:nvSpPr>
          <p:cNvPr id="21" name="Oval 20"/>
          <p:cNvSpPr/>
          <p:nvPr/>
        </p:nvSpPr>
        <p:spPr>
          <a:xfrm>
            <a:off x="4419600" y="4977825"/>
            <a:ext cx="1219200" cy="1219200"/>
          </a:xfrm>
          <a:prstGeom prst="ellipse">
            <a:avLst/>
          </a:prstGeom>
          <a:solidFill>
            <a:srgbClr val="FFCC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itchFamily="18" charset="0"/>
                <a:cs typeface="Times New Roman" pitchFamily="18" charset="0"/>
              </a:rPr>
              <a:t>B</a:t>
            </a:r>
            <a:endParaRPr lang="en-US" sz="4000" dirty="0">
              <a:solidFill>
                <a:schemeClr val="tx1"/>
              </a:solidFill>
              <a:latin typeface="Times New Roman" pitchFamily="18" charset="0"/>
              <a:cs typeface="Times New Roman" pitchFamily="18" charset="0"/>
            </a:endParaRPr>
          </a:p>
        </p:txBody>
      </p:sp>
      <p:sp>
        <p:nvSpPr>
          <p:cNvPr id="24" name="Oval 23"/>
          <p:cNvSpPr/>
          <p:nvPr/>
        </p:nvSpPr>
        <p:spPr>
          <a:xfrm>
            <a:off x="6400800" y="4139625"/>
            <a:ext cx="1219200" cy="1219200"/>
          </a:xfrm>
          <a:prstGeom prst="ellipse">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Times New Roman" pitchFamily="18" charset="0"/>
                <a:cs typeface="Times New Roman" pitchFamily="18" charset="0"/>
              </a:rPr>
              <a:t>A</a:t>
            </a:r>
          </a:p>
        </p:txBody>
      </p:sp>
      <p:sp>
        <p:nvSpPr>
          <p:cNvPr id="3" name="TextBox 2"/>
          <p:cNvSpPr txBox="1"/>
          <p:nvPr/>
        </p:nvSpPr>
        <p:spPr>
          <a:xfrm>
            <a:off x="7446155" y="5388114"/>
            <a:ext cx="707245"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A</a:t>
            </a:r>
            <a:r>
              <a:rPr lang="en-US" sz="4000" baseline="300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p:txBody>
      </p:sp>
      <p:sp>
        <p:nvSpPr>
          <p:cNvPr id="4" name="Rectangle 3"/>
          <p:cNvSpPr/>
          <p:nvPr/>
        </p:nvSpPr>
        <p:spPr>
          <a:xfrm>
            <a:off x="5715000" y="420470"/>
            <a:ext cx="2420663" cy="584775"/>
          </a:xfrm>
          <a:prstGeom prst="rect">
            <a:avLst/>
          </a:prstGeom>
        </p:spPr>
        <p:txBody>
          <a:bodyPr wrap="none">
            <a:spAutoFit/>
          </a:bodyPr>
          <a:lstStyle/>
          <a:p>
            <a:r>
              <a:rPr lang="bn-IN" sz="3200" dirty="0" smtClean="0">
                <a:latin typeface="NikoshBAN" pitchFamily="2" charset="0"/>
                <a:cs typeface="NikoshBAN" pitchFamily="2" charset="0"/>
                <a:sym typeface="Symbol"/>
              </a:rPr>
              <a:t>উপসেটঃ </a:t>
            </a:r>
            <a:r>
              <a:rPr lang="en-US" sz="3200" dirty="0" smtClean="0">
                <a:latin typeface="Times New Roman" pitchFamily="18" charset="0"/>
                <a:cs typeface="Times New Roman" pitchFamily="18" charset="0"/>
                <a:sym typeface="Symbol"/>
              </a:rPr>
              <a:t>B </a:t>
            </a:r>
            <a:r>
              <a:rPr lang="en-US" sz="3200" dirty="0">
                <a:latin typeface="Times New Roman" pitchFamily="18" charset="0"/>
                <a:cs typeface="Times New Roman" pitchFamily="18" charset="0"/>
                <a:sym typeface="Symbol"/>
              </a:rPr>
              <a:t> A</a:t>
            </a:r>
            <a:endParaRPr lang="en-US" sz="3200" dirty="0">
              <a:latin typeface="NikoshBAN" pitchFamily="2" charset="0"/>
              <a:cs typeface="NikoshBAN" pitchFamily="2" charset="0"/>
            </a:endParaRPr>
          </a:p>
        </p:txBody>
      </p:sp>
      <p:sp>
        <p:nvSpPr>
          <p:cNvPr id="5" name="Rectangle 4"/>
          <p:cNvSpPr/>
          <p:nvPr/>
        </p:nvSpPr>
        <p:spPr>
          <a:xfrm>
            <a:off x="4800600" y="358914"/>
            <a:ext cx="691215" cy="707886"/>
          </a:xfrm>
          <a:prstGeom prst="rect">
            <a:avLst/>
          </a:prstGeom>
        </p:spPr>
        <p:txBody>
          <a:bodyPr wrap="none">
            <a:spAutoFit/>
          </a:bodyPr>
          <a:lstStyle/>
          <a:p>
            <a:r>
              <a:rPr lang="en-US" sz="4000" dirty="0">
                <a:latin typeface="Times New Roman" pitchFamily="18" charset="0"/>
                <a:cs typeface="Times New Roman" pitchFamily="18" charset="0"/>
                <a:sym typeface="Symbol"/>
              </a:rPr>
              <a:t></a:t>
            </a:r>
            <a:endParaRPr lang="en-US" sz="4000" dirty="0">
              <a:latin typeface="NikoshBAN" pitchFamily="2" charset="0"/>
              <a:cs typeface="NikoshBAN" pitchFamily="2" charset="0"/>
            </a:endParaRPr>
          </a:p>
        </p:txBody>
      </p:sp>
      <p:cxnSp>
        <p:nvCxnSpPr>
          <p:cNvPr id="7" name="Straight Connector 6"/>
          <p:cNvCxnSpPr/>
          <p:nvPr/>
        </p:nvCxnSpPr>
        <p:spPr>
          <a:xfrm>
            <a:off x="1807029" y="1482453"/>
            <a:ext cx="1012371" cy="68580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1482453"/>
            <a:ext cx="914400" cy="68580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67000" y="1487896"/>
            <a:ext cx="762000" cy="680357"/>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886200" y="1447800"/>
            <a:ext cx="566057" cy="72045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169228" y="1505282"/>
            <a:ext cx="685800" cy="727348"/>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512128" y="1487957"/>
            <a:ext cx="740229" cy="744675"/>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38800" y="2006025"/>
            <a:ext cx="1593706" cy="584775"/>
          </a:xfrm>
          <a:prstGeom prst="rect">
            <a:avLst/>
          </a:prstGeom>
        </p:spPr>
        <p:txBody>
          <a:bodyPr wrap="none">
            <a:spAutoFit/>
          </a:bodyPr>
          <a:lstStyle/>
          <a:p>
            <a:r>
              <a:rPr lang="bn-IN" sz="3200" dirty="0" smtClean="0">
                <a:latin typeface="NikoshBAN" pitchFamily="2" charset="0"/>
                <a:cs typeface="NikoshBAN" pitchFamily="2" charset="0"/>
                <a:sym typeface="Symbol"/>
              </a:rPr>
              <a:t>সার্বিক সেট</a:t>
            </a:r>
            <a:endParaRPr lang="en-US" sz="3200" dirty="0">
              <a:latin typeface="NikoshBAN" pitchFamily="2" charset="0"/>
              <a:cs typeface="NikoshBAN" pitchFamily="2" charset="0"/>
            </a:endParaRPr>
          </a:p>
        </p:txBody>
      </p:sp>
      <p:sp>
        <p:nvSpPr>
          <p:cNvPr id="32" name="Rectangle 31"/>
          <p:cNvSpPr/>
          <p:nvPr/>
        </p:nvSpPr>
        <p:spPr>
          <a:xfrm>
            <a:off x="4876800" y="1959114"/>
            <a:ext cx="691215" cy="707886"/>
          </a:xfrm>
          <a:prstGeom prst="rect">
            <a:avLst/>
          </a:prstGeom>
        </p:spPr>
        <p:txBody>
          <a:bodyPr wrap="none">
            <a:spAutoFit/>
          </a:bodyPr>
          <a:lstStyle/>
          <a:p>
            <a:r>
              <a:rPr lang="en-US" sz="4000" dirty="0">
                <a:latin typeface="Times New Roman" pitchFamily="18" charset="0"/>
                <a:cs typeface="Times New Roman" pitchFamily="18" charset="0"/>
                <a:sym typeface="Symbol"/>
              </a:rPr>
              <a:t></a:t>
            </a:r>
            <a:endParaRPr lang="en-US" sz="4000" dirty="0">
              <a:latin typeface="NikoshBAN" pitchFamily="2" charset="0"/>
              <a:cs typeface="NikoshBAN" pitchFamily="2" charset="0"/>
            </a:endParaRPr>
          </a:p>
        </p:txBody>
      </p:sp>
      <p:sp>
        <p:nvSpPr>
          <p:cNvPr id="33" name="Rectangle 32"/>
          <p:cNvSpPr/>
          <p:nvPr/>
        </p:nvSpPr>
        <p:spPr>
          <a:xfrm>
            <a:off x="3898109" y="3225225"/>
            <a:ext cx="1417376" cy="584775"/>
          </a:xfrm>
          <a:prstGeom prst="rect">
            <a:avLst/>
          </a:prstGeom>
        </p:spPr>
        <p:txBody>
          <a:bodyPr wrap="none">
            <a:spAutoFit/>
          </a:bodyPr>
          <a:lstStyle/>
          <a:p>
            <a:r>
              <a:rPr lang="bn-IN" sz="3200" dirty="0" smtClean="0">
                <a:latin typeface="NikoshBAN" pitchFamily="2" charset="0"/>
                <a:cs typeface="NikoshBAN" pitchFamily="2" charset="0"/>
                <a:sym typeface="Symbol"/>
              </a:rPr>
              <a:t>পূরক সেট</a:t>
            </a:r>
            <a:endParaRPr lang="en-US" sz="3200" dirty="0">
              <a:latin typeface="NikoshBAN" pitchFamily="2" charset="0"/>
              <a:cs typeface="NikoshBAN" pitchFamily="2" charset="0"/>
            </a:endParaRPr>
          </a:p>
        </p:txBody>
      </p:sp>
      <p:sp>
        <p:nvSpPr>
          <p:cNvPr id="34" name="TextBox 33"/>
          <p:cNvSpPr txBox="1"/>
          <p:nvPr/>
        </p:nvSpPr>
        <p:spPr>
          <a:xfrm>
            <a:off x="5387496" y="5943600"/>
            <a:ext cx="1165704" cy="584775"/>
          </a:xfrm>
          <a:prstGeom prst="rect">
            <a:avLst/>
          </a:prstGeom>
          <a:noFill/>
        </p:spPr>
        <p:txBody>
          <a:bodyPr wrap="none" rtlCol="0">
            <a:spAutoFit/>
          </a:bodyPr>
          <a:lstStyle/>
          <a:p>
            <a:r>
              <a:rPr lang="bn-IN" sz="3200" dirty="0" smtClean="0">
                <a:latin typeface="NikoshBAN" pitchFamily="2" charset="0"/>
                <a:cs typeface="NikoshBAN" pitchFamily="2" charset="0"/>
              </a:rPr>
              <a:t>ভেনচিত্র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8465006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2000"/>
                                        <p:tgtEl>
                                          <p:spTgt spid="7"/>
                                        </p:tgtEl>
                                      </p:cBhvr>
                                    </p:animEffect>
                                  </p:childTnLst>
                                </p:cTn>
                              </p:par>
                              <p:par>
                                <p:cTn id="41" presetID="22" presetClass="entr" presetSubtype="1"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2000"/>
                                        <p:tgtEl>
                                          <p:spTgt spid="18"/>
                                        </p:tgtEl>
                                      </p:cBhvr>
                                    </p:animEffect>
                                  </p:childTnLst>
                                </p:cTn>
                              </p:par>
                              <p:par>
                                <p:cTn id="44" presetID="22" presetClass="entr" presetSubtype="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2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2000"/>
                                        <p:tgtEl>
                                          <p:spTgt spid="26"/>
                                        </p:tgtEl>
                                      </p:cBhvr>
                                    </p:animEffect>
                                  </p:childTnLst>
                                </p:cTn>
                              </p:par>
                              <p:par>
                                <p:cTn id="52" presetID="22" presetClass="entr" presetSubtype="1"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up)">
                                      <p:cBhvr>
                                        <p:cTn id="54" dur="2000"/>
                                        <p:tgtEl>
                                          <p:spTgt spid="27"/>
                                        </p:tgtEl>
                                      </p:cBhvr>
                                    </p:animEffect>
                                  </p:childTnLst>
                                </p:cTn>
                              </p:par>
                              <p:par>
                                <p:cTn id="55" presetID="22" presetClass="entr" presetSubtype="1"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1000"/>
                                        <p:tgtEl>
                                          <p:spTgt spid="32"/>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10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3">
                                            <p:bg/>
                                          </p:spTgt>
                                        </p:tgtEl>
                                        <p:attrNameLst>
                                          <p:attrName>style.visibility</p:attrName>
                                        </p:attrNameLst>
                                      </p:cBhvr>
                                      <p:to>
                                        <p:strVal val="visible"/>
                                      </p:to>
                                    </p:set>
                                    <p:animEffect transition="in" filter="wipe(left)">
                                      <p:cBhvr>
                                        <p:cTn id="92" dur="2000"/>
                                        <p:tgtEl>
                                          <p:spTgt spid="23">
                                            <p:bg/>
                                          </p:spTgt>
                                        </p:tgtEl>
                                      </p:cBhvr>
                                    </p:animEffect>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3">
                                            <p:txEl>
                                              <p:pRg st="0" end="0"/>
                                            </p:txEl>
                                          </p:spTgt>
                                        </p:tgtEl>
                                        <p:attrNameLst>
                                          <p:attrName>style.visibility</p:attrName>
                                        </p:attrNameLst>
                                      </p:cBhvr>
                                      <p:to>
                                        <p:strVal val="visible"/>
                                      </p:to>
                                    </p:set>
                                    <p:animEffect transition="in" filter="wipe(left)">
                                      <p:cBhvr>
                                        <p:cTn id="96" dur="2000"/>
                                        <p:tgtEl>
                                          <p:spTgt spid="23">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ipe(left)">
                                      <p:cBhvr>
                                        <p:cTn id="101" dur="10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anim calcmode="lin" valueType="num">
                                      <p:cBhvr>
                                        <p:cTn id="114" dur="1000" fill="hold"/>
                                        <p:tgtEl>
                                          <p:spTgt spid="24"/>
                                        </p:tgtEl>
                                        <p:attrNameLst>
                                          <p:attrName>ppt_x</p:attrName>
                                        </p:attrNameLst>
                                      </p:cBhvr>
                                      <p:tavLst>
                                        <p:tav tm="0">
                                          <p:val>
                                            <p:strVal val="#ppt_x"/>
                                          </p:val>
                                        </p:tav>
                                        <p:tav tm="100000">
                                          <p:val>
                                            <p:strVal val="#ppt_x"/>
                                          </p:val>
                                        </p:tav>
                                      </p:tavLst>
                                    </p:anim>
                                    <p:anim calcmode="lin" valueType="num">
                                      <p:cBhvr>
                                        <p:cTn id="1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fade">
                                      <p:cBhvr>
                                        <p:cTn id="120" dur="1000"/>
                                        <p:tgtEl>
                                          <p:spTgt spid="3"/>
                                        </p:tgtEl>
                                      </p:cBhvr>
                                    </p:animEffect>
                                    <p:anim calcmode="lin" valueType="num">
                                      <p:cBhvr>
                                        <p:cTn id="121" dur="1000" fill="hold"/>
                                        <p:tgtEl>
                                          <p:spTgt spid="3"/>
                                        </p:tgtEl>
                                        <p:attrNameLst>
                                          <p:attrName>ppt_x</p:attrName>
                                        </p:attrNameLst>
                                      </p:cBhvr>
                                      <p:tavLst>
                                        <p:tav tm="0">
                                          <p:val>
                                            <p:strVal val="#ppt_x"/>
                                          </p:val>
                                        </p:tav>
                                        <p:tav tm="100000">
                                          <p:val>
                                            <p:strVal val="#ppt_x"/>
                                          </p:val>
                                        </p:tav>
                                      </p:tavLst>
                                    </p:anim>
                                    <p:anim calcmode="lin" valueType="num">
                                      <p:cBhvr>
                                        <p:cTn id="1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ipe(left)">
                                      <p:cBhvr>
                                        <p:cTn id="12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build="p" animBg="1"/>
      <p:bldP spid="2" grpId="0" animBg="1"/>
      <p:bldP spid="10" grpId="0" animBg="1"/>
      <p:bldP spid="11" grpId="0" animBg="1"/>
      <p:bldP spid="12" grpId="0" animBg="1"/>
      <p:bldP spid="15" grpId="0" animBg="1"/>
      <p:bldP spid="21" grpId="0" animBg="1"/>
      <p:bldP spid="24" grpId="0" animBg="1"/>
      <p:bldP spid="3" grpId="0"/>
      <p:bldP spid="4" grpId="0"/>
      <p:bldP spid="5" grpId="0"/>
      <p:bldP spid="31" grpId="0"/>
      <p:bldP spid="32" grpId="0"/>
      <p:bldP spid="33" grpId="0"/>
      <p:bldP spid="3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2155</TotalTime>
  <Words>1140</Words>
  <Application>Microsoft Office PowerPoint</Application>
  <PresentationFormat>On-screen Show (4:3)</PresentationFormat>
  <Paragraphs>193</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Aspect</vt: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Dulal Chandra biswas_8_GS</dc:creator>
  <cp:lastModifiedBy>BMSchool</cp:lastModifiedBy>
  <cp:revision>245</cp:revision>
  <dcterms:created xsi:type="dcterms:W3CDTF">2006-08-16T00:00:00Z</dcterms:created>
  <dcterms:modified xsi:type="dcterms:W3CDTF">2020-05-15T18:26:57Z</dcterms:modified>
</cp:coreProperties>
</file>