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257" r:id="rId2"/>
    <p:sldId id="258" r:id="rId3"/>
    <p:sldId id="259" r:id="rId4"/>
    <p:sldId id="270" r:id="rId5"/>
    <p:sldId id="271" r:id="rId6"/>
    <p:sldId id="261" r:id="rId7"/>
    <p:sldId id="262" r:id="rId8"/>
    <p:sldId id="272" r:id="rId9"/>
    <p:sldId id="263" r:id="rId10"/>
    <p:sldId id="264" r:id="rId11"/>
    <p:sldId id="273" r:id="rId12"/>
    <p:sldId id="274" r:id="rId13"/>
    <p:sldId id="269" r:id="rId14"/>
    <p:sldId id="267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0" d="100"/>
          <a:sy n="70" d="100"/>
        </p:scale>
        <p:origin x="714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4EDB5E2-7CCE-44B1-95D2-FA4CFC14F45A}" type="datetimeFigureOut">
              <a:rPr lang="en-GB" smtClean="0"/>
              <a:t>07/02/2022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F99DA72-2A7A-4376-B291-E8D1641B07A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8069300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5D1CFC-4909-4CEB-AFD5-10AD58BB6356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396259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6E3ECF-6457-40B1-A285-56A262D5641F}" type="datetimeFigureOut">
              <a:rPr lang="en-GB" smtClean="0"/>
              <a:t>07/02/2022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0042D5-4755-41E3-9002-0A1C9B82C82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667705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6E3ECF-6457-40B1-A285-56A262D5641F}" type="datetimeFigureOut">
              <a:rPr lang="en-GB" smtClean="0"/>
              <a:t>07/02/2022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0042D5-4755-41E3-9002-0A1C9B82C82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467745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6E3ECF-6457-40B1-A285-56A262D5641F}" type="datetimeFigureOut">
              <a:rPr lang="en-GB" smtClean="0"/>
              <a:t>07/02/2022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0042D5-4755-41E3-9002-0A1C9B82C82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933321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6E3ECF-6457-40B1-A285-56A262D5641F}" type="datetimeFigureOut">
              <a:rPr lang="en-GB" smtClean="0"/>
              <a:t>07/02/2022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0042D5-4755-41E3-9002-0A1C9B82C82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789705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6E3ECF-6457-40B1-A285-56A262D5641F}" type="datetimeFigureOut">
              <a:rPr lang="en-GB" smtClean="0"/>
              <a:t>07/02/2022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0042D5-4755-41E3-9002-0A1C9B82C82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688522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6E3ECF-6457-40B1-A285-56A262D5641F}" type="datetimeFigureOut">
              <a:rPr lang="en-GB" smtClean="0"/>
              <a:t>07/02/2022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0042D5-4755-41E3-9002-0A1C9B82C82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265811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6E3ECF-6457-40B1-A285-56A262D5641F}" type="datetimeFigureOut">
              <a:rPr lang="en-GB" smtClean="0"/>
              <a:t>07/02/2022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0042D5-4755-41E3-9002-0A1C9B82C82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042637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6E3ECF-6457-40B1-A285-56A262D5641F}" type="datetimeFigureOut">
              <a:rPr lang="en-GB" smtClean="0"/>
              <a:t>07/02/2022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0042D5-4755-41E3-9002-0A1C9B82C82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780116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6E3ECF-6457-40B1-A285-56A262D5641F}" type="datetimeFigureOut">
              <a:rPr lang="en-GB" smtClean="0"/>
              <a:t>07/02/2022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0042D5-4755-41E3-9002-0A1C9B82C82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781164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6E3ECF-6457-40B1-A285-56A262D5641F}" type="datetimeFigureOut">
              <a:rPr lang="en-GB" smtClean="0"/>
              <a:t>07/02/2022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0042D5-4755-41E3-9002-0A1C9B82C82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505487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6E3ECF-6457-40B1-A285-56A262D5641F}" type="datetimeFigureOut">
              <a:rPr lang="en-GB" smtClean="0"/>
              <a:t>07/02/2022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0042D5-4755-41E3-9002-0A1C9B82C82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470872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16E3ECF-6457-40B1-A285-56A262D5641F}" type="datetimeFigureOut">
              <a:rPr lang="en-GB" smtClean="0"/>
              <a:t>07/02/2022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00042D5-4755-41E3-9002-0A1C9B82C82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805409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603407" y="1773203"/>
            <a:ext cx="10558693" cy="3664339"/>
            <a:chOff x="357747" y="1896033"/>
            <a:chExt cx="10558693" cy="3664339"/>
          </a:xfrm>
        </p:grpSpPr>
        <p:sp>
          <p:nvSpPr>
            <p:cNvPr id="6" name="Rectangle 5"/>
            <p:cNvSpPr/>
            <p:nvPr/>
          </p:nvSpPr>
          <p:spPr>
            <a:xfrm>
              <a:off x="2994214" y="1990164"/>
              <a:ext cx="5692584" cy="3570208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sz="6000" b="1" dirty="0" err="1" smtClean="0">
                  <a:ln w="1905"/>
                  <a:solidFill>
                    <a:srgbClr val="FF0000"/>
                  </a:soli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SutonnyMJ" pitchFamily="2" charset="0"/>
                  <a:cs typeface="SutonnyMJ" pitchFamily="2" charset="0"/>
                </a:rPr>
                <a:t>অনলাইন</a:t>
              </a:r>
              <a:r>
                <a:rPr lang="en-US" sz="6000" b="1" dirty="0" smtClean="0">
                  <a:ln w="1905"/>
                  <a:solidFill>
                    <a:srgbClr val="FF0000"/>
                  </a:soli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SutonnyMJ" pitchFamily="2" charset="0"/>
                  <a:cs typeface="SutonnyMJ" pitchFamily="2" charset="0"/>
                </a:rPr>
                <a:t> </a:t>
              </a:r>
              <a:r>
                <a:rPr lang="en-US" sz="6000" b="1" dirty="0" err="1" smtClean="0">
                  <a:ln w="1905"/>
                  <a:solidFill>
                    <a:srgbClr val="FF0000"/>
                  </a:soli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SutonnyMJ" pitchFamily="2" charset="0"/>
                  <a:cs typeface="SutonnyMJ" pitchFamily="2" charset="0"/>
                </a:rPr>
                <a:t>ক্লাসে</a:t>
              </a:r>
              <a:endParaRPr lang="en-US" sz="6000" b="1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SutonnyMJ" pitchFamily="2" charset="0"/>
                <a:cs typeface="SutonnyMJ" pitchFamily="2" charset="0"/>
              </a:endParaRPr>
            </a:p>
            <a:p>
              <a:pPr algn="ctr"/>
              <a:r>
                <a:rPr lang="en-US" sz="16600" b="1" dirty="0" smtClean="0">
                  <a:ln w="1905"/>
                  <a:solidFill>
                    <a:srgbClr val="FF0000"/>
                  </a:soli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SutonnyMJ" pitchFamily="2" charset="0"/>
                  <a:cs typeface="SutonnyMJ" pitchFamily="2" charset="0"/>
                </a:rPr>
                <a:t>¯^</a:t>
              </a:r>
              <a:r>
                <a:rPr lang="en-US" sz="16600" b="1" dirty="0">
                  <a:ln w="1905"/>
                  <a:solidFill>
                    <a:srgbClr val="FF0000"/>
                  </a:soli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SutonnyMJ" pitchFamily="2" charset="0"/>
                  <a:cs typeface="SutonnyMJ" pitchFamily="2" charset="0"/>
                </a:rPr>
                <a:t>vMZg</a:t>
              </a:r>
              <a:endParaRPr lang="en-US" sz="1050" dirty="0">
                <a:latin typeface="SutonnyMJ" pitchFamily="2" charset="0"/>
                <a:cs typeface="SutonnyMJ" pitchFamily="2" charset="0"/>
              </a:endParaRPr>
            </a:p>
          </p:txBody>
        </p:sp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57747" y="1896034"/>
              <a:ext cx="2728022" cy="3296899"/>
            </a:xfrm>
            <a:prstGeom prst="rect">
              <a:avLst/>
            </a:prstGeom>
          </p:spPr>
        </p:pic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188418" y="1896033"/>
              <a:ext cx="2728022" cy="3296899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93712249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val 6"/>
          <p:cNvSpPr/>
          <p:nvPr/>
        </p:nvSpPr>
        <p:spPr>
          <a:xfrm>
            <a:off x="169173" y="183391"/>
            <a:ext cx="1632331" cy="121465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>
                <a:latin typeface="SutonnyMJ" pitchFamily="2" charset="0"/>
                <a:cs typeface="SutonnyMJ" pitchFamily="2" charset="0"/>
              </a:rPr>
              <a:t>প্রতারনা</a:t>
            </a:r>
            <a:endParaRPr lang="en-GB" dirty="0"/>
          </a:p>
        </p:txBody>
      </p:sp>
      <p:sp>
        <p:nvSpPr>
          <p:cNvPr id="3" name="Rounded Rectangle 2"/>
          <p:cNvSpPr/>
          <p:nvPr/>
        </p:nvSpPr>
        <p:spPr>
          <a:xfrm>
            <a:off x="2647666" y="996287"/>
            <a:ext cx="4148919" cy="150125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/>
              <a:t>প্রতারনা</a:t>
            </a:r>
            <a:r>
              <a:rPr lang="en-US" dirty="0" smtClean="0"/>
              <a:t> </a:t>
            </a:r>
            <a:r>
              <a:rPr lang="en-US" dirty="0" err="1" smtClean="0"/>
              <a:t>অর্থ</a:t>
            </a:r>
            <a:r>
              <a:rPr lang="en-US" dirty="0" smtClean="0"/>
              <a:t> </a:t>
            </a:r>
            <a:r>
              <a:rPr lang="en-US" dirty="0" err="1" smtClean="0"/>
              <a:t>ঠকানো</a:t>
            </a:r>
            <a:r>
              <a:rPr lang="en-US" dirty="0" smtClean="0"/>
              <a:t>, </a:t>
            </a:r>
            <a:r>
              <a:rPr lang="en-US" dirty="0" err="1" smtClean="0"/>
              <a:t>ফাঁকি</a:t>
            </a:r>
            <a:r>
              <a:rPr lang="en-US" dirty="0" smtClean="0"/>
              <a:t> </a:t>
            </a:r>
            <a:r>
              <a:rPr lang="en-US" dirty="0" err="1" smtClean="0"/>
              <a:t>দেওয়া</a:t>
            </a:r>
            <a:r>
              <a:rPr lang="en-US" dirty="0" smtClean="0"/>
              <a:t>, </a:t>
            </a:r>
            <a:r>
              <a:rPr lang="en-US" dirty="0" err="1" smtClean="0"/>
              <a:t>ধোঁকা</a:t>
            </a:r>
            <a:r>
              <a:rPr lang="en-US" dirty="0" smtClean="0"/>
              <a:t> </a:t>
            </a:r>
            <a:r>
              <a:rPr lang="en-US" dirty="0" err="1" smtClean="0"/>
              <a:t>দেওয়া</a:t>
            </a:r>
            <a:r>
              <a:rPr lang="en-US" dirty="0" smtClean="0"/>
              <a:t>, </a:t>
            </a:r>
            <a:r>
              <a:rPr lang="en-US" dirty="0" err="1" smtClean="0"/>
              <a:t>বিশ্বাস</a:t>
            </a:r>
            <a:r>
              <a:rPr lang="en-US" dirty="0" smtClean="0"/>
              <a:t> </a:t>
            </a:r>
            <a:r>
              <a:rPr lang="en-US" dirty="0" err="1" smtClean="0"/>
              <a:t>ভাঙ্গ</a:t>
            </a:r>
            <a:r>
              <a:rPr lang="en-US" dirty="0" smtClean="0"/>
              <a:t> </a:t>
            </a:r>
            <a:r>
              <a:rPr lang="en-US" dirty="0" err="1" smtClean="0"/>
              <a:t>করা</a:t>
            </a:r>
            <a:r>
              <a:rPr lang="en-US" dirty="0" smtClean="0"/>
              <a:t>।</a:t>
            </a:r>
            <a:endParaRPr lang="en-GB" dirty="0"/>
          </a:p>
        </p:txBody>
      </p:sp>
      <p:cxnSp>
        <p:nvCxnSpPr>
          <p:cNvPr id="10" name="Elbow Connector 9"/>
          <p:cNvCxnSpPr/>
          <p:nvPr/>
        </p:nvCxnSpPr>
        <p:spPr>
          <a:xfrm>
            <a:off x="1378424" y="1398042"/>
            <a:ext cx="1023582" cy="485349"/>
          </a:xfrm>
          <a:prstGeom prst="bentConnector3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>
            <a:stCxn id="7" idx="4"/>
          </p:cNvCxnSpPr>
          <p:nvPr/>
        </p:nvCxnSpPr>
        <p:spPr>
          <a:xfrm>
            <a:off x="985339" y="1398042"/>
            <a:ext cx="393085" cy="116773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ounded Rectangle 12"/>
          <p:cNvSpPr/>
          <p:nvPr/>
        </p:nvSpPr>
        <p:spPr>
          <a:xfrm>
            <a:off x="1105469" y="2852382"/>
            <a:ext cx="4763068" cy="139207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/>
              <a:t>ইসলামি</a:t>
            </a:r>
            <a:r>
              <a:rPr lang="en-US" dirty="0" smtClean="0"/>
              <a:t> </a:t>
            </a:r>
            <a:r>
              <a:rPr lang="en-US" dirty="0" err="1" smtClean="0"/>
              <a:t>পরিভাষায়</a:t>
            </a:r>
            <a:r>
              <a:rPr lang="en-US" dirty="0" smtClean="0"/>
              <a:t>, </a:t>
            </a:r>
            <a:r>
              <a:rPr lang="en-US" dirty="0" err="1" smtClean="0"/>
              <a:t>প্রকৃত</a:t>
            </a:r>
            <a:r>
              <a:rPr lang="en-US" dirty="0" smtClean="0"/>
              <a:t> </a:t>
            </a:r>
            <a:r>
              <a:rPr lang="en-US" dirty="0" err="1" smtClean="0"/>
              <a:t>অবস্থা</a:t>
            </a:r>
            <a:r>
              <a:rPr lang="en-US" dirty="0" smtClean="0"/>
              <a:t> </a:t>
            </a:r>
            <a:r>
              <a:rPr lang="en-US" dirty="0" err="1" smtClean="0"/>
              <a:t>গোপন</a:t>
            </a:r>
            <a:r>
              <a:rPr lang="en-US" dirty="0" smtClean="0"/>
              <a:t> </a:t>
            </a:r>
            <a:r>
              <a:rPr lang="en-US" dirty="0" err="1" smtClean="0"/>
              <a:t>রেখে</a:t>
            </a:r>
            <a:r>
              <a:rPr lang="en-US" dirty="0" smtClean="0"/>
              <a:t> </a:t>
            </a:r>
            <a:r>
              <a:rPr lang="en-US" dirty="0" err="1" smtClean="0"/>
              <a:t>ফাঁকি</a:t>
            </a:r>
            <a:r>
              <a:rPr lang="en-US" dirty="0" smtClean="0"/>
              <a:t> </a:t>
            </a:r>
            <a:r>
              <a:rPr lang="en-US" dirty="0" err="1" smtClean="0"/>
              <a:t>বা</a:t>
            </a:r>
            <a:r>
              <a:rPr lang="en-US" dirty="0" smtClean="0"/>
              <a:t> </a:t>
            </a:r>
            <a:r>
              <a:rPr lang="en-US" dirty="0" err="1" smtClean="0"/>
              <a:t>ধোঁকার</a:t>
            </a:r>
            <a:r>
              <a:rPr lang="en-US" dirty="0" smtClean="0"/>
              <a:t> </a:t>
            </a:r>
            <a:r>
              <a:rPr lang="en-US" dirty="0" err="1" smtClean="0"/>
              <a:t>উপা</a:t>
            </a:r>
            <a:r>
              <a:rPr lang="en-US" dirty="0" smtClean="0"/>
              <a:t> </a:t>
            </a:r>
            <a:r>
              <a:rPr lang="en-US" dirty="0" err="1" smtClean="0"/>
              <a:t>বিত্তি</a:t>
            </a:r>
            <a:r>
              <a:rPr lang="en-US" dirty="0" smtClean="0"/>
              <a:t> </a:t>
            </a:r>
            <a:r>
              <a:rPr lang="en-US" dirty="0" err="1" smtClean="0"/>
              <a:t>করে</a:t>
            </a:r>
            <a:r>
              <a:rPr lang="en-US" dirty="0" smtClean="0"/>
              <a:t> </a:t>
            </a:r>
            <a:r>
              <a:rPr lang="en-US" dirty="0" err="1" smtClean="0"/>
              <a:t>নিজ</a:t>
            </a:r>
            <a:r>
              <a:rPr lang="en-US" dirty="0" smtClean="0"/>
              <a:t> </a:t>
            </a:r>
            <a:r>
              <a:rPr lang="en-US" dirty="0" err="1" smtClean="0"/>
              <a:t>স্বার্থ</a:t>
            </a:r>
            <a:r>
              <a:rPr lang="en-US" dirty="0" smtClean="0"/>
              <a:t> </a:t>
            </a:r>
            <a:r>
              <a:rPr lang="en-US" dirty="0" err="1" smtClean="0"/>
              <a:t>হাসিল</a:t>
            </a:r>
            <a:r>
              <a:rPr lang="en-US" dirty="0" smtClean="0"/>
              <a:t> </a:t>
            </a:r>
            <a:r>
              <a:rPr lang="en-US" dirty="0" err="1" smtClean="0"/>
              <a:t>করাকে</a:t>
            </a:r>
            <a:r>
              <a:rPr lang="en-US" dirty="0" smtClean="0"/>
              <a:t> </a:t>
            </a:r>
            <a:r>
              <a:rPr lang="en-US" dirty="0" err="1" smtClean="0"/>
              <a:t>প্রতারনা</a:t>
            </a:r>
            <a:r>
              <a:rPr lang="en-US" dirty="0" smtClean="0"/>
              <a:t> </a:t>
            </a:r>
            <a:r>
              <a:rPr lang="en-US" dirty="0" err="1" smtClean="0"/>
              <a:t>বলা</a:t>
            </a:r>
            <a:r>
              <a:rPr lang="en-US" dirty="0" smtClean="0"/>
              <a:t> </a:t>
            </a:r>
            <a:r>
              <a:rPr lang="en-US" dirty="0" err="1" smtClean="0"/>
              <a:t>হয়</a:t>
            </a:r>
            <a:r>
              <a:rPr lang="en-US" dirty="0" smtClean="0"/>
              <a:t>।</a:t>
            </a:r>
            <a:endParaRPr lang="en-GB" dirty="0"/>
          </a:p>
        </p:txBody>
      </p:sp>
      <p:sp>
        <p:nvSpPr>
          <p:cNvPr id="14" name="Oval 13"/>
          <p:cNvSpPr/>
          <p:nvPr/>
        </p:nvSpPr>
        <p:spPr>
          <a:xfrm>
            <a:off x="9246781" y="183390"/>
            <a:ext cx="2142699" cy="121465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>
                <a:latin typeface="SutonnyMJ" pitchFamily="2" charset="0"/>
                <a:cs typeface="SutonnyMJ" pitchFamily="2" charset="0"/>
              </a:rPr>
              <a:t>গিবত</a:t>
            </a:r>
            <a:endParaRPr lang="en-GB" dirty="0"/>
          </a:p>
        </p:txBody>
      </p:sp>
      <p:sp>
        <p:nvSpPr>
          <p:cNvPr id="15" name="Down Arrow 14"/>
          <p:cNvSpPr/>
          <p:nvPr/>
        </p:nvSpPr>
        <p:spPr>
          <a:xfrm>
            <a:off x="10318130" y="1398041"/>
            <a:ext cx="341194" cy="736979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Rounded Rectangle 15"/>
          <p:cNvSpPr/>
          <p:nvPr/>
        </p:nvSpPr>
        <p:spPr>
          <a:xfrm>
            <a:off x="7642747" y="2210937"/>
            <a:ext cx="4395001" cy="135112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/>
              <a:t>গিবত</a:t>
            </a:r>
            <a:r>
              <a:rPr lang="en-US" dirty="0" smtClean="0"/>
              <a:t> </a:t>
            </a:r>
            <a:r>
              <a:rPr lang="en-US" dirty="0" err="1" smtClean="0"/>
              <a:t>অর্থ</a:t>
            </a:r>
            <a:r>
              <a:rPr lang="en-US" dirty="0" smtClean="0"/>
              <a:t> </a:t>
            </a:r>
            <a:r>
              <a:rPr lang="en-US" dirty="0" err="1" smtClean="0"/>
              <a:t>পরনিন্দা</a:t>
            </a:r>
            <a:r>
              <a:rPr lang="en-US" dirty="0" smtClean="0"/>
              <a:t>, </a:t>
            </a:r>
            <a:r>
              <a:rPr lang="en-US" dirty="0" err="1" smtClean="0"/>
              <a:t>পরচর্চা</a:t>
            </a:r>
            <a:r>
              <a:rPr lang="en-US" dirty="0" smtClean="0"/>
              <a:t>, </a:t>
            </a:r>
            <a:r>
              <a:rPr lang="en-US" dirty="0" err="1" smtClean="0"/>
              <a:t>অসাক্ষাতে</a:t>
            </a:r>
            <a:r>
              <a:rPr lang="en-US" dirty="0" smtClean="0"/>
              <a:t> </a:t>
            </a:r>
            <a:r>
              <a:rPr lang="en-US" dirty="0" err="1" smtClean="0"/>
              <a:t>দুর্নাম</a:t>
            </a:r>
            <a:r>
              <a:rPr lang="en-US" dirty="0" smtClean="0"/>
              <a:t> </a:t>
            </a:r>
            <a:r>
              <a:rPr lang="en-US" dirty="0" err="1" smtClean="0"/>
              <a:t>করা</a:t>
            </a:r>
            <a:r>
              <a:rPr lang="en-US" dirty="0" smtClean="0"/>
              <a:t>, </a:t>
            </a:r>
            <a:r>
              <a:rPr lang="en-US" dirty="0" err="1" smtClean="0"/>
              <a:t>সমালোচনা</a:t>
            </a:r>
            <a:r>
              <a:rPr lang="en-US" dirty="0" smtClean="0"/>
              <a:t> </a:t>
            </a:r>
            <a:r>
              <a:rPr lang="en-US" dirty="0" err="1" smtClean="0"/>
              <a:t>করা</a:t>
            </a:r>
            <a:r>
              <a:rPr lang="en-US" dirty="0" smtClean="0"/>
              <a:t>, </a:t>
            </a:r>
            <a:r>
              <a:rPr lang="en-US" dirty="0" err="1" smtClean="0"/>
              <a:t>অপরের</a:t>
            </a:r>
            <a:r>
              <a:rPr lang="en-US" dirty="0" smtClean="0"/>
              <a:t> </a:t>
            </a:r>
            <a:r>
              <a:rPr lang="en-US" dirty="0" err="1" smtClean="0"/>
              <a:t>দোষ</a:t>
            </a:r>
            <a:r>
              <a:rPr lang="en-US" dirty="0" smtClean="0"/>
              <a:t> </a:t>
            </a:r>
            <a:r>
              <a:rPr lang="en-US" dirty="0" err="1" smtClean="0"/>
              <a:t>প্রকাশ</a:t>
            </a:r>
            <a:r>
              <a:rPr lang="en-US" dirty="0" smtClean="0"/>
              <a:t> </a:t>
            </a:r>
            <a:r>
              <a:rPr lang="en-US" dirty="0" err="1" smtClean="0"/>
              <a:t>করা</a:t>
            </a:r>
            <a:r>
              <a:rPr lang="en-US" dirty="0" smtClean="0"/>
              <a:t>, </a:t>
            </a:r>
            <a:r>
              <a:rPr lang="en-US" dirty="0" err="1" smtClean="0"/>
              <a:t>কুৎসা</a:t>
            </a:r>
            <a:r>
              <a:rPr lang="en-US" dirty="0" smtClean="0"/>
              <a:t> </a:t>
            </a:r>
            <a:r>
              <a:rPr lang="en-US" dirty="0" err="1" smtClean="0"/>
              <a:t>রটনা</a:t>
            </a:r>
            <a:r>
              <a:rPr lang="en-US" dirty="0" smtClean="0"/>
              <a:t> </a:t>
            </a:r>
            <a:r>
              <a:rPr lang="en-US" dirty="0" err="1" smtClean="0"/>
              <a:t>করা</a:t>
            </a:r>
            <a:r>
              <a:rPr lang="en-US" dirty="0" smtClean="0"/>
              <a:t> </a:t>
            </a:r>
            <a:r>
              <a:rPr lang="en-US" dirty="0" err="1" smtClean="0"/>
              <a:t>ইত্যাদি</a:t>
            </a:r>
            <a:r>
              <a:rPr lang="en-US" dirty="0" smtClean="0"/>
              <a:t>।</a:t>
            </a:r>
            <a:endParaRPr lang="en-GB" dirty="0"/>
          </a:p>
        </p:txBody>
      </p:sp>
      <p:sp>
        <p:nvSpPr>
          <p:cNvPr id="18" name="Horizontal Scroll 17"/>
          <p:cNvSpPr/>
          <p:nvPr/>
        </p:nvSpPr>
        <p:spPr>
          <a:xfrm>
            <a:off x="7288327" y="3562066"/>
            <a:ext cx="4735773" cy="1201003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/>
              <a:t>ইসলামি</a:t>
            </a:r>
            <a:r>
              <a:rPr lang="en-US" dirty="0" smtClean="0"/>
              <a:t> </a:t>
            </a:r>
            <a:r>
              <a:rPr lang="en-US" dirty="0" err="1" smtClean="0"/>
              <a:t>পরিভাষায়</a:t>
            </a:r>
            <a:r>
              <a:rPr lang="en-US" dirty="0" smtClean="0"/>
              <a:t> </a:t>
            </a:r>
            <a:r>
              <a:rPr lang="en-US" dirty="0" err="1" smtClean="0"/>
              <a:t>কারও</a:t>
            </a:r>
            <a:r>
              <a:rPr lang="en-US" dirty="0" smtClean="0"/>
              <a:t> </a:t>
            </a:r>
            <a:r>
              <a:rPr lang="en-US" dirty="0" err="1" smtClean="0"/>
              <a:t>অনুপস্থিতিতে</a:t>
            </a:r>
            <a:r>
              <a:rPr lang="en-US" dirty="0" smtClean="0"/>
              <a:t> </a:t>
            </a:r>
            <a:r>
              <a:rPr lang="en-US" dirty="0" err="1" smtClean="0"/>
              <a:t>অণ্যের</a:t>
            </a:r>
            <a:r>
              <a:rPr lang="en-US" dirty="0" smtClean="0"/>
              <a:t> </a:t>
            </a:r>
            <a:r>
              <a:rPr lang="en-US" dirty="0" err="1" smtClean="0"/>
              <a:t>নিকট</a:t>
            </a:r>
            <a:r>
              <a:rPr lang="en-US" dirty="0" smtClean="0"/>
              <a:t> </a:t>
            </a:r>
            <a:r>
              <a:rPr lang="en-US" dirty="0" err="1" smtClean="0"/>
              <a:t>এমন</a:t>
            </a:r>
            <a:r>
              <a:rPr lang="en-US" dirty="0" smtClean="0"/>
              <a:t> </a:t>
            </a:r>
            <a:r>
              <a:rPr lang="en-US" dirty="0" err="1" smtClean="0"/>
              <a:t>কোনো</a:t>
            </a:r>
            <a:r>
              <a:rPr lang="en-US" dirty="0" smtClean="0"/>
              <a:t> </a:t>
            </a:r>
            <a:r>
              <a:rPr lang="en-US" dirty="0" err="1" smtClean="0"/>
              <a:t>কথা</a:t>
            </a:r>
            <a:r>
              <a:rPr lang="en-US" dirty="0" smtClean="0"/>
              <a:t> </a:t>
            </a:r>
            <a:r>
              <a:rPr lang="en-US" dirty="0" err="1" smtClean="0"/>
              <a:t>বলা</a:t>
            </a:r>
            <a:r>
              <a:rPr lang="en-US" dirty="0" smtClean="0"/>
              <a:t> </a:t>
            </a:r>
            <a:r>
              <a:rPr lang="en-US" dirty="0" err="1" smtClean="0"/>
              <a:t>যা</a:t>
            </a:r>
            <a:r>
              <a:rPr lang="en-US" dirty="0" smtClean="0"/>
              <a:t> </a:t>
            </a:r>
            <a:r>
              <a:rPr lang="en-US" dirty="0" err="1" smtClean="0"/>
              <a:t>শুনলে</a:t>
            </a:r>
            <a:r>
              <a:rPr lang="en-US" dirty="0" smtClean="0"/>
              <a:t> </a:t>
            </a:r>
            <a:r>
              <a:rPr lang="en-US" dirty="0" err="1" smtClean="0"/>
              <a:t>সে</a:t>
            </a:r>
            <a:r>
              <a:rPr lang="en-US" dirty="0" smtClean="0"/>
              <a:t> </a:t>
            </a:r>
            <a:r>
              <a:rPr lang="en-US" dirty="0" err="1" smtClean="0"/>
              <a:t>মনে</a:t>
            </a:r>
            <a:r>
              <a:rPr lang="en-US" dirty="0" smtClean="0"/>
              <a:t> </a:t>
            </a:r>
            <a:r>
              <a:rPr lang="en-US" dirty="0" err="1" smtClean="0"/>
              <a:t>কষ্ট</a:t>
            </a:r>
            <a:r>
              <a:rPr lang="en-US" dirty="0" smtClean="0"/>
              <a:t> </a:t>
            </a:r>
            <a:r>
              <a:rPr lang="en-US" dirty="0" err="1" smtClean="0"/>
              <a:t>পায়</a:t>
            </a:r>
            <a:r>
              <a:rPr lang="en-US" dirty="0" smtClean="0"/>
              <a:t> </a:t>
            </a:r>
            <a:r>
              <a:rPr lang="en-US" dirty="0" err="1" smtClean="0"/>
              <a:t>তাকে</a:t>
            </a:r>
            <a:r>
              <a:rPr lang="en-US" dirty="0" smtClean="0"/>
              <a:t> </a:t>
            </a:r>
            <a:r>
              <a:rPr lang="en-US" dirty="0" err="1" smtClean="0"/>
              <a:t>গিবত</a:t>
            </a:r>
            <a:r>
              <a:rPr lang="en-US" dirty="0" smtClean="0"/>
              <a:t> </a:t>
            </a:r>
            <a:r>
              <a:rPr lang="en-US" dirty="0" err="1" smtClean="0"/>
              <a:t>বলে</a:t>
            </a:r>
            <a:r>
              <a:rPr lang="en-US" dirty="0" smtClean="0"/>
              <a:t>।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316210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8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3" grpId="0" animBg="1"/>
      <p:bldP spid="13" grpId="0" animBg="1"/>
      <p:bldP spid="14" grpId="0" animBg="1"/>
      <p:bldP spid="15" grpId="0" animBg="1"/>
      <p:bldP spid="16" grpId="0" animBg="1"/>
      <p:bldP spid="18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/>
          <p:cNvSpPr/>
          <p:nvPr/>
        </p:nvSpPr>
        <p:spPr>
          <a:xfrm>
            <a:off x="286885" y="218359"/>
            <a:ext cx="2142699" cy="121465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>
                <a:latin typeface="SutonnyMJ" pitchFamily="2" charset="0"/>
                <a:cs typeface="SutonnyMJ" pitchFamily="2" charset="0"/>
              </a:rPr>
              <a:t>হিংসা</a:t>
            </a:r>
            <a:endParaRPr lang="en-GB" dirty="0"/>
          </a:p>
        </p:txBody>
      </p:sp>
      <p:sp>
        <p:nvSpPr>
          <p:cNvPr id="3" name="Rounded Rectangle 2"/>
          <p:cNvSpPr/>
          <p:nvPr/>
        </p:nvSpPr>
        <p:spPr>
          <a:xfrm>
            <a:off x="1583141" y="1467132"/>
            <a:ext cx="4285396" cy="192433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/>
              <a:t>হিংসা-বিদ্বেষ</a:t>
            </a:r>
            <a:r>
              <a:rPr lang="en-US" dirty="0" smtClean="0"/>
              <a:t> </a:t>
            </a:r>
            <a:r>
              <a:rPr lang="en-US" dirty="0" err="1" smtClean="0"/>
              <a:t>মানে</a:t>
            </a:r>
            <a:r>
              <a:rPr lang="en-US" dirty="0" smtClean="0"/>
              <a:t> </a:t>
            </a:r>
            <a:r>
              <a:rPr lang="en-US" dirty="0" err="1" smtClean="0"/>
              <a:t>অণ্যের</a:t>
            </a:r>
            <a:r>
              <a:rPr lang="en-US" dirty="0" smtClean="0"/>
              <a:t> </a:t>
            </a:r>
            <a:r>
              <a:rPr lang="en-US" dirty="0" err="1" smtClean="0"/>
              <a:t>প্রতি</a:t>
            </a:r>
            <a:r>
              <a:rPr lang="en-US" dirty="0" smtClean="0"/>
              <a:t> </a:t>
            </a:r>
            <a:r>
              <a:rPr lang="en-US" dirty="0" err="1" smtClean="0"/>
              <a:t>বিরুপ</a:t>
            </a:r>
            <a:r>
              <a:rPr lang="en-US" dirty="0" smtClean="0"/>
              <a:t> </a:t>
            </a:r>
            <a:r>
              <a:rPr lang="en-US" dirty="0" err="1" smtClean="0"/>
              <a:t>মনোভাব</a:t>
            </a:r>
            <a:r>
              <a:rPr lang="en-US" dirty="0" smtClean="0"/>
              <a:t> </a:t>
            </a:r>
            <a:r>
              <a:rPr lang="en-US" dirty="0" err="1" smtClean="0"/>
              <a:t>পোষন</a:t>
            </a:r>
            <a:r>
              <a:rPr lang="en-US" dirty="0" smtClean="0"/>
              <a:t> </a:t>
            </a:r>
            <a:r>
              <a:rPr lang="en-US" dirty="0" err="1" smtClean="0"/>
              <a:t>করা</a:t>
            </a:r>
            <a:r>
              <a:rPr lang="en-US" dirty="0" smtClean="0"/>
              <a:t>, </a:t>
            </a:r>
            <a:r>
              <a:rPr lang="en-US" dirty="0" err="1" smtClean="0"/>
              <a:t>নিজেকে</a:t>
            </a:r>
            <a:r>
              <a:rPr lang="en-US" dirty="0" smtClean="0"/>
              <a:t> </a:t>
            </a:r>
            <a:r>
              <a:rPr lang="en-US" dirty="0" err="1" smtClean="0"/>
              <a:t>বড়</a:t>
            </a:r>
            <a:r>
              <a:rPr lang="en-US" dirty="0" smtClean="0"/>
              <a:t> </a:t>
            </a:r>
            <a:r>
              <a:rPr lang="en-US" dirty="0" err="1" smtClean="0"/>
              <a:t>মনে</a:t>
            </a:r>
            <a:r>
              <a:rPr lang="en-US" dirty="0" smtClean="0"/>
              <a:t> </a:t>
            </a:r>
            <a:r>
              <a:rPr lang="en-US" dirty="0" err="1" smtClean="0"/>
              <a:t>করা</a:t>
            </a:r>
            <a:r>
              <a:rPr lang="en-US" dirty="0" smtClean="0"/>
              <a:t>, </a:t>
            </a:r>
            <a:r>
              <a:rPr lang="en-US" dirty="0" err="1" smtClean="0"/>
              <a:t>অন্যকে</a:t>
            </a:r>
            <a:r>
              <a:rPr lang="en-US" dirty="0" smtClean="0"/>
              <a:t> </a:t>
            </a:r>
            <a:r>
              <a:rPr lang="en-US" dirty="0" err="1" smtClean="0"/>
              <a:t>ঘৃনা</a:t>
            </a:r>
            <a:r>
              <a:rPr lang="en-US" dirty="0" smtClean="0"/>
              <a:t> </a:t>
            </a:r>
            <a:r>
              <a:rPr lang="en-US" dirty="0" err="1" smtClean="0"/>
              <a:t>করা</a:t>
            </a:r>
            <a:r>
              <a:rPr lang="en-US" dirty="0" smtClean="0"/>
              <a:t>, </a:t>
            </a:r>
            <a:r>
              <a:rPr lang="en-US" dirty="0" err="1" smtClean="0"/>
              <a:t>শত্রুতাবশত</a:t>
            </a:r>
            <a:r>
              <a:rPr lang="en-US" dirty="0" smtClean="0"/>
              <a:t> </a:t>
            </a:r>
            <a:r>
              <a:rPr lang="en-US" dirty="0" err="1" smtClean="0"/>
              <a:t>অন্যে</a:t>
            </a:r>
            <a:r>
              <a:rPr lang="en-US" dirty="0" smtClean="0"/>
              <a:t> </a:t>
            </a:r>
            <a:r>
              <a:rPr lang="en-US" dirty="0" err="1" smtClean="0"/>
              <a:t>ক্ষতি</a:t>
            </a:r>
            <a:r>
              <a:rPr lang="en-US" dirty="0" smtClean="0"/>
              <a:t> </a:t>
            </a:r>
            <a:r>
              <a:rPr lang="en-US" dirty="0" err="1" smtClean="0"/>
              <a:t>কামনা</a:t>
            </a:r>
            <a:r>
              <a:rPr lang="en-US" dirty="0" smtClean="0"/>
              <a:t> </a:t>
            </a:r>
            <a:r>
              <a:rPr lang="en-US" dirty="0" err="1" smtClean="0"/>
              <a:t>করা</a:t>
            </a:r>
            <a:r>
              <a:rPr lang="en-US" dirty="0" smtClean="0"/>
              <a:t>, </a:t>
            </a:r>
            <a:r>
              <a:rPr lang="en-US" dirty="0" err="1" smtClean="0"/>
              <a:t>অন্যের</a:t>
            </a:r>
            <a:r>
              <a:rPr lang="en-US" dirty="0" smtClean="0"/>
              <a:t> </a:t>
            </a:r>
            <a:r>
              <a:rPr lang="en-US" dirty="0" err="1" smtClean="0"/>
              <a:t>উন্নতি</a:t>
            </a:r>
            <a:r>
              <a:rPr lang="en-US" dirty="0" smtClean="0"/>
              <a:t>, </a:t>
            </a:r>
            <a:r>
              <a:rPr lang="en-US" dirty="0" err="1" smtClean="0"/>
              <a:t>সুখ</a:t>
            </a:r>
            <a:r>
              <a:rPr lang="en-US" dirty="0" smtClean="0"/>
              <a:t> </a:t>
            </a:r>
            <a:r>
              <a:rPr lang="en-US" dirty="0" err="1" smtClean="0"/>
              <a:t>সহ্য</a:t>
            </a:r>
            <a:r>
              <a:rPr lang="en-US" dirty="0" smtClean="0"/>
              <a:t> </a:t>
            </a:r>
            <a:r>
              <a:rPr lang="en-US" dirty="0" err="1" smtClean="0"/>
              <a:t>করতে</a:t>
            </a:r>
            <a:r>
              <a:rPr lang="en-US" dirty="0" smtClean="0"/>
              <a:t> </a:t>
            </a:r>
            <a:r>
              <a:rPr lang="en-US" dirty="0" err="1" smtClean="0"/>
              <a:t>না</a:t>
            </a:r>
            <a:r>
              <a:rPr lang="en-US" dirty="0" smtClean="0"/>
              <a:t> </a:t>
            </a:r>
            <a:r>
              <a:rPr lang="en-US" dirty="0" err="1" smtClean="0"/>
              <a:t>পারা</a:t>
            </a:r>
            <a:r>
              <a:rPr lang="en-US" dirty="0" smtClean="0"/>
              <a:t> </a:t>
            </a:r>
            <a:r>
              <a:rPr lang="en-US" dirty="0" err="1" smtClean="0"/>
              <a:t>ইত্যাদি</a:t>
            </a:r>
            <a:r>
              <a:rPr lang="en-US" dirty="0" smtClean="0"/>
              <a:t>।</a:t>
            </a:r>
            <a:endParaRPr lang="en-GB" dirty="0"/>
          </a:p>
        </p:txBody>
      </p:sp>
      <p:sp>
        <p:nvSpPr>
          <p:cNvPr id="4" name="Rounded Rectangle 3"/>
          <p:cNvSpPr/>
          <p:nvPr/>
        </p:nvSpPr>
        <p:spPr>
          <a:xfrm>
            <a:off x="286885" y="3425589"/>
            <a:ext cx="4599296" cy="18288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/>
              <a:t>ইসলামি</a:t>
            </a:r>
            <a:r>
              <a:rPr lang="en-US" dirty="0" smtClean="0"/>
              <a:t> </a:t>
            </a:r>
            <a:r>
              <a:rPr lang="en-US" dirty="0" err="1" smtClean="0"/>
              <a:t>পরিভাষায়</a:t>
            </a:r>
            <a:r>
              <a:rPr lang="en-US" dirty="0" smtClean="0"/>
              <a:t> </a:t>
            </a:r>
            <a:r>
              <a:rPr lang="en-US" dirty="0" err="1" smtClean="0"/>
              <a:t>অন্যের</a:t>
            </a:r>
            <a:r>
              <a:rPr lang="en-US" dirty="0" smtClean="0"/>
              <a:t> </a:t>
            </a:r>
            <a:r>
              <a:rPr lang="en-US" dirty="0" err="1" smtClean="0"/>
              <a:t>সুখ-সম্পদ</a:t>
            </a:r>
            <a:r>
              <a:rPr lang="en-US" dirty="0" smtClean="0"/>
              <a:t>, </a:t>
            </a:r>
            <a:r>
              <a:rPr lang="en-US" dirty="0" err="1" smtClean="0"/>
              <a:t>শান্তি-সাফল্য</a:t>
            </a:r>
            <a:r>
              <a:rPr lang="en-US" dirty="0" smtClean="0"/>
              <a:t>, </a:t>
            </a:r>
            <a:r>
              <a:rPr lang="en-US" dirty="0" err="1" smtClean="0"/>
              <a:t>ধ্বংস</a:t>
            </a:r>
            <a:r>
              <a:rPr lang="en-US" dirty="0" smtClean="0"/>
              <a:t> </a:t>
            </a:r>
            <a:r>
              <a:rPr lang="en-US" dirty="0" err="1" smtClean="0"/>
              <a:t>হওয়া</a:t>
            </a:r>
            <a:r>
              <a:rPr lang="en-US" dirty="0" smtClean="0"/>
              <a:t> ও </a:t>
            </a:r>
            <a:r>
              <a:rPr lang="en-US" dirty="0" err="1" smtClean="0"/>
              <a:t>নিজে</a:t>
            </a:r>
            <a:r>
              <a:rPr lang="en-US" dirty="0" smtClean="0"/>
              <a:t> </a:t>
            </a:r>
            <a:r>
              <a:rPr lang="en-US" dirty="0" err="1" smtClean="0"/>
              <a:t>এর</a:t>
            </a:r>
            <a:r>
              <a:rPr lang="en-US" dirty="0" smtClean="0"/>
              <a:t> </a:t>
            </a:r>
            <a:r>
              <a:rPr lang="en-US" dirty="0" err="1" smtClean="0"/>
              <a:t>মালিক</a:t>
            </a:r>
            <a:r>
              <a:rPr lang="en-US" dirty="0" smtClean="0"/>
              <a:t> </a:t>
            </a:r>
            <a:r>
              <a:rPr lang="en-US" dirty="0" err="1" smtClean="0"/>
              <a:t>হওয়ার</a:t>
            </a:r>
            <a:r>
              <a:rPr lang="en-US" dirty="0" smtClean="0"/>
              <a:t> </a:t>
            </a:r>
            <a:r>
              <a:rPr lang="en-US" dirty="0" err="1" smtClean="0"/>
              <a:t>কামনাকে</a:t>
            </a:r>
            <a:r>
              <a:rPr lang="en-US" dirty="0" smtClean="0"/>
              <a:t> </a:t>
            </a:r>
            <a:r>
              <a:rPr lang="en-US" dirty="0" err="1" smtClean="0"/>
              <a:t>হিংসা</a:t>
            </a:r>
            <a:r>
              <a:rPr lang="en-US" dirty="0" smtClean="0"/>
              <a:t> </a:t>
            </a:r>
            <a:r>
              <a:rPr lang="en-US" dirty="0" err="1" smtClean="0"/>
              <a:t>বলা</a:t>
            </a:r>
            <a:r>
              <a:rPr lang="en-US" dirty="0" smtClean="0"/>
              <a:t> </a:t>
            </a:r>
            <a:r>
              <a:rPr lang="en-US" dirty="0" err="1" smtClean="0"/>
              <a:t>হয়</a:t>
            </a:r>
            <a:r>
              <a:rPr lang="en-US" dirty="0" smtClean="0"/>
              <a:t>।</a:t>
            </a:r>
            <a:endParaRPr lang="en-GB" dirty="0"/>
          </a:p>
        </p:txBody>
      </p:sp>
      <p:sp>
        <p:nvSpPr>
          <p:cNvPr id="5" name="Oval 4"/>
          <p:cNvSpPr/>
          <p:nvPr/>
        </p:nvSpPr>
        <p:spPr>
          <a:xfrm>
            <a:off x="5868537" y="54584"/>
            <a:ext cx="2142699" cy="121465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>
                <a:latin typeface="SutonnyMJ" pitchFamily="2" charset="0"/>
                <a:cs typeface="SutonnyMJ" pitchFamily="2" charset="0"/>
              </a:rPr>
              <a:t>ফিতনা-ফাসাদ</a:t>
            </a:r>
            <a:endParaRPr lang="en-GB" dirty="0"/>
          </a:p>
        </p:txBody>
      </p:sp>
      <p:sp>
        <p:nvSpPr>
          <p:cNvPr id="6" name="Rounded Rectangle 5"/>
          <p:cNvSpPr/>
          <p:nvPr/>
        </p:nvSpPr>
        <p:spPr>
          <a:xfrm>
            <a:off x="8011236" y="825684"/>
            <a:ext cx="2934549" cy="170597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/>
              <a:t>ফিতনা</a:t>
            </a:r>
            <a:r>
              <a:rPr lang="en-US" dirty="0" smtClean="0"/>
              <a:t> </a:t>
            </a:r>
            <a:r>
              <a:rPr lang="en-US" dirty="0" err="1" smtClean="0"/>
              <a:t>অর্থ</a:t>
            </a:r>
            <a:r>
              <a:rPr lang="en-US" dirty="0" smtClean="0"/>
              <a:t> </a:t>
            </a:r>
            <a:r>
              <a:rPr lang="en-US" dirty="0" err="1" smtClean="0"/>
              <a:t>অরাজকতা</a:t>
            </a:r>
            <a:r>
              <a:rPr lang="en-US" dirty="0" smtClean="0"/>
              <a:t>, </a:t>
            </a:r>
            <a:r>
              <a:rPr lang="en-US" dirty="0" err="1" smtClean="0"/>
              <a:t>বিশৃঙ্খলা</a:t>
            </a:r>
            <a:r>
              <a:rPr lang="en-US" dirty="0" smtClean="0"/>
              <a:t>, </a:t>
            </a:r>
            <a:r>
              <a:rPr lang="en-US" dirty="0" err="1" smtClean="0"/>
              <a:t>কলহ</a:t>
            </a:r>
            <a:r>
              <a:rPr lang="en-US" dirty="0" smtClean="0"/>
              <a:t> </a:t>
            </a:r>
            <a:r>
              <a:rPr lang="en-US" dirty="0" err="1" smtClean="0"/>
              <a:t>ইত্যাদি</a:t>
            </a:r>
            <a:r>
              <a:rPr lang="en-US" dirty="0" smtClean="0"/>
              <a:t>।</a:t>
            </a:r>
            <a:endParaRPr lang="en-GB" dirty="0"/>
          </a:p>
        </p:txBody>
      </p:sp>
      <p:sp>
        <p:nvSpPr>
          <p:cNvPr id="7" name="Rounded Rectangle 6"/>
          <p:cNvSpPr/>
          <p:nvPr/>
        </p:nvSpPr>
        <p:spPr>
          <a:xfrm>
            <a:off x="7062142" y="2859205"/>
            <a:ext cx="4579397" cy="148078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/>
              <a:t>ইসলামি</a:t>
            </a:r>
            <a:r>
              <a:rPr lang="en-US" dirty="0" smtClean="0"/>
              <a:t> </a:t>
            </a:r>
            <a:r>
              <a:rPr lang="en-US" dirty="0" err="1" smtClean="0"/>
              <a:t>পরিভাষায়</a:t>
            </a:r>
            <a:r>
              <a:rPr lang="en-US" dirty="0" smtClean="0"/>
              <a:t> </a:t>
            </a:r>
            <a:r>
              <a:rPr lang="en-US" dirty="0" err="1" smtClean="0"/>
              <a:t>ফিতনা-ফাসাদ</a:t>
            </a:r>
            <a:r>
              <a:rPr lang="en-US" dirty="0" smtClean="0"/>
              <a:t> </a:t>
            </a:r>
            <a:r>
              <a:rPr lang="en-US" dirty="0" err="1" smtClean="0"/>
              <a:t>বলতে</a:t>
            </a:r>
            <a:r>
              <a:rPr lang="en-US" dirty="0" smtClean="0"/>
              <a:t> </a:t>
            </a:r>
            <a:r>
              <a:rPr lang="en-US" dirty="0" err="1" smtClean="0"/>
              <a:t>বিশৃঙ্খলা-বির্পযয়</a:t>
            </a:r>
            <a:r>
              <a:rPr lang="en-US" dirty="0" smtClean="0"/>
              <a:t> </a:t>
            </a:r>
            <a:r>
              <a:rPr lang="en-US" dirty="0" err="1" smtClean="0"/>
              <a:t>সৃষ্টি</a:t>
            </a:r>
            <a:r>
              <a:rPr lang="en-US" dirty="0" smtClean="0"/>
              <a:t> </a:t>
            </a:r>
            <a:r>
              <a:rPr lang="en-US" dirty="0" err="1" smtClean="0"/>
              <a:t>বুঝায়</a:t>
            </a:r>
            <a:r>
              <a:rPr lang="en-US" dirty="0" smtClean="0"/>
              <a:t>। </a:t>
            </a:r>
            <a:r>
              <a:rPr lang="en-US" dirty="0" err="1" smtClean="0"/>
              <a:t>অর্থা</a:t>
            </a:r>
            <a:r>
              <a:rPr lang="en-US" dirty="0" smtClean="0"/>
              <a:t>ৎ </a:t>
            </a:r>
            <a:r>
              <a:rPr lang="en-US" dirty="0" err="1" smtClean="0"/>
              <a:t>সুশৃঙ্খল</a:t>
            </a:r>
            <a:r>
              <a:rPr lang="en-US" dirty="0" smtClean="0"/>
              <a:t> ও </a:t>
            </a:r>
            <a:r>
              <a:rPr lang="en-US" dirty="0" err="1" smtClean="0"/>
              <a:t>শান্তিপূর্ণ</a:t>
            </a:r>
            <a:r>
              <a:rPr lang="en-US" dirty="0" smtClean="0"/>
              <a:t> </a:t>
            </a:r>
            <a:r>
              <a:rPr lang="en-US" dirty="0" err="1" smtClean="0"/>
              <a:t>অবস্থার</a:t>
            </a:r>
            <a:r>
              <a:rPr lang="en-US" dirty="0" smtClean="0"/>
              <a:t> </a:t>
            </a:r>
            <a:r>
              <a:rPr lang="en-US" dirty="0" err="1" smtClean="0"/>
              <a:t>বিপরীত</a:t>
            </a:r>
            <a:r>
              <a:rPr lang="en-US" dirty="0" smtClean="0"/>
              <a:t> </a:t>
            </a:r>
            <a:r>
              <a:rPr lang="en-US" dirty="0" err="1" smtClean="0"/>
              <a:t>অরাজক</a:t>
            </a:r>
            <a:r>
              <a:rPr lang="en-US" dirty="0" smtClean="0"/>
              <a:t> </a:t>
            </a:r>
            <a:r>
              <a:rPr lang="en-US" dirty="0" err="1" smtClean="0"/>
              <a:t>পরিস্থিতিই</a:t>
            </a:r>
            <a:r>
              <a:rPr lang="en-US" dirty="0" smtClean="0"/>
              <a:t> </a:t>
            </a:r>
            <a:r>
              <a:rPr lang="en-US" dirty="0" err="1" smtClean="0"/>
              <a:t>ফিতনা-ফাসাদ</a:t>
            </a:r>
            <a:r>
              <a:rPr lang="en-US" dirty="0" smtClean="0"/>
              <a:t>।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165746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9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4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  <p:bldP spid="6" grpId="0" animBg="1"/>
      <p:bldP spid="7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/>
          <p:cNvSpPr/>
          <p:nvPr/>
        </p:nvSpPr>
        <p:spPr>
          <a:xfrm>
            <a:off x="230302" y="218358"/>
            <a:ext cx="2142699" cy="121465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>
                <a:latin typeface="SutonnyMJ" pitchFamily="2" charset="0"/>
                <a:cs typeface="SutonnyMJ" pitchFamily="2" charset="0"/>
              </a:rPr>
              <a:t>কর্মবিমুখতা</a:t>
            </a:r>
            <a:endParaRPr lang="en-GB" dirty="0"/>
          </a:p>
        </p:txBody>
      </p:sp>
      <p:sp>
        <p:nvSpPr>
          <p:cNvPr id="3" name="Horizontal Scroll 2"/>
          <p:cNvSpPr/>
          <p:nvPr/>
        </p:nvSpPr>
        <p:spPr>
          <a:xfrm>
            <a:off x="2770494" y="218358"/>
            <a:ext cx="6237027" cy="1405720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/>
              <a:t>কর্মবিমুখতা</a:t>
            </a:r>
            <a:r>
              <a:rPr lang="en-US" dirty="0" smtClean="0"/>
              <a:t> </a:t>
            </a:r>
            <a:r>
              <a:rPr lang="en-US" dirty="0" err="1" smtClean="0"/>
              <a:t>বলতে</a:t>
            </a:r>
            <a:r>
              <a:rPr lang="en-US" dirty="0" smtClean="0"/>
              <a:t> </a:t>
            </a:r>
            <a:r>
              <a:rPr lang="en-US" dirty="0" err="1" smtClean="0"/>
              <a:t>কাজ</a:t>
            </a:r>
            <a:r>
              <a:rPr lang="en-US" dirty="0" smtClean="0"/>
              <a:t> </a:t>
            </a:r>
            <a:r>
              <a:rPr lang="en-US" dirty="0" err="1" smtClean="0"/>
              <a:t>না</a:t>
            </a:r>
            <a:r>
              <a:rPr lang="en-US" dirty="0" smtClean="0"/>
              <a:t> </a:t>
            </a:r>
            <a:r>
              <a:rPr lang="en-US" dirty="0" err="1" smtClean="0"/>
              <a:t>করার</a:t>
            </a:r>
            <a:r>
              <a:rPr lang="en-US" dirty="0" smtClean="0"/>
              <a:t> </a:t>
            </a:r>
            <a:r>
              <a:rPr lang="en-US" dirty="0" err="1" smtClean="0"/>
              <a:t>ইচ্ছাকে</a:t>
            </a:r>
            <a:r>
              <a:rPr lang="en-US" dirty="0" smtClean="0"/>
              <a:t> </a:t>
            </a:r>
            <a:r>
              <a:rPr lang="en-US" dirty="0" err="1" smtClean="0"/>
              <a:t>বোঝায়</a:t>
            </a:r>
            <a:r>
              <a:rPr lang="en-US" dirty="0" smtClean="0"/>
              <a:t>। </a:t>
            </a:r>
            <a:r>
              <a:rPr lang="en-US" dirty="0" err="1" smtClean="0"/>
              <a:t>সামর্থ</a:t>
            </a:r>
            <a:r>
              <a:rPr lang="en-US" dirty="0" smtClean="0"/>
              <a:t> </a:t>
            </a:r>
            <a:r>
              <a:rPr lang="en-US" dirty="0" err="1" smtClean="0"/>
              <a:t>থাকা</a:t>
            </a:r>
            <a:r>
              <a:rPr lang="en-US" dirty="0" smtClean="0"/>
              <a:t> </a:t>
            </a:r>
            <a:r>
              <a:rPr lang="en-US" dirty="0" err="1" smtClean="0"/>
              <a:t>সত্ত্বেও</a:t>
            </a:r>
            <a:r>
              <a:rPr lang="en-US" dirty="0" smtClean="0"/>
              <a:t> </a:t>
            </a:r>
            <a:r>
              <a:rPr lang="en-US" dirty="0" err="1" smtClean="0"/>
              <a:t>কোনো</a:t>
            </a:r>
            <a:r>
              <a:rPr lang="en-US" dirty="0" smtClean="0"/>
              <a:t> </a:t>
            </a:r>
            <a:r>
              <a:rPr lang="en-US" dirty="0" err="1" smtClean="0"/>
              <a:t>কাজ</a:t>
            </a:r>
            <a:r>
              <a:rPr lang="en-US" dirty="0" smtClean="0"/>
              <a:t> </a:t>
            </a:r>
            <a:r>
              <a:rPr lang="en-US" dirty="0" err="1" smtClean="0"/>
              <a:t>না</a:t>
            </a:r>
            <a:r>
              <a:rPr lang="en-US" dirty="0" smtClean="0"/>
              <a:t> </a:t>
            </a:r>
            <a:r>
              <a:rPr lang="en-US" dirty="0" err="1" smtClean="0"/>
              <a:t>করে</a:t>
            </a:r>
            <a:r>
              <a:rPr lang="en-US" dirty="0" smtClean="0"/>
              <a:t> </a:t>
            </a:r>
            <a:r>
              <a:rPr lang="en-US" dirty="0" err="1" smtClean="0"/>
              <a:t>অলস</a:t>
            </a:r>
            <a:r>
              <a:rPr lang="en-US" dirty="0" smtClean="0"/>
              <a:t> </a:t>
            </a:r>
            <a:r>
              <a:rPr lang="en-US" dirty="0" err="1" smtClean="0"/>
              <a:t>বা</a:t>
            </a:r>
            <a:r>
              <a:rPr lang="en-US" dirty="0" smtClean="0"/>
              <a:t> </a:t>
            </a:r>
            <a:r>
              <a:rPr lang="en-US" dirty="0" err="1" smtClean="0"/>
              <a:t>বেকার</a:t>
            </a:r>
            <a:r>
              <a:rPr lang="en-US" dirty="0" smtClean="0"/>
              <a:t> </a:t>
            </a:r>
            <a:r>
              <a:rPr lang="en-US" dirty="0" err="1" smtClean="0"/>
              <a:t>বসে</a:t>
            </a:r>
            <a:r>
              <a:rPr lang="en-US" dirty="0" smtClean="0"/>
              <a:t> </a:t>
            </a:r>
            <a:r>
              <a:rPr lang="en-US" dirty="0" err="1" smtClean="0"/>
              <a:t>তাকাকে</a:t>
            </a:r>
            <a:r>
              <a:rPr lang="en-US" dirty="0" smtClean="0"/>
              <a:t> </a:t>
            </a:r>
            <a:r>
              <a:rPr lang="en-US" dirty="0" err="1" smtClean="0"/>
              <a:t>কর্মবিমুখতা</a:t>
            </a:r>
            <a:r>
              <a:rPr lang="en-US" dirty="0" smtClean="0"/>
              <a:t> </a:t>
            </a:r>
            <a:r>
              <a:rPr lang="en-US" dirty="0" err="1" smtClean="0"/>
              <a:t>বলা</a:t>
            </a:r>
            <a:r>
              <a:rPr lang="en-US" dirty="0" smtClean="0"/>
              <a:t> </a:t>
            </a:r>
            <a:r>
              <a:rPr lang="en-US" dirty="0" err="1" smtClean="0"/>
              <a:t>হয়</a:t>
            </a:r>
            <a:r>
              <a:rPr lang="en-US" dirty="0" smtClean="0"/>
              <a:t>।</a:t>
            </a:r>
            <a:endParaRPr lang="en-GB" dirty="0"/>
          </a:p>
        </p:txBody>
      </p:sp>
      <p:sp>
        <p:nvSpPr>
          <p:cNvPr id="4" name="Oval 3"/>
          <p:cNvSpPr/>
          <p:nvPr/>
        </p:nvSpPr>
        <p:spPr>
          <a:xfrm>
            <a:off x="417963" y="2168282"/>
            <a:ext cx="2142699" cy="121465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>
                <a:solidFill>
                  <a:schemeClr val="bg1"/>
                </a:solidFill>
              </a:rPr>
              <a:t>সুদ</a:t>
            </a:r>
            <a:r>
              <a:rPr lang="en-US" dirty="0" smtClean="0">
                <a:solidFill>
                  <a:schemeClr val="bg1"/>
                </a:solidFill>
              </a:rPr>
              <a:t> ও </a:t>
            </a:r>
            <a:r>
              <a:rPr lang="en-US" dirty="0" err="1" smtClean="0">
                <a:solidFill>
                  <a:schemeClr val="bg1"/>
                </a:solidFill>
              </a:rPr>
              <a:t>ঘুষ</a:t>
            </a:r>
            <a:endParaRPr lang="en-GB" dirty="0">
              <a:solidFill>
                <a:schemeClr val="bg1"/>
              </a:solidFill>
            </a:endParaRPr>
          </a:p>
        </p:txBody>
      </p:sp>
      <p:cxnSp>
        <p:nvCxnSpPr>
          <p:cNvPr id="6" name="Straight Arrow Connector 5"/>
          <p:cNvCxnSpPr/>
          <p:nvPr/>
        </p:nvCxnSpPr>
        <p:spPr>
          <a:xfrm>
            <a:off x="2560662" y="2775607"/>
            <a:ext cx="728448" cy="17230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>
            <a:off x="1489312" y="3201244"/>
            <a:ext cx="598795" cy="68836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Oval 9"/>
          <p:cNvSpPr/>
          <p:nvPr/>
        </p:nvSpPr>
        <p:spPr>
          <a:xfrm>
            <a:off x="3400002" y="2771338"/>
            <a:ext cx="1303359" cy="73527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/>
              <a:t>সুদ</a:t>
            </a:r>
            <a:endParaRPr lang="en-GB" dirty="0"/>
          </a:p>
        </p:txBody>
      </p:sp>
      <p:sp>
        <p:nvSpPr>
          <p:cNvPr id="11" name="Oval 10"/>
          <p:cNvSpPr/>
          <p:nvPr/>
        </p:nvSpPr>
        <p:spPr>
          <a:xfrm>
            <a:off x="2118819" y="3794920"/>
            <a:ext cx="1303359" cy="73527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/>
              <a:t>ঘুষ</a:t>
            </a:r>
            <a:endParaRPr lang="en-GB" dirty="0"/>
          </a:p>
        </p:txBody>
      </p:sp>
      <p:sp>
        <p:nvSpPr>
          <p:cNvPr id="14" name="Horizontal Scroll 13"/>
          <p:cNvSpPr/>
          <p:nvPr/>
        </p:nvSpPr>
        <p:spPr>
          <a:xfrm>
            <a:off x="5104263" y="2347404"/>
            <a:ext cx="5895833" cy="1542208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/>
              <a:t>সুদ</a:t>
            </a:r>
            <a:r>
              <a:rPr lang="en-US" dirty="0" smtClean="0"/>
              <a:t> </a:t>
            </a:r>
            <a:r>
              <a:rPr lang="en-US" dirty="0" err="1" smtClean="0"/>
              <a:t>ফার্সি</a:t>
            </a:r>
            <a:r>
              <a:rPr lang="en-US" dirty="0" smtClean="0"/>
              <a:t> </a:t>
            </a:r>
            <a:r>
              <a:rPr lang="en-US" dirty="0" err="1" smtClean="0"/>
              <a:t>শব্দ</a:t>
            </a:r>
            <a:r>
              <a:rPr lang="en-US" dirty="0" smtClean="0"/>
              <a:t>। </a:t>
            </a:r>
            <a:r>
              <a:rPr lang="en-US" dirty="0" err="1" smtClean="0"/>
              <a:t>এর</a:t>
            </a:r>
            <a:r>
              <a:rPr lang="en-US" dirty="0" smtClean="0"/>
              <a:t> </a:t>
            </a:r>
            <a:r>
              <a:rPr lang="en-US" dirty="0" err="1" smtClean="0"/>
              <a:t>আরবি</a:t>
            </a:r>
            <a:r>
              <a:rPr lang="en-US" dirty="0" smtClean="0"/>
              <a:t> </a:t>
            </a:r>
            <a:r>
              <a:rPr lang="en-US" dirty="0" err="1" smtClean="0"/>
              <a:t>প্রতিশব্দ</a:t>
            </a:r>
            <a:r>
              <a:rPr lang="en-US" dirty="0" smtClean="0"/>
              <a:t> </a:t>
            </a:r>
            <a:r>
              <a:rPr lang="en-US" dirty="0" err="1" smtClean="0"/>
              <a:t>রিবা</a:t>
            </a:r>
            <a:r>
              <a:rPr lang="en-US" dirty="0" smtClean="0"/>
              <a:t>। </a:t>
            </a:r>
            <a:r>
              <a:rPr lang="en-US" dirty="0" err="1" smtClean="0"/>
              <a:t>কাউকে</a:t>
            </a:r>
            <a:r>
              <a:rPr lang="en-US" dirty="0" smtClean="0"/>
              <a:t> </a:t>
            </a:r>
            <a:r>
              <a:rPr lang="en-US" dirty="0" err="1" smtClean="0"/>
              <a:t>প্রদত্ত</a:t>
            </a:r>
            <a:r>
              <a:rPr lang="en-US" dirty="0" smtClean="0"/>
              <a:t> </a:t>
            </a:r>
            <a:r>
              <a:rPr lang="en-US" dirty="0" err="1" smtClean="0"/>
              <a:t>ঋণের</a:t>
            </a:r>
            <a:r>
              <a:rPr lang="en-US" dirty="0" smtClean="0"/>
              <a:t> </a:t>
            </a:r>
            <a:r>
              <a:rPr lang="en-US" dirty="0" err="1" smtClean="0"/>
              <a:t>মূল</a:t>
            </a:r>
            <a:r>
              <a:rPr lang="en-US" dirty="0" smtClean="0"/>
              <a:t> </a:t>
            </a:r>
            <a:r>
              <a:rPr lang="en-US" dirty="0" err="1" smtClean="0"/>
              <a:t>পরিমাণের</a:t>
            </a:r>
            <a:r>
              <a:rPr lang="en-US" dirty="0" smtClean="0"/>
              <a:t> </a:t>
            </a:r>
            <a:r>
              <a:rPr lang="en-US" dirty="0" err="1" smtClean="0"/>
              <a:t>উপর</a:t>
            </a:r>
            <a:r>
              <a:rPr lang="en-US" dirty="0" smtClean="0"/>
              <a:t> </a:t>
            </a:r>
            <a:r>
              <a:rPr lang="en-US" dirty="0" err="1" smtClean="0"/>
              <a:t>অতিরিক্ত</a:t>
            </a:r>
            <a:r>
              <a:rPr lang="en-US" dirty="0" smtClean="0"/>
              <a:t> </a:t>
            </a:r>
            <a:r>
              <a:rPr lang="en-US" dirty="0" err="1" smtClean="0"/>
              <a:t>আদায়</a:t>
            </a:r>
            <a:r>
              <a:rPr lang="en-US" dirty="0" smtClean="0"/>
              <a:t> </a:t>
            </a:r>
            <a:r>
              <a:rPr lang="en-US" dirty="0" err="1" smtClean="0"/>
              <a:t>করাকে</a:t>
            </a:r>
            <a:r>
              <a:rPr lang="en-US" dirty="0" smtClean="0"/>
              <a:t> </a:t>
            </a:r>
            <a:r>
              <a:rPr lang="en-US" dirty="0" err="1" smtClean="0"/>
              <a:t>রিবা</a:t>
            </a:r>
            <a:r>
              <a:rPr lang="en-US" dirty="0" smtClean="0"/>
              <a:t> </a:t>
            </a:r>
            <a:r>
              <a:rPr lang="en-US" dirty="0" err="1" smtClean="0"/>
              <a:t>বা</a:t>
            </a:r>
            <a:r>
              <a:rPr lang="en-US" dirty="0" smtClean="0"/>
              <a:t> </a:t>
            </a:r>
            <a:r>
              <a:rPr lang="en-US" dirty="0" err="1" smtClean="0"/>
              <a:t>সুদ</a:t>
            </a:r>
            <a:r>
              <a:rPr lang="en-US" dirty="0" smtClean="0"/>
              <a:t> </a:t>
            </a:r>
            <a:r>
              <a:rPr lang="en-US" dirty="0" err="1" smtClean="0"/>
              <a:t>বলা</a:t>
            </a:r>
            <a:r>
              <a:rPr lang="en-US" dirty="0" smtClean="0"/>
              <a:t> </a:t>
            </a:r>
            <a:r>
              <a:rPr lang="en-US" dirty="0" err="1" smtClean="0"/>
              <a:t>হয়</a:t>
            </a:r>
            <a:r>
              <a:rPr lang="en-US" dirty="0" smtClean="0"/>
              <a:t>।</a:t>
            </a:r>
            <a:endParaRPr lang="en-GB" dirty="0"/>
          </a:p>
        </p:txBody>
      </p:sp>
      <p:sp>
        <p:nvSpPr>
          <p:cNvPr id="15" name="Horizontal Scroll 14"/>
          <p:cNvSpPr/>
          <p:nvPr/>
        </p:nvSpPr>
        <p:spPr>
          <a:xfrm>
            <a:off x="3753134" y="3910078"/>
            <a:ext cx="6714699" cy="1405720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/>
              <a:t>ঘুষ</a:t>
            </a:r>
            <a:r>
              <a:rPr lang="en-US" dirty="0" smtClean="0"/>
              <a:t> </a:t>
            </a:r>
            <a:r>
              <a:rPr lang="en-US" dirty="0" err="1" smtClean="0"/>
              <a:t>অর্থ</a:t>
            </a:r>
            <a:r>
              <a:rPr lang="en-US" dirty="0" smtClean="0"/>
              <a:t> </a:t>
            </a:r>
            <a:r>
              <a:rPr lang="en-US" dirty="0" err="1" smtClean="0"/>
              <a:t>উৎকোচ</a:t>
            </a:r>
            <a:r>
              <a:rPr lang="en-US" dirty="0" smtClean="0"/>
              <a:t> । </a:t>
            </a:r>
            <a:r>
              <a:rPr lang="en-US" dirty="0" err="1" smtClean="0"/>
              <a:t>স্বাভাবিক</a:t>
            </a:r>
            <a:r>
              <a:rPr lang="en-US" dirty="0" smtClean="0"/>
              <a:t> </a:t>
            </a:r>
            <a:r>
              <a:rPr lang="en-US" dirty="0" err="1" smtClean="0"/>
              <a:t>প্রাপ্যের</a:t>
            </a:r>
            <a:r>
              <a:rPr lang="en-US" dirty="0" smtClean="0"/>
              <a:t> </a:t>
            </a:r>
            <a:r>
              <a:rPr lang="en-US" dirty="0" err="1" smtClean="0"/>
              <a:t>পরও</a:t>
            </a:r>
            <a:r>
              <a:rPr lang="en-US" dirty="0" smtClean="0"/>
              <a:t> </a:t>
            </a:r>
            <a:r>
              <a:rPr lang="en-US" dirty="0" err="1" smtClean="0"/>
              <a:t>অসদুপায়ে</a:t>
            </a:r>
            <a:r>
              <a:rPr lang="en-US" dirty="0" smtClean="0"/>
              <a:t> </a:t>
            </a:r>
            <a:r>
              <a:rPr lang="en-US" dirty="0" err="1" smtClean="0"/>
              <a:t>অতিরিক্ত</a:t>
            </a:r>
            <a:r>
              <a:rPr lang="en-US" dirty="0" smtClean="0"/>
              <a:t> </a:t>
            </a:r>
            <a:r>
              <a:rPr lang="en-US" dirty="0" err="1" smtClean="0"/>
              <a:t>সম্পদ</a:t>
            </a:r>
            <a:r>
              <a:rPr lang="en-US" dirty="0" smtClean="0"/>
              <a:t> </a:t>
            </a:r>
            <a:r>
              <a:rPr lang="en-US" dirty="0" err="1" smtClean="0"/>
              <a:t>বা</a:t>
            </a:r>
            <a:r>
              <a:rPr lang="en-US" dirty="0" smtClean="0"/>
              <a:t> </a:t>
            </a:r>
            <a:r>
              <a:rPr lang="en-US" dirty="0" err="1" smtClean="0"/>
              <a:t>সুযোগ-সুবিধা</a:t>
            </a:r>
            <a:r>
              <a:rPr lang="en-US" dirty="0" smtClean="0"/>
              <a:t> </a:t>
            </a:r>
            <a:r>
              <a:rPr lang="en-US" dirty="0" err="1" smtClean="0"/>
              <a:t>গ্রহন</a:t>
            </a:r>
            <a:r>
              <a:rPr lang="en-US" dirty="0" smtClean="0"/>
              <a:t> </a:t>
            </a:r>
            <a:r>
              <a:rPr lang="en-US" dirty="0" err="1" smtClean="0"/>
              <a:t>করাকে</a:t>
            </a:r>
            <a:r>
              <a:rPr lang="en-US" dirty="0" smtClean="0"/>
              <a:t> </a:t>
            </a:r>
            <a:r>
              <a:rPr lang="en-US" dirty="0" err="1" smtClean="0"/>
              <a:t>ঘুষ</a:t>
            </a:r>
            <a:r>
              <a:rPr lang="en-US" dirty="0" smtClean="0"/>
              <a:t> </a:t>
            </a:r>
            <a:r>
              <a:rPr lang="en-US" dirty="0" err="1" smtClean="0"/>
              <a:t>বলে</a:t>
            </a:r>
            <a:r>
              <a:rPr lang="en-US" dirty="0" smtClean="0"/>
              <a:t>।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086918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1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10" grpId="0" animBg="1"/>
      <p:bldP spid="11" grpId="0" animBg="1"/>
      <p:bldP spid="14" grpId="0" animBg="1"/>
      <p:bldP spid="15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180"/>
          <a:stretch/>
        </p:blipFill>
        <p:spPr>
          <a:xfrm>
            <a:off x="4058587" y="1237723"/>
            <a:ext cx="3467100" cy="329159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Rounded Rectangle 3"/>
          <p:cNvSpPr/>
          <p:nvPr/>
        </p:nvSpPr>
        <p:spPr>
          <a:xfrm>
            <a:off x="2413417" y="-11243"/>
            <a:ext cx="7239000" cy="1066800"/>
          </a:xfrm>
          <a:prstGeom prst="roundRect">
            <a:avLst/>
          </a:prstGeom>
          <a:pattFill prst="pct40">
            <a:fgClr>
              <a:schemeClr val="accent4"/>
            </a:fgClr>
            <a:bgClr>
              <a:schemeClr val="bg1"/>
            </a:bgClr>
          </a:patt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 err="1">
                <a:ln w="1905"/>
                <a:solidFill>
                  <a:srgbClr val="00B0F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SutonnyMJ" pitchFamily="2" charset="0"/>
                <a:cs typeface="SutonnyMJ" pitchFamily="2" charset="0"/>
              </a:rPr>
              <a:t>evwoi</a:t>
            </a:r>
            <a:r>
              <a:rPr lang="en-US" sz="6000" b="1" dirty="0">
                <a:ln w="1905"/>
                <a:solidFill>
                  <a:srgbClr val="00B0F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SutonnyMJ" pitchFamily="2" charset="0"/>
                <a:cs typeface="SutonnyMJ" pitchFamily="2" charset="0"/>
              </a:rPr>
              <a:t> KvR</a:t>
            </a:r>
            <a:endParaRPr lang="en-US" dirty="0">
              <a:solidFill>
                <a:srgbClr val="00B0F0"/>
              </a:solidFill>
              <a:latin typeface="SutonnyMJ" pitchFamily="2" charset="0"/>
              <a:cs typeface="SutonnyMJ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64333" y="4529314"/>
            <a:ext cx="11937167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6600" b="1" dirty="0" smtClean="0">
                <a:ln w="1905"/>
                <a:solidFill>
                  <a:srgbClr val="7030A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SutonnyMJ" pitchFamily="2" charset="0"/>
                <a:cs typeface="SutonnyMJ" pitchFamily="2" charset="0"/>
              </a:rPr>
              <a:t>cvV-১৬ </a:t>
            </a:r>
            <a:r>
              <a:rPr lang="en-US" sz="6600" b="1" dirty="0" smtClean="0">
                <a:ln w="1905"/>
                <a:solidFill>
                  <a:srgbClr val="7030A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SutonnyMJ" pitchFamily="2" charset="0"/>
                <a:cs typeface="SutonnyMJ" pitchFamily="2" charset="0"/>
              </a:rPr>
              <a:t>†_‡K </a:t>
            </a:r>
            <a:r>
              <a:rPr lang="en-US" sz="6600" b="1" dirty="0" smtClean="0">
                <a:ln w="1905"/>
                <a:solidFill>
                  <a:srgbClr val="7030A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SutonnyMJ" pitchFamily="2" charset="0"/>
                <a:cs typeface="SutonnyMJ" pitchFamily="2" charset="0"/>
              </a:rPr>
              <a:t>২২</a:t>
            </a:r>
            <a:endParaRPr lang="en-US" sz="6600" b="1" dirty="0">
              <a:ln w="1905"/>
              <a:solidFill>
                <a:srgbClr val="7030A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SutonnyMJ" pitchFamily="2" charset="0"/>
              <a:cs typeface="SutonnyMJ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661649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2631392" y="2224445"/>
            <a:ext cx="8011624" cy="3770263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r>
              <a:rPr lang="en-US" sz="23900" b="1" dirty="0" err="1">
                <a:ln/>
                <a:solidFill>
                  <a:srgbClr val="FF0000"/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latin typeface="SutonnyMJ" pitchFamily="2" charset="0"/>
                <a:cs typeface="SutonnyMJ" pitchFamily="2" charset="0"/>
              </a:rPr>
              <a:t>ab¨ev</a:t>
            </a:r>
            <a:r>
              <a:rPr lang="en-US" sz="23900" b="1" dirty="0">
                <a:ln/>
                <a:solidFill>
                  <a:srgbClr val="FF0000"/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latin typeface="SutonnyMJ" pitchFamily="2" charset="0"/>
                <a:cs typeface="SutonnyMJ" pitchFamily="2" charset="0"/>
              </a:rPr>
              <a:t>`</a:t>
            </a:r>
          </a:p>
        </p:txBody>
      </p:sp>
    </p:spTree>
    <p:extLst>
      <p:ext uri="{BB962C8B-B14F-4D97-AF65-F5344CB8AC3E}">
        <p14:creationId xmlns:p14="http://schemas.microsoft.com/office/powerpoint/2010/main" val="3466724888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129051" y="614149"/>
            <a:ext cx="6441743" cy="57320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600" dirty="0">
                <a:solidFill>
                  <a:schemeClr val="accent2">
                    <a:lumMod val="60000"/>
                    <a:lumOff val="4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শিক্ষক পরিচিতি পর্ব </a:t>
            </a:r>
            <a:endParaRPr lang="en-US" sz="3600" dirty="0"/>
          </a:p>
        </p:txBody>
      </p:sp>
      <p:sp>
        <p:nvSpPr>
          <p:cNvPr id="6" name="Vertical Scroll 5"/>
          <p:cNvSpPr/>
          <p:nvPr/>
        </p:nvSpPr>
        <p:spPr>
          <a:xfrm>
            <a:off x="5745707" y="1805429"/>
            <a:ext cx="5510518" cy="3999444"/>
          </a:xfrm>
          <a:prstGeom prst="verticalScroll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BD" sz="2000" dirty="0" smtClean="0">
                <a:solidFill>
                  <a:schemeClr val="bg1"/>
                </a:solidFill>
              </a:rPr>
              <a:t>নাম</a:t>
            </a:r>
            <a:r>
              <a:rPr lang="en-US" sz="2000" dirty="0" smtClean="0">
                <a:solidFill>
                  <a:schemeClr val="bg1"/>
                </a:solidFill>
              </a:rPr>
              <a:t>ঃ </a:t>
            </a:r>
            <a:r>
              <a:rPr lang="en-US" sz="2000" dirty="0" err="1" smtClean="0">
                <a:solidFill>
                  <a:schemeClr val="bg1"/>
                </a:solidFill>
              </a:rPr>
              <a:t>মোঃ</a:t>
            </a:r>
            <a:r>
              <a:rPr lang="en-US" sz="2000" dirty="0" smtClean="0">
                <a:solidFill>
                  <a:schemeClr val="bg1"/>
                </a:solidFill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</a:rPr>
              <a:t>ওমর</a:t>
            </a:r>
            <a:r>
              <a:rPr lang="en-US" sz="2000" dirty="0" smtClean="0">
                <a:solidFill>
                  <a:schemeClr val="bg1"/>
                </a:solidFill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</a:rPr>
              <a:t>ফারুক</a:t>
            </a:r>
            <a:endParaRPr lang="bn-BD" sz="2000" dirty="0" smtClean="0">
              <a:solidFill>
                <a:schemeClr val="bg1"/>
              </a:solidFill>
            </a:endParaRPr>
          </a:p>
          <a:p>
            <a:r>
              <a:rPr lang="bn-BD" sz="2000" dirty="0" smtClean="0">
                <a:solidFill>
                  <a:schemeClr val="bg1"/>
                </a:solidFill>
              </a:rPr>
              <a:t> </a:t>
            </a:r>
          </a:p>
          <a:p>
            <a:r>
              <a:rPr lang="bn-BD" sz="2000" dirty="0" smtClean="0">
                <a:solidFill>
                  <a:schemeClr val="bg1"/>
                </a:solidFill>
              </a:rPr>
              <a:t>পদবি</a:t>
            </a:r>
            <a:r>
              <a:rPr lang="en-US" sz="2000" dirty="0" smtClean="0">
                <a:solidFill>
                  <a:schemeClr val="bg1"/>
                </a:solidFill>
              </a:rPr>
              <a:t>ঃ </a:t>
            </a:r>
            <a:r>
              <a:rPr lang="en-US" sz="2000" dirty="0" err="1" smtClean="0">
                <a:solidFill>
                  <a:schemeClr val="bg1"/>
                </a:solidFill>
              </a:rPr>
              <a:t>সহকারী</a:t>
            </a:r>
            <a:r>
              <a:rPr lang="en-US" sz="2000" dirty="0" smtClean="0">
                <a:solidFill>
                  <a:schemeClr val="bg1"/>
                </a:solidFill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</a:rPr>
              <a:t>শিক্ষক</a:t>
            </a:r>
            <a:r>
              <a:rPr lang="en-US" sz="2000" dirty="0" smtClean="0">
                <a:solidFill>
                  <a:schemeClr val="bg1"/>
                </a:solidFill>
              </a:rPr>
              <a:t> (</a:t>
            </a:r>
            <a:r>
              <a:rPr lang="en-US" sz="2000" dirty="0" err="1" smtClean="0">
                <a:solidFill>
                  <a:schemeClr val="bg1"/>
                </a:solidFill>
              </a:rPr>
              <a:t>শারীরিক</a:t>
            </a:r>
            <a:r>
              <a:rPr lang="en-US" sz="2000" dirty="0" smtClean="0">
                <a:solidFill>
                  <a:schemeClr val="bg1"/>
                </a:solidFill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</a:rPr>
              <a:t>শিক্ষা</a:t>
            </a:r>
            <a:r>
              <a:rPr lang="en-US" sz="2000" dirty="0" smtClean="0">
                <a:solidFill>
                  <a:schemeClr val="bg1"/>
                </a:solidFill>
              </a:rPr>
              <a:t>)</a:t>
            </a:r>
            <a:endParaRPr lang="bn-BD" sz="2000" dirty="0" smtClean="0">
              <a:solidFill>
                <a:schemeClr val="bg1"/>
              </a:solidFill>
            </a:endParaRPr>
          </a:p>
          <a:p>
            <a:endParaRPr lang="en-US" sz="2000" dirty="0">
              <a:solidFill>
                <a:schemeClr val="bg1"/>
              </a:solidFill>
            </a:endParaRPr>
          </a:p>
          <a:p>
            <a:r>
              <a:rPr lang="bn-BD" sz="2000" dirty="0">
                <a:solidFill>
                  <a:schemeClr val="bg1"/>
                </a:solidFill>
              </a:rPr>
              <a:t>চাঁদপাই </a:t>
            </a:r>
            <a:r>
              <a:rPr lang="bn-BD" sz="2000" dirty="0" smtClean="0">
                <a:solidFill>
                  <a:schemeClr val="bg1"/>
                </a:solidFill>
              </a:rPr>
              <a:t>মেছেরশাহ্‌</a:t>
            </a:r>
            <a:r>
              <a:rPr lang="en-US" sz="2000" dirty="0" smtClean="0">
                <a:solidFill>
                  <a:schemeClr val="bg1"/>
                </a:solidFill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</a:rPr>
              <a:t>মাধ্যমিক</a:t>
            </a:r>
            <a:r>
              <a:rPr lang="en-US" sz="2000" dirty="0" smtClean="0">
                <a:solidFill>
                  <a:schemeClr val="bg1"/>
                </a:solidFill>
              </a:rPr>
              <a:t> </a:t>
            </a:r>
            <a:r>
              <a:rPr lang="bn-BD" sz="2000" dirty="0" smtClean="0">
                <a:solidFill>
                  <a:schemeClr val="bg1"/>
                </a:solidFill>
              </a:rPr>
              <a:t>বিদ্যাল</a:t>
            </a:r>
            <a:r>
              <a:rPr lang="en-US" sz="2000" dirty="0">
                <a:solidFill>
                  <a:schemeClr val="bg1"/>
                </a:solidFill>
              </a:rPr>
              <a:t>য়</a:t>
            </a:r>
            <a:endParaRPr lang="bn-BD" sz="2000" dirty="0" smtClean="0">
              <a:solidFill>
                <a:schemeClr val="bg1"/>
              </a:solidFill>
            </a:endParaRPr>
          </a:p>
          <a:p>
            <a:endParaRPr lang="bn-BD" sz="2000" dirty="0" smtClean="0">
              <a:solidFill>
                <a:schemeClr val="bg1"/>
              </a:solidFill>
            </a:endParaRPr>
          </a:p>
          <a:p>
            <a:r>
              <a:rPr lang="bn-BD" sz="2000" dirty="0" smtClean="0">
                <a:solidFill>
                  <a:schemeClr val="bg1"/>
                </a:solidFill>
              </a:rPr>
              <a:t>মোবাইল</a:t>
            </a:r>
            <a:r>
              <a:rPr lang="en-US" sz="2000" dirty="0" smtClean="0">
                <a:solidFill>
                  <a:schemeClr val="bg1"/>
                </a:solidFill>
              </a:rPr>
              <a:t>ঃ</a:t>
            </a:r>
            <a:r>
              <a:rPr lang="bn-BD" sz="2000" dirty="0" smtClean="0">
                <a:solidFill>
                  <a:schemeClr val="bg1"/>
                </a:solidFill>
              </a:rPr>
              <a:t> ০১৭০৯১৩৯৯৩৩</a:t>
            </a:r>
          </a:p>
          <a:p>
            <a:endParaRPr lang="en-US" sz="2000" dirty="0">
              <a:solidFill>
                <a:schemeClr val="bg1"/>
              </a:solidFill>
            </a:endParaRPr>
          </a:p>
          <a:p>
            <a:r>
              <a:rPr lang="bn-BD" sz="2000" dirty="0" smtClean="0">
                <a:solidFill>
                  <a:schemeClr val="bg1"/>
                </a:solidFill>
              </a:rPr>
              <a:t>ই</a:t>
            </a:r>
            <a:r>
              <a:rPr lang="en-US" sz="2000" dirty="0" err="1" smtClean="0">
                <a:solidFill>
                  <a:schemeClr val="bg1"/>
                </a:solidFill>
              </a:rPr>
              <a:t>মেইলঃ</a:t>
            </a:r>
            <a:r>
              <a:rPr lang="en-US" sz="2000" dirty="0" smtClean="0">
                <a:solidFill>
                  <a:schemeClr val="bg1"/>
                </a:solidFill>
              </a:rPr>
              <a:t> omarfaruk2465@gmail.com</a:t>
            </a:r>
            <a:endParaRPr lang="en-US" sz="2000" dirty="0">
              <a:solidFill>
                <a:schemeClr val="bg1"/>
              </a:solidFill>
            </a:endParaRPr>
          </a:p>
          <a:p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8423" y="2142699"/>
            <a:ext cx="2797791" cy="3029803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8590548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121624" y="245657"/>
            <a:ext cx="4585648" cy="81886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 err="1" smtClean="0">
                <a:solidFill>
                  <a:schemeClr val="accent2">
                    <a:lumMod val="75000"/>
                  </a:schemeClr>
                </a:solidFill>
              </a:rPr>
              <a:t>পাঠ</a:t>
            </a:r>
            <a:r>
              <a:rPr lang="en-US" sz="4800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sz="4800" dirty="0" err="1" smtClean="0">
                <a:solidFill>
                  <a:schemeClr val="accent2">
                    <a:lumMod val="75000"/>
                  </a:schemeClr>
                </a:solidFill>
              </a:rPr>
              <a:t>পরিচিতি</a:t>
            </a:r>
            <a:endParaRPr lang="en-US" sz="4800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6332561" y="1883392"/>
            <a:ext cx="4790364" cy="4354016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dirty="0" err="1" smtClean="0"/>
              <a:t>বিষয়</a:t>
            </a:r>
            <a:r>
              <a:rPr lang="en-US" sz="2800" dirty="0" smtClean="0"/>
              <a:t>- </a:t>
            </a:r>
            <a:r>
              <a:rPr lang="en-US" sz="2800" dirty="0" err="1" smtClean="0"/>
              <a:t>ইসলাম</a:t>
            </a:r>
            <a:r>
              <a:rPr lang="en-US" sz="2800" dirty="0" smtClean="0"/>
              <a:t> ও </a:t>
            </a:r>
            <a:r>
              <a:rPr lang="en-US" sz="2800" dirty="0" err="1" smtClean="0"/>
              <a:t>নৈতিক</a:t>
            </a:r>
            <a:r>
              <a:rPr lang="en-US" sz="2800" dirty="0" smtClean="0"/>
              <a:t> </a:t>
            </a:r>
            <a:r>
              <a:rPr lang="en-US" sz="2800" dirty="0" err="1" smtClean="0"/>
              <a:t>শিক্ষা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2800" dirty="0" smtClean="0"/>
          </a:p>
          <a:p>
            <a:pPr algn="ctr"/>
            <a:r>
              <a:rPr lang="en-US" sz="2800" dirty="0" err="1" smtClean="0"/>
              <a:t>শ্রেণি</a:t>
            </a:r>
            <a:r>
              <a:rPr lang="en-US" sz="2800" dirty="0" smtClean="0"/>
              <a:t>- ১০ম</a:t>
            </a:r>
          </a:p>
          <a:p>
            <a:pPr algn="ctr"/>
            <a:r>
              <a:rPr lang="en-US" sz="2800" dirty="0" err="1" smtClean="0"/>
              <a:t>অধ্যায়</a:t>
            </a:r>
            <a:r>
              <a:rPr lang="en-US" sz="2800" dirty="0" smtClean="0"/>
              <a:t>- ৪র্থ</a:t>
            </a:r>
            <a:endParaRPr lang="bn-BD" sz="2800" dirty="0" smtClean="0"/>
          </a:p>
          <a:p>
            <a:endParaRPr lang="en-US" sz="2800" dirty="0" smtClean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4903" y="1883393"/>
            <a:ext cx="3316404" cy="43540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4474095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ছবি: এতিম শিশুদের ‘মানবসেবা’র পাকা আম প্রদান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15894" y="387279"/>
            <a:ext cx="4689380" cy="28881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s://encrypted-tbn0.gstatic.com/images?q=tbn:ANd9GcR68qjqKXiHW-gMUIBj1JvfhLIOX2UpUAtJSe4dR1zFiU8LdMrRS5UwE48rBg&amp;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7817" y="3539912"/>
            <a:ext cx="4463796" cy="28881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অসহায়দের পাশে ‘মানবসেবা ট্রাষ্ট’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18908" y="3539912"/>
            <a:ext cx="3925106" cy="28881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https://encrypted-tbn0.gstatic.com/images?q=tbn:ANd9GcQfdcv_tNGo8mPUKEEfcZFLq88UpX7JbHIoVYHM7ADFrhl1gAYOv2i8vlWykg&amp;s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7817" y="738684"/>
            <a:ext cx="2544787" cy="15029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363391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8" descr="চট্টগ্রামে সাম্প্রদায়িক সম্প্রীতি পুনরুদ্ধার সমাবেশ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80938" y="1650002"/>
            <a:ext cx="5715000" cy="35337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10" descr="https://encrypted-tbn0.gstatic.com/images?q=tbn:ANd9GcQpcWDhKsNP_S_4s0LZ7FO24ueBvFeTokY0_CuZPaMUSiWilNBdpWePLkwduXg&amp;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5910" y="2920428"/>
            <a:ext cx="2027120" cy="13103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14" descr="https://encrypted-tbn0.gstatic.com/images?q=tbn:ANd9GcRIfDRn3anSHkfnu_HhZeQCn_t8UX74jIdJR10UCVsJfeFZ411c2xkrAM60DKM&amp;s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63599" y="2920428"/>
            <a:ext cx="1836998" cy="14332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12" descr="https://encrypted-tbn0.gstatic.com/images?q=tbn:ANd9GcR9ozTN4CUxj529BQXWnBj55y1GwfU3roQIL6YeTIpmXomIiPVwzkvS-9rOV70&amp;s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76716" y="548275"/>
            <a:ext cx="2934269" cy="9939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16" descr="https://encrypted-tbn0.gstatic.com/images?q=tbn:ANd9GcSUEfelZBIfT4FxUEAKdWGecpHNC3WI_UUpnyUEMbXDYQDxMq5qFcyUrwJQBKg&amp;s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6913" y="5475878"/>
            <a:ext cx="1543050" cy="10477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Oval 6"/>
          <p:cNvSpPr/>
          <p:nvPr/>
        </p:nvSpPr>
        <p:spPr>
          <a:xfrm>
            <a:off x="545910" y="437909"/>
            <a:ext cx="2483893" cy="171843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solidFill>
                  <a:schemeClr val="accent2">
                    <a:lumMod val="75000"/>
                  </a:schemeClr>
                </a:solidFill>
                <a:latin typeface="SutonnyMJ" pitchFamily="2" charset="0"/>
                <a:cs typeface="SutonnyMJ" pitchFamily="2" charset="0"/>
              </a:rPr>
              <a:t>åvZ</a:t>
            </a:r>
            <a:r>
              <a:rPr lang="en-US" sz="2800" dirty="0">
                <a:solidFill>
                  <a:schemeClr val="accent2">
                    <a:lumMod val="75000"/>
                  </a:schemeClr>
                </a:solidFill>
                <a:latin typeface="SutonnyMJ" pitchFamily="2" charset="0"/>
                <a:cs typeface="SutonnyMJ" pitchFamily="2" charset="0"/>
              </a:rPr>
              <a:t>…Z¡‡</a:t>
            </a:r>
            <a:r>
              <a:rPr lang="en-US" sz="2800" dirty="0" err="1">
                <a:solidFill>
                  <a:schemeClr val="accent2">
                    <a:lumMod val="75000"/>
                  </a:schemeClr>
                </a:solidFill>
                <a:latin typeface="SutonnyMJ" pitchFamily="2" charset="0"/>
                <a:cs typeface="SutonnyMJ" pitchFamily="2" charset="0"/>
              </a:rPr>
              <a:t>eva</a:t>
            </a:r>
            <a:r>
              <a:rPr lang="en-US" sz="2800" dirty="0">
                <a:solidFill>
                  <a:schemeClr val="accent2">
                    <a:lumMod val="75000"/>
                  </a:schemeClr>
                </a:solidFill>
                <a:latin typeface="SutonnyMJ" pitchFamily="2" charset="0"/>
                <a:cs typeface="SutonnyMJ" pitchFamily="2" charset="0"/>
              </a:rPr>
              <a:t> I </a:t>
            </a:r>
            <a:r>
              <a:rPr lang="en-US" sz="2800" dirty="0" err="1">
                <a:solidFill>
                  <a:schemeClr val="accent2">
                    <a:lumMod val="75000"/>
                  </a:schemeClr>
                </a:solidFill>
                <a:latin typeface="SutonnyMJ" pitchFamily="2" charset="0"/>
                <a:cs typeface="SutonnyMJ" pitchFamily="2" charset="0"/>
              </a:rPr>
              <a:t>mv¤ú</a:t>
            </a:r>
            <a:r>
              <a:rPr lang="en-US" sz="2800" dirty="0">
                <a:solidFill>
                  <a:schemeClr val="accent2">
                    <a:lumMod val="75000"/>
                  </a:schemeClr>
                </a:solidFill>
                <a:latin typeface="SutonnyMJ" pitchFamily="2" charset="0"/>
                <a:cs typeface="SutonnyMJ" pitchFamily="2" charset="0"/>
              </a:rPr>
              <a:t>ª`</a:t>
            </a:r>
            <a:r>
              <a:rPr lang="en-US" sz="2800" dirty="0" err="1">
                <a:solidFill>
                  <a:schemeClr val="accent2">
                    <a:lumMod val="75000"/>
                  </a:schemeClr>
                </a:solidFill>
                <a:latin typeface="SutonnyMJ" pitchFamily="2" charset="0"/>
                <a:cs typeface="SutonnyMJ" pitchFamily="2" charset="0"/>
              </a:rPr>
              <a:t>vwqK</a:t>
            </a:r>
            <a:r>
              <a:rPr lang="en-US" sz="2800" dirty="0">
                <a:solidFill>
                  <a:schemeClr val="accent2">
                    <a:lumMod val="75000"/>
                  </a:schemeClr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>
                <a:solidFill>
                  <a:schemeClr val="accent2">
                    <a:lumMod val="75000"/>
                  </a:schemeClr>
                </a:solidFill>
                <a:latin typeface="SutonnyMJ" pitchFamily="2" charset="0"/>
                <a:cs typeface="SutonnyMJ" pitchFamily="2" charset="0"/>
              </a:rPr>
              <a:t>m¤úªxwZi</a:t>
            </a:r>
            <a:endParaRPr lang="en-GB" sz="2800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68781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/>
          <p:cNvSpPr/>
          <p:nvPr/>
        </p:nvSpPr>
        <p:spPr>
          <a:xfrm>
            <a:off x="3418764" y="136477"/>
            <a:ext cx="4790364" cy="162408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 smtClean="0">
                <a:solidFill>
                  <a:schemeClr val="tx1"/>
                </a:solidFill>
              </a:rPr>
              <a:t>আমরা</a:t>
            </a:r>
            <a:r>
              <a:rPr lang="en-US" sz="2800" dirty="0" smtClean="0">
                <a:solidFill>
                  <a:schemeClr val="tx1"/>
                </a:solidFill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</a:rPr>
              <a:t>যা</a:t>
            </a:r>
            <a:r>
              <a:rPr lang="en-US" sz="2800" dirty="0" smtClean="0">
                <a:solidFill>
                  <a:schemeClr val="tx1"/>
                </a:solidFill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</a:rPr>
              <a:t>জানবো</a:t>
            </a:r>
            <a:endParaRPr lang="en-GB" sz="2800" dirty="0">
              <a:solidFill>
                <a:schemeClr val="tx1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624084" y="2552131"/>
            <a:ext cx="8379725" cy="286603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err="1" smtClean="0">
                <a:solidFill>
                  <a:schemeClr val="accent2">
                    <a:lumMod val="75000"/>
                  </a:schemeClr>
                </a:solidFill>
                <a:latin typeface="SutonnyMJ" pitchFamily="2" charset="0"/>
                <a:cs typeface="SutonnyMJ" pitchFamily="2" charset="0"/>
              </a:rPr>
              <a:t>কতিপয়</a:t>
            </a:r>
            <a:r>
              <a:rPr lang="en-US" sz="2000" dirty="0" smtClean="0">
                <a:solidFill>
                  <a:schemeClr val="accent2">
                    <a:lumMod val="75000"/>
                  </a:schemeClr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000" dirty="0" err="1" smtClean="0">
                <a:solidFill>
                  <a:schemeClr val="accent2">
                    <a:lumMod val="75000"/>
                  </a:schemeClr>
                </a:solidFill>
                <a:latin typeface="SutonnyMJ" pitchFamily="2" charset="0"/>
                <a:cs typeface="SutonnyMJ" pitchFamily="2" charset="0"/>
              </a:rPr>
              <a:t>অসদাচনর</a:t>
            </a:r>
            <a:r>
              <a:rPr lang="en-US" sz="2000" dirty="0" smtClean="0">
                <a:solidFill>
                  <a:schemeClr val="accent2">
                    <a:lumMod val="75000"/>
                  </a:schemeClr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000" dirty="0" err="1" smtClean="0">
                <a:solidFill>
                  <a:schemeClr val="accent2">
                    <a:lumMod val="75000"/>
                  </a:schemeClr>
                </a:solidFill>
                <a:latin typeface="SutonnyMJ" pitchFamily="2" charset="0"/>
                <a:cs typeface="SutonnyMJ" pitchFamily="2" charset="0"/>
              </a:rPr>
              <a:t>এর</a:t>
            </a:r>
            <a:r>
              <a:rPr lang="en-US" sz="2000" dirty="0" smtClean="0">
                <a:solidFill>
                  <a:schemeClr val="accent2">
                    <a:lumMod val="75000"/>
                  </a:schemeClr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000" dirty="0" err="1" smtClean="0">
                <a:solidFill>
                  <a:schemeClr val="accent2">
                    <a:lumMod val="75000"/>
                  </a:schemeClr>
                </a:solidFill>
                <a:latin typeface="SutonnyMJ" pitchFamily="2" charset="0"/>
                <a:cs typeface="SutonnyMJ" pitchFamily="2" charset="0"/>
              </a:rPr>
              <a:t>পরিচয়</a:t>
            </a:r>
            <a:r>
              <a:rPr lang="en-US" sz="2000" dirty="0" smtClean="0">
                <a:solidFill>
                  <a:schemeClr val="accent2">
                    <a:lumMod val="75000"/>
                  </a:schemeClr>
                </a:solidFill>
                <a:latin typeface="SutonnyMJ" pitchFamily="2" charset="0"/>
                <a:cs typeface="SutonnyMJ" pitchFamily="2" charset="0"/>
              </a:rPr>
              <a:t> ও </a:t>
            </a:r>
            <a:r>
              <a:rPr lang="en-US" sz="2000" dirty="0" err="1" smtClean="0">
                <a:solidFill>
                  <a:schemeClr val="accent2">
                    <a:lumMod val="75000"/>
                  </a:schemeClr>
                </a:solidFill>
                <a:latin typeface="SutonnyMJ" pitchFamily="2" charset="0"/>
                <a:cs typeface="SutonnyMJ" pitchFamily="2" charset="0"/>
              </a:rPr>
              <a:t>এর</a:t>
            </a:r>
            <a:r>
              <a:rPr lang="en-US" sz="2000" dirty="0" smtClean="0">
                <a:solidFill>
                  <a:schemeClr val="accent2">
                    <a:lumMod val="75000"/>
                  </a:schemeClr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000" dirty="0" err="1" smtClean="0">
                <a:solidFill>
                  <a:schemeClr val="accent2">
                    <a:lumMod val="75000"/>
                  </a:schemeClr>
                </a:solidFill>
                <a:latin typeface="SutonnyMJ" pitchFamily="2" charset="0"/>
                <a:cs typeface="SutonnyMJ" pitchFamily="2" charset="0"/>
              </a:rPr>
              <a:t>কুফল</a:t>
            </a:r>
            <a:r>
              <a:rPr lang="en-US" sz="2000" dirty="0" smtClean="0">
                <a:solidFill>
                  <a:schemeClr val="accent2">
                    <a:lumMod val="75000"/>
                  </a:schemeClr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000" dirty="0" err="1" smtClean="0">
                <a:solidFill>
                  <a:schemeClr val="accent2">
                    <a:lumMod val="75000"/>
                  </a:schemeClr>
                </a:solidFill>
                <a:latin typeface="SutonnyMJ" pitchFamily="2" charset="0"/>
                <a:cs typeface="SutonnyMJ" pitchFamily="2" charset="0"/>
              </a:rPr>
              <a:t>ব্যাখ্যা</a:t>
            </a:r>
            <a:r>
              <a:rPr lang="en-US" sz="2000" dirty="0" smtClean="0">
                <a:solidFill>
                  <a:schemeClr val="accent2">
                    <a:lumMod val="75000"/>
                  </a:schemeClr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000" dirty="0" err="1" smtClean="0">
                <a:solidFill>
                  <a:schemeClr val="accent2">
                    <a:lumMod val="75000"/>
                  </a:schemeClr>
                </a:solidFill>
                <a:latin typeface="SutonnyMJ" pitchFamily="2" charset="0"/>
                <a:cs typeface="SutonnyMJ" pitchFamily="2" charset="0"/>
              </a:rPr>
              <a:t>করতে</a:t>
            </a:r>
            <a:r>
              <a:rPr lang="en-US" sz="2000" dirty="0" smtClean="0">
                <a:solidFill>
                  <a:schemeClr val="accent2">
                    <a:lumMod val="75000"/>
                  </a:schemeClr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000" dirty="0" err="1" smtClean="0">
                <a:solidFill>
                  <a:schemeClr val="accent2">
                    <a:lumMod val="75000"/>
                  </a:schemeClr>
                </a:solidFill>
                <a:latin typeface="SutonnyMJ" pitchFamily="2" charset="0"/>
                <a:cs typeface="SutonnyMJ" pitchFamily="2" charset="0"/>
              </a:rPr>
              <a:t>পারবে</a:t>
            </a:r>
            <a:r>
              <a:rPr lang="en-US" sz="2000" dirty="0" smtClean="0">
                <a:solidFill>
                  <a:schemeClr val="accent2">
                    <a:lumMod val="75000"/>
                  </a:schemeClr>
                </a:solidFill>
                <a:latin typeface="SutonnyMJ" pitchFamily="2" charset="0"/>
                <a:cs typeface="SutonnyMJ" pitchFamily="2" charset="0"/>
              </a:rPr>
              <a:t>।</a:t>
            </a:r>
          </a:p>
          <a:p>
            <a:pPr algn="ctr"/>
            <a:endParaRPr lang="en-US" sz="2000" dirty="0" smtClean="0">
              <a:solidFill>
                <a:schemeClr val="accent2">
                  <a:lumMod val="75000"/>
                </a:schemeClr>
              </a:solidFill>
              <a:latin typeface="SutonnyMJ" pitchFamily="2" charset="0"/>
              <a:cs typeface="SutonnyMJ" pitchFamily="2" charset="0"/>
            </a:endParaRPr>
          </a:p>
          <a:p>
            <a:pPr algn="ctr"/>
            <a:r>
              <a:rPr lang="en-US" sz="2000" dirty="0" err="1" smtClean="0">
                <a:solidFill>
                  <a:schemeClr val="accent2">
                    <a:lumMod val="75000"/>
                  </a:schemeClr>
                </a:solidFill>
                <a:latin typeface="SutonnyMJ" pitchFamily="2" charset="0"/>
                <a:cs typeface="SutonnyMJ" pitchFamily="2" charset="0"/>
              </a:rPr>
              <a:t>নিজ</a:t>
            </a:r>
            <a:r>
              <a:rPr lang="en-US" sz="2000" dirty="0" smtClean="0">
                <a:solidFill>
                  <a:schemeClr val="accent2">
                    <a:lumMod val="75000"/>
                  </a:schemeClr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000" dirty="0" err="1" smtClean="0">
                <a:solidFill>
                  <a:schemeClr val="accent2">
                    <a:lumMod val="75000"/>
                  </a:schemeClr>
                </a:solidFill>
                <a:latin typeface="SutonnyMJ" pitchFamily="2" charset="0"/>
                <a:cs typeface="SutonnyMJ" pitchFamily="2" charset="0"/>
              </a:rPr>
              <a:t>জীবনে</a:t>
            </a:r>
            <a:r>
              <a:rPr lang="en-US" sz="2000" dirty="0" smtClean="0">
                <a:solidFill>
                  <a:schemeClr val="accent2">
                    <a:lumMod val="75000"/>
                  </a:schemeClr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000" dirty="0" err="1" smtClean="0">
                <a:solidFill>
                  <a:schemeClr val="accent2">
                    <a:lumMod val="75000"/>
                  </a:schemeClr>
                </a:solidFill>
                <a:latin typeface="SutonnyMJ" pitchFamily="2" charset="0"/>
                <a:cs typeface="SutonnyMJ" pitchFamily="2" charset="0"/>
              </a:rPr>
              <a:t>অসদাচরন</a:t>
            </a:r>
            <a:r>
              <a:rPr lang="en-US" sz="2000" dirty="0" smtClean="0">
                <a:solidFill>
                  <a:schemeClr val="accent2">
                    <a:lumMod val="75000"/>
                  </a:schemeClr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000" dirty="0" err="1" smtClean="0">
                <a:solidFill>
                  <a:schemeClr val="accent2">
                    <a:lumMod val="75000"/>
                  </a:schemeClr>
                </a:solidFill>
                <a:latin typeface="SutonnyMJ" pitchFamily="2" charset="0"/>
                <a:cs typeface="SutonnyMJ" pitchFamily="2" charset="0"/>
              </a:rPr>
              <a:t>পরিহার</a:t>
            </a:r>
            <a:r>
              <a:rPr lang="en-US" sz="2000" dirty="0" smtClean="0">
                <a:solidFill>
                  <a:schemeClr val="accent2">
                    <a:lumMod val="75000"/>
                  </a:schemeClr>
                </a:solidFill>
                <a:latin typeface="SutonnyMJ" pitchFamily="2" charset="0"/>
                <a:cs typeface="SutonnyMJ" pitchFamily="2" charset="0"/>
              </a:rPr>
              <a:t> ও </a:t>
            </a:r>
            <a:r>
              <a:rPr lang="en-US" sz="2000" dirty="0" err="1" smtClean="0">
                <a:solidFill>
                  <a:schemeClr val="accent2">
                    <a:lumMod val="75000"/>
                  </a:schemeClr>
                </a:solidFill>
                <a:latin typeface="SutonnyMJ" pitchFamily="2" charset="0"/>
                <a:cs typeface="SutonnyMJ" pitchFamily="2" charset="0"/>
              </a:rPr>
              <a:t>সদাচরন</a:t>
            </a:r>
            <a:r>
              <a:rPr lang="en-US" sz="2000" dirty="0" smtClean="0">
                <a:solidFill>
                  <a:schemeClr val="accent2">
                    <a:lumMod val="75000"/>
                  </a:schemeClr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000" dirty="0" err="1" smtClean="0">
                <a:solidFill>
                  <a:schemeClr val="accent2">
                    <a:lumMod val="75000"/>
                  </a:schemeClr>
                </a:solidFill>
                <a:latin typeface="SutonnyMJ" pitchFamily="2" charset="0"/>
                <a:cs typeface="SutonnyMJ" pitchFamily="2" charset="0"/>
              </a:rPr>
              <a:t>অনুশিলনে</a:t>
            </a:r>
            <a:r>
              <a:rPr lang="en-US" sz="2000" dirty="0" smtClean="0">
                <a:solidFill>
                  <a:schemeClr val="accent2">
                    <a:lumMod val="75000"/>
                  </a:schemeClr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000" dirty="0" err="1" smtClean="0">
                <a:solidFill>
                  <a:schemeClr val="accent2">
                    <a:lumMod val="75000"/>
                  </a:schemeClr>
                </a:solidFill>
                <a:latin typeface="SutonnyMJ" pitchFamily="2" charset="0"/>
                <a:cs typeface="SutonnyMJ" pitchFamily="2" charset="0"/>
              </a:rPr>
              <a:t>উদ্বুদ্ধ</a:t>
            </a:r>
            <a:r>
              <a:rPr lang="en-US" sz="2000" dirty="0" smtClean="0">
                <a:solidFill>
                  <a:schemeClr val="accent2">
                    <a:lumMod val="75000"/>
                  </a:schemeClr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000" dirty="0" err="1" smtClean="0">
                <a:solidFill>
                  <a:schemeClr val="accent2">
                    <a:lumMod val="75000"/>
                  </a:schemeClr>
                </a:solidFill>
                <a:latin typeface="SutonnyMJ" pitchFamily="2" charset="0"/>
                <a:cs typeface="SutonnyMJ" pitchFamily="2" charset="0"/>
              </a:rPr>
              <a:t>হব</a:t>
            </a:r>
            <a:r>
              <a:rPr lang="en-US" sz="2000" dirty="0" smtClean="0">
                <a:solidFill>
                  <a:schemeClr val="accent2">
                    <a:lumMod val="75000"/>
                  </a:schemeClr>
                </a:solidFill>
                <a:latin typeface="SutonnyMJ" pitchFamily="2" charset="0"/>
                <a:cs typeface="SutonnyMJ" pitchFamily="2" charset="0"/>
              </a:rPr>
              <a:t>।</a:t>
            </a:r>
            <a:endParaRPr lang="en-US" sz="2000" dirty="0" smtClean="0">
              <a:solidFill>
                <a:schemeClr val="accent2">
                  <a:lumMod val="75000"/>
                </a:schemeClr>
              </a:solidFill>
              <a:latin typeface="SutonnyMJ" pitchFamily="2" charset="0"/>
              <a:cs typeface="SutonnyMJ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6348022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/>
          <p:cNvSpPr/>
          <p:nvPr/>
        </p:nvSpPr>
        <p:spPr>
          <a:xfrm>
            <a:off x="1160060" y="1009934"/>
            <a:ext cx="1746913" cy="107817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/>
              <a:t>আখলাক</a:t>
            </a:r>
            <a:endParaRPr lang="en-GB" dirty="0"/>
          </a:p>
        </p:txBody>
      </p:sp>
      <p:cxnSp>
        <p:nvCxnSpPr>
          <p:cNvPr id="4" name="Elbow Connector 3"/>
          <p:cNvCxnSpPr/>
          <p:nvPr/>
        </p:nvCxnSpPr>
        <p:spPr>
          <a:xfrm>
            <a:off x="2347415" y="2088107"/>
            <a:ext cx="1583140" cy="736980"/>
          </a:xfrm>
          <a:prstGeom prst="bentConnector3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Rectangle 5"/>
          <p:cNvSpPr/>
          <p:nvPr/>
        </p:nvSpPr>
        <p:spPr>
          <a:xfrm>
            <a:off x="4521959" y="2292823"/>
            <a:ext cx="6096000" cy="2308324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/>
            <a:r>
              <a:rPr lang="as-IN" b="0" i="0" dirty="0" smtClean="0">
                <a:solidFill>
                  <a:srgbClr val="666666"/>
                </a:solidFill>
                <a:effectLst/>
                <a:latin typeface="SolaimanLipi"/>
              </a:rPr>
              <a:t>আখলাখ আরবী শব্দ। এর বাংলা হলো চরিত্র স্বভাব আচার</a:t>
            </a:r>
            <a:r>
              <a:rPr lang="en-US" b="0" i="0" dirty="0" smtClean="0">
                <a:solidFill>
                  <a:srgbClr val="666666"/>
                </a:solidFill>
                <a:effectLst/>
                <a:latin typeface="SolaimanLipi"/>
              </a:rPr>
              <a:t> </a:t>
            </a:r>
            <a:r>
              <a:rPr lang="as-IN" b="0" i="0" dirty="0" smtClean="0">
                <a:solidFill>
                  <a:srgbClr val="666666"/>
                </a:solidFill>
                <a:effectLst/>
                <a:latin typeface="SolaimanLipi"/>
              </a:rPr>
              <a:t>আচরন ব্যবহার চাল</a:t>
            </a:r>
            <a:r>
              <a:rPr lang="en-US" b="0" i="0" dirty="0" smtClean="0">
                <a:solidFill>
                  <a:srgbClr val="666666"/>
                </a:solidFill>
                <a:effectLst/>
                <a:latin typeface="SolaimanLipi"/>
              </a:rPr>
              <a:t> </a:t>
            </a:r>
            <a:r>
              <a:rPr lang="as-IN" b="0" i="0" dirty="0" smtClean="0">
                <a:solidFill>
                  <a:srgbClr val="666666"/>
                </a:solidFill>
                <a:effectLst/>
                <a:latin typeface="SolaimanLipi"/>
              </a:rPr>
              <a:t>চলন ইত্যাদি।</a:t>
            </a:r>
            <a:br>
              <a:rPr lang="as-IN" b="0" i="0" dirty="0" smtClean="0">
                <a:solidFill>
                  <a:srgbClr val="666666"/>
                </a:solidFill>
                <a:effectLst/>
                <a:latin typeface="SolaimanLipi"/>
              </a:rPr>
            </a:br>
            <a:r>
              <a:rPr lang="as-IN" b="0" i="0" dirty="0" smtClean="0">
                <a:solidFill>
                  <a:srgbClr val="666666"/>
                </a:solidFill>
                <a:effectLst/>
                <a:latin typeface="SolaimanLipi"/>
              </a:rPr>
              <a:t>চরিত্র আখলাক দ্বারা মানুষের দৈনন্দিন কাজকর্মের মধ্যে যে আচার</a:t>
            </a:r>
            <a:r>
              <a:rPr lang="en-US" b="0" i="0" dirty="0" smtClean="0">
                <a:solidFill>
                  <a:srgbClr val="666666"/>
                </a:solidFill>
                <a:effectLst/>
                <a:latin typeface="SolaimanLipi"/>
              </a:rPr>
              <a:t> </a:t>
            </a:r>
            <a:r>
              <a:rPr lang="as-IN" b="0" i="0" dirty="0" smtClean="0">
                <a:solidFill>
                  <a:srgbClr val="666666"/>
                </a:solidFill>
                <a:effectLst/>
                <a:latin typeface="SolaimanLipi"/>
              </a:rPr>
              <a:t>আচরন ও স্বভাব চরিত্রের প্রকাশ পায় তাকে বোঝার মানুষ জীবনের ব্যক্তিগত সামাজিক এবং আন্তর্জাতিক প্রতিটি দিক চরিত্রের আখলাকের অন্তর্ভুক্ত।</a:t>
            </a:r>
          </a:p>
          <a:p>
            <a:pPr algn="just"/>
            <a:r>
              <a:rPr lang="as-IN" b="0" i="0" dirty="0" smtClean="0">
                <a:solidFill>
                  <a:srgbClr val="666666"/>
                </a:solidFill>
                <a:effectLst/>
                <a:latin typeface="SolaimanLipi"/>
              </a:rPr>
              <a:t/>
            </a:r>
            <a:br>
              <a:rPr lang="as-IN" b="0" i="0" dirty="0" smtClean="0">
                <a:solidFill>
                  <a:srgbClr val="666666"/>
                </a:solidFill>
                <a:effectLst/>
                <a:latin typeface="SolaimanLipi"/>
              </a:rPr>
            </a:br>
            <a:endParaRPr lang="as-IN" b="0" i="0" dirty="0">
              <a:solidFill>
                <a:srgbClr val="666666"/>
              </a:solidFill>
              <a:effectLst/>
              <a:latin typeface="SolaimanLipi"/>
            </a:endParaRPr>
          </a:p>
        </p:txBody>
      </p:sp>
    </p:spTree>
    <p:extLst>
      <p:ext uri="{BB962C8B-B14F-4D97-AF65-F5344CB8AC3E}">
        <p14:creationId xmlns:p14="http://schemas.microsoft.com/office/powerpoint/2010/main" val="27131287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/>
          <p:cNvSpPr/>
          <p:nvPr/>
        </p:nvSpPr>
        <p:spPr>
          <a:xfrm>
            <a:off x="696035" y="873452"/>
            <a:ext cx="1624084" cy="150125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/>
              <a:t>আখলাকে</a:t>
            </a:r>
            <a:r>
              <a:rPr lang="en-US" dirty="0" smtClean="0"/>
              <a:t> </a:t>
            </a:r>
            <a:endParaRPr lang="en-US" dirty="0"/>
          </a:p>
          <a:p>
            <a:pPr algn="ctr"/>
            <a:r>
              <a:rPr lang="en-US" dirty="0" err="1" smtClean="0"/>
              <a:t>যামিমাহ</a:t>
            </a:r>
            <a:endParaRPr lang="en-GB" dirty="0"/>
          </a:p>
        </p:txBody>
      </p:sp>
      <p:sp>
        <p:nvSpPr>
          <p:cNvPr id="7" name="Rectangle 6"/>
          <p:cNvSpPr/>
          <p:nvPr/>
        </p:nvSpPr>
        <p:spPr>
          <a:xfrm>
            <a:off x="4012442" y="2197290"/>
            <a:ext cx="7342495" cy="281143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 smtClean="0">
                <a:solidFill>
                  <a:schemeClr val="accent2">
                    <a:lumMod val="75000"/>
                  </a:schemeClr>
                </a:solidFill>
              </a:rPr>
              <a:t>আখলাকে</a:t>
            </a:r>
            <a:r>
              <a:rPr lang="en-US" sz="3200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sz="3200" dirty="0" err="1" smtClean="0">
                <a:solidFill>
                  <a:schemeClr val="accent2">
                    <a:lumMod val="75000"/>
                  </a:schemeClr>
                </a:solidFill>
              </a:rPr>
              <a:t>যামিমাহ</a:t>
            </a:r>
            <a:r>
              <a:rPr lang="en-US" sz="3200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sz="3200" dirty="0" err="1" smtClean="0">
                <a:solidFill>
                  <a:schemeClr val="accent2">
                    <a:lumMod val="75000"/>
                  </a:schemeClr>
                </a:solidFill>
              </a:rPr>
              <a:t>অর্থ</a:t>
            </a:r>
            <a:r>
              <a:rPr lang="en-US" sz="3200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sz="3200" dirty="0" err="1" smtClean="0">
                <a:solidFill>
                  <a:schemeClr val="accent2">
                    <a:lumMod val="75000"/>
                  </a:schemeClr>
                </a:solidFill>
              </a:rPr>
              <a:t>নিন্দনীয়</a:t>
            </a:r>
            <a:r>
              <a:rPr lang="en-US" sz="3200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sz="3200" dirty="0" err="1" smtClean="0">
                <a:solidFill>
                  <a:schemeClr val="accent2">
                    <a:lumMod val="75000"/>
                  </a:schemeClr>
                </a:solidFill>
              </a:rPr>
              <a:t>স্বভাব</a:t>
            </a:r>
            <a:r>
              <a:rPr lang="en-US" sz="3200" dirty="0" smtClean="0">
                <a:solidFill>
                  <a:schemeClr val="accent2">
                    <a:lumMod val="75000"/>
                  </a:schemeClr>
                </a:solidFill>
              </a:rPr>
              <a:t>। </a:t>
            </a:r>
            <a:r>
              <a:rPr lang="en-US" sz="3200" dirty="0" err="1" smtClean="0">
                <a:solidFill>
                  <a:schemeClr val="accent2">
                    <a:lumMod val="75000"/>
                  </a:schemeClr>
                </a:solidFill>
              </a:rPr>
              <a:t>মানব</a:t>
            </a:r>
            <a:r>
              <a:rPr lang="en-US" sz="3200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sz="3200" dirty="0" err="1" smtClean="0">
                <a:solidFill>
                  <a:schemeClr val="accent2">
                    <a:lumMod val="75000"/>
                  </a:schemeClr>
                </a:solidFill>
              </a:rPr>
              <a:t>চরিত্রে</a:t>
            </a:r>
            <a:r>
              <a:rPr lang="en-US" sz="3200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sz="3200" dirty="0" err="1" smtClean="0">
                <a:solidFill>
                  <a:schemeClr val="accent2">
                    <a:lumMod val="75000"/>
                  </a:schemeClr>
                </a:solidFill>
              </a:rPr>
              <a:t>এমন</a:t>
            </a:r>
            <a:r>
              <a:rPr lang="en-US" sz="3200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sz="3200" dirty="0" err="1" smtClean="0">
                <a:solidFill>
                  <a:schemeClr val="accent2">
                    <a:lumMod val="75000"/>
                  </a:schemeClr>
                </a:solidFill>
              </a:rPr>
              <a:t>কিছু</a:t>
            </a:r>
            <a:r>
              <a:rPr lang="en-US" sz="3200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sz="3200" dirty="0" err="1" smtClean="0">
                <a:solidFill>
                  <a:schemeClr val="accent2">
                    <a:lumMod val="75000"/>
                  </a:schemeClr>
                </a:solidFill>
              </a:rPr>
              <a:t>দিক</a:t>
            </a:r>
            <a:r>
              <a:rPr lang="en-US" sz="3200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sz="3200" dirty="0" err="1" smtClean="0">
                <a:solidFill>
                  <a:schemeClr val="accent2">
                    <a:lumMod val="75000"/>
                  </a:schemeClr>
                </a:solidFill>
              </a:rPr>
              <a:t>রয়েছে</a:t>
            </a:r>
            <a:r>
              <a:rPr lang="en-US" sz="3200" dirty="0" smtClean="0">
                <a:solidFill>
                  <a:schemeClr val="accent2">
                    <a:lumMod val="75000"/>
                  </a:schemeClr>
                </a:solidFill>
              </a:rPr>
              <a:t> ‍ </a:t>
            </a:r>
            <a:r>
              <a:rPr lang="en-US" sz="3200" dirty="0" err="1" smtClean="0">
                <a:solidFill>
                  <a:schemeClr val="accent2">
                    <a:lumMod val="75000"/>
                  </a:schemeClr>
                </a:solidFill>
              </a:rPr>
              <a:t>যা</a:t>
            </a:r>
            <a:r>
              <a:rPr lang="en-US" sz="3200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sz="3200" dirty="0" err="1" smtClean="0">
                <a:solidFill>
                  <a:schemeClr val="accent2">
                    <a:lumMod val="75000"/>
                  </a:schemeClr>
                </a:solidFill>
              </a:rPr>
              <a:t>অপছন্দনীয়</a:t>
            </a:r>
            <a:r>
              <a:rPr lang="en-US" sz="3200" dirty="0" smtClean="0">
                <a:solidFill>
                  <a:schemeClr val="accent2">
                    <a:lumMod val="75000"/>
                  </a:schemeClr>
                </a:solidFill>
              </a:rPr>
              <a:t> ও </a:t>
            </a:r>
            <a:r>
              <a:rPr lang="en-US" sz="3200" dirty="0" err="1" smtClean="0">
                <a:solidFill>
                  <a:schemeClr val="accent2">
                    <a:lumMod val="75000"/>
                  </a:schemeClr>
                </a:solidFill>
              </a:rPr>
              <a:t>নিন্দনীয়</a:t>
            </a:r>
            <a:r>
              <a:rPr lang="en-US" sz="3200" dirty="0" smtClean="0">
                <a:solidFill>
                  <a:schemeClr val="accent2">
                    <a:lumMod val="75000"/>
                  </a:schemeClr>
                </a:solidFill>
              </a:rPr>
              <a:t>। </a:t>
            </a:r>
            <a:r>
              <a:rPr lang="en-US" sz="3200" dirty="0" err="1" smtClean="0">
                <a:solidFill>
                  <a:schemeClr val="accent2">
                    <a:lumMod val="75000"/>
                  </a:schemeClr>
                </a:solidFill>
              </a:rPr>
              <a:t>মানব</a:t>
            </a:r>
            <a:r>
              <a:rPr lang="en-US" sz="3200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sz="3200" dirty="0" err="1" smtClean="0">
                <a:solidFill>
                  <a:schemeClr val="accent2">
                    <a:lumMod val="75000"/>
                  </a:schemeClr>
                </a:solidFill>
              </a:rPr>
              <a:t>চরিত্রের</a:t>
            </a:r>
            <a:r>
              <a:rPr lang="en-US" sz="3200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sz="3200" dirty="0" err="1" smtClean="0">
                <a:solidFill>
                  <a:schemeClr val="accent2">
                    <a:lumMod val="75000"/>
                  </a:schemeClr>
                </a:solidFill>
              </a:rPr>
              <a:t>এমন</a:t>
            </a:r>
            <a:r>
              <a:rPr lang="en-US" sz="3200" dirty="0" smtClean="0">
                <a:solidFill>
                  <a:schemeClr val="accent2">
                    <a:lumMod val="75000"/>
                  </a:schemeClr>
                </a:solidFill>
              </a:rPr>
              <a:t>  </a:t>
            </a:r>
            <a:r>
              <a:rPr lang="en-US" sz="3200" dirty="0" err="1" smtClean="0">
                <a:solidFill>
                  <a:schemeClr val="accent2">
                    <a:lumMod val="75000"/>
                  </a:schemeClr>
                </a:solidFill>
              </a:rPr>
              <a:t>নিন্দনীয়</a:t>
            </a:r>
            <a:r>
              <a:rPr lang="en-US" sz="3200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sz="3200" dirty="0" err="1" smtClean="0">
                <a:solidFill>
                  <a:schemeClr val="accent2">
                    <a:lumMod val="75000"/>
                  </a:schemeClr>
                </a:solidFill>
              </a:rPr>
              <a:t>স্বাভাবগুলোকে</a:t>
            </a:r>
            <a:r>
              <a:rPr lang="en-US" sz="3200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sz="3200" dirty="0" err="1" smtClean="0">
                <a:solidFill>
                  <a:schemeClr val="accent2">
                    <a:lumMod val="75000"/>
                  </a:schemeClr>
                </a:solidFill>
              </a:rPr>
              <a:t>আখলাকে</a:t>
            </a:r>
            <a:r>
              <a:rPr lang="en-US" sz="3200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sz="3200" dirty="0" err="1" smtClean="0">
                <a:solidFill>
                  <a:schemeClr val="accent2">
                    <a:lumMod val="75000"/>
                  </a:schemeClr>
                </a:solidFill>
              </a:rPr>
              <a:t>যামিমাহ</a:t>
            </a:r>
            <a:r>
              <a:rPr lang="en-US" sz="3200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sz="3200" dirty="0" err="1" smtClean="0">
                <a:solidFill>
                  <a:schemeClr val="accent2">
                    <a:lumMod val="75000"/>
                  </a:schemeClr>
                </a:solidFill>
              </a:rPr>
              <a:t>বলে</a:t>
            </a:r>
            <a:r>
              <a:rPr lang="en-US" sz="3200" dirty="0" smtClean="0">
                <a:solidFill>
                  <a:schemeClr val="accent2">
                    <a:lumMod val="75000"/>
                  </a:schemeClr>
                </a:solidFill>
              </a:rPr>
              <a:t>।</a:t>
            </a:r>
            <a:endParaRPr lang="en-GB" sz="3200" dirty="0">
              <a:solidFill>
                <a:schemeClr val="accent2">
                  <a:lumMod val="75000"/>
                </a:schemeClr>
              </a:solidFill>
            </a:endParaRPr>
          </a:p>
        </p:txBody>
      </p:sp>
      <p:cxnSp>
        <p:nvCxnSpPr>
          <p:cNvPr id="10" name="Elbow Connector 9"/>
          <p:cNvCxnSpPr/>
          <p:nvPr/>
        </p:nvCxnSpPr>
        <p:spPr>
          <a:xfrm>
            <a:off x="2320119" y="1849269"/>
            <a:ext cx="1610436" cy="696041"/>
          </a:xfrm>
          <a:prstGeom prst="bentConnector3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959695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val 6"/>
          <p:cNvSpPr/>
          <p:nvPr/>
        </p:nvSpPr>
        <p:spPr>
          <a:xfrm>
            <a:off x="5704763" y="2470241"/>
            <a:ext cx="1624084" cy="150125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/>
              <a:t>আখলাকে</a:t>
            </a:r>
            <a:r>
              <a:rPr lang="en-US" dirty="0" smtClean="0"/>
              <a:t> </a:t>
            </a:r>
            <a:endParaRPr lang="en-US" dirty="0"/>
          </a:p>
          <a:p>
            <a:pPr algn="ctr"/>
            <a:r>
              <a:rPr lang="en-US" dirty="0" err="1" smtClean="0"/>
              <a:t>যামিমা</a:t>
            </a:r>
            <a:endParaRPr lang="en-GB" dirty="0"/>
          </a:p>
        </p:txBody>
      </p:sp>
      <p:sp>
        <p:nvSpPr>
          <p:cNvPr id="3" name="Right Arrow 2"/>
          <p:cNvSpPr/>
          <p:nvPr/>
        </p:nvSpPr>
        <p:spPr>
          <a:xfrm>
            <a:off x="6873778" y="2439533"/>
            <a:ext cx="1282889" cy="53226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Right Arrow 8"/>
          <p:cNvSpPr/>
          <p:nvPr/>
        </p:nvSpPr>
        <p:spPr>
          <a:xfrm>
            <a:off x="7056175" y="3357342"/>
            <a:ext cx="1282889" cy="53226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Down Arrow 9"/>
          <p:cNvSpPr/>
          <p:nvPr/>
        </p:nvSpPr>
        <p:spPr>
          <a:xfrm>
            <a:off x="6426672" y="3828191"/>
            <a:ext cx="361665" cy="60732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Oval 11"/>
          <p:cNvSpPr/>
          <p:nvPr/>
        </p:nvSpPr>
        <p:spPr>
          <a:xfrm>
            <a:off x="2823377" y="3220865"/>
            <a:ext cx="2142699" cy="121465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>
                <a:latin typeface="SutonnyMJ" pitchFamily="2" charset="0"/>
                <a:cs typeface="SutonnyMJ" pitchFamily="2" charset="0"/>
              </a:rPr>
              <a:t>কর্মবিমুখতা</a:t>
            </a:r>
            <a:endParaRPr lang="en-GB" dirty="0"/>
          </a:p>
        </p:txBody>
      </p:sp>
      <p:sp>
        <p:nvSpPr>
          <p:cNvPr id="13" name="Oval 12"/>
          <p:cNvSpPr/>
          <p:nvPr/>
        </p:nvSpPr>
        <p:spPr>
          <a:xfrm>
            <a:off x="5581221" y="4435516"/>
            <a:ext cx="2142699" cy="121465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>
                <a:latin typeface="SutonnyMJ" pitchFamily="2" charset="0"/>
                <a:cs typeface="SutonnyMJ" pitchFamily="2" charset="0"/>
              </a:rPr>
              <a:t>ফিতনা-ফাসাদ</a:t>
            </a:r>
            <a:endParaRPr lang="en-GB" dirty="0"/>
          </a:p>
        </p:txBody>
      </p:sp>
      <p:sp>
        <p:nvSpPr>
          <p:cNvPr id="14" name="Oval 13"/>
          <p:cNvSpPr/>
          <p:nvPr/>
        </p:nvSpPr>
        <p:spPr>
          <a:xfrm>
            <a:off x="5355322" y="483641"/>
            <a:ext cx="2142699" cy="121465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>
                <a:latin typeface="SutonnyMJ" pitchFamily="2" charset="0"/>
                <a:cs typeface="SutonnyMJ" pitchFamily="2" charset="0"/>
              </a:rPr>
              <a:t>প্রতারনা</a:t>
            </a:r>
            <a:endParaRPr lang="en-GB" dirty="0"/>
          </a:p>
        </p:txBody>
      </p:sp>
      <p:sp>
        <p:nvSpPr>
          <p:cNvPr id="15" name="Oval 14"/>
          <p:cNvSpPr/>
          <p:nvPr/>
        </p:nvSpPr>
        <p:spPr>
          <a:xfrm>
            <a:off x="8339064" y="3220867"/>
            <a:ext cx="2142699" cy="121465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>
                <a:latin typeface="SutonnyMJ" pitchFamily="2" charset="0"/>
                <a:cs typeface="SutonnyMJ" pitchFamily="2" charset="0"/>
              </a:rPr>
              <a:t>হিংসা</a:t>
            </a:r>
            <a:endParaRPr lang="en-GB" dirty="0"/>
          </a:p>
        </p:txBody>
      </p:sp>
      <p:sp>
        <p:nvSpPr>
          <p:cNvPr id="16" name="Oval 15"/>
          <p:cNvSpPr/>
          <p:nvPr/>
        </p:nvSpPr>
        <p:spPr>
          <a:xfrm>
            <a:off x="8236846" y="1949918"/>
            <a:ext cx="2142699" cy="121465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>
                <a:latin typeface="SutonnyMJ" pitchFamily="2" charset="0"/>
                <a:cs typeface="SutonnyMJ" pitchFamily="2" charset="0"/>
              </a:rPr>
              <a:t>গিবত</a:t>
            </a:r>
            <a:endParaRPr lang="en-GB" dirty="0"/>
          </a:p>
        </p:txBody>
      </p:sp>
      <p:sp>
        <p:nvSpPr>
          <p:cNvPr id="18" name="Oval 17"/>
          <p:cNvSpPr/>
          <p:nvPr/>
        </p:nvSpPr>
        <p:spPr>
          <a:xfrm>
            <a:off x="2751730" y="1949918"/>
            <a:ext cx="2142699" cy="121465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>
                <a:solidFill>
                  <a:schemeClr val="bg1"/>
                </a:solidFill>
              </a:rPr>
              <a:t>সুদ</a:t>
            </a:r>
            <a:r>
              <a:rPr lang="en-US" dirty="0" smtClean="0">
                <a:solidFill>
                  <a:schemeClr val="bg1"/>
                </a:solidFill>
              </a:rPr>
              <a:t> ও </a:t>
            </a:r>
            <a:r>
              <a:rPr lang="en-US" dirty="0" err="1" smtClean="0">
                <a:solidFill>
                  <a:schemeClr val="bg1"/>
                </a:solidFill>
              </a:rPr>
              <a:t>ঘুষ</a:t>
            </a:r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2" name="Up Arrow 1"/>
          <p:cNvSpPr/>
          <p:nvPr/>
        </p:nvSpPr>
        <p:spPr>
          <a:xfrm>
            <a:off x="6322252" y="1893622"/>
            <a:ext cx="389102" cy="607326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Left Arrow 4"/>
          <p:cNvSpPr/>
          <p:nvPr/>
        </p:nvSpPr>
        <p:spPr>
          <a:xfrm>
            <a:off x="4875095" y="2538481"/>
            <a:ext cx="1090684" cy="443555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0" name="Left Arrow 19"/>
          <p:cNvSpPr/>
          <p:nvPr/>
        </p:nvSpPr>
        <p:spPr>
          <a:xfrm>
            <a:off x="4875095" y="3357342"/>
            <a:ext cx="1122026" cy="470849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439955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3" grpId="0" animBg="1"/>
      <p:bldP spid="9" grpId="0" animBg="1"/>
      <p:bldP spid="10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8" grpId="0" animBg="1"/>
      <p:bldP spid="2" grpId="0" animBg="1"/>
      <p:bldP spid="5" grpId="0" animBg="1"/>
      <p:bldP spid="20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378</TotalTime>
  <Words>371</Words>
  <Application>Microsoft Office PowerPoint</Application>
  <PresentationFormat>Widescreen</PresentationFormat>
  <Paragraphs>58</Paragraphs>
  <Slides>14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2" baseType="lpstr">
      <vt:lpstr>Arial</vt:lpstr>
      <vt:lpstr>Calibri</vt:lpstr>
      <vt:lpstr>Calibri Light</vt:lpstr>
      <vt:lpstr>NikoshBAN</vt:lpstr>
      <vt:lpstr>SolaimanLipi</vt:lpstr>
      <vt:lpstr>SutonnyMJ</vt:lpstr>
      <vt:lpstr>Vrinda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account</dc:creator>
  <cp:lastModifiedBy>Microsoft account</cp:lastModifiedBy>
  <cp:revision>37</cp:revision>
  <dcterms:created xsi:type="dcterms:W3CDTF">2022-01-26T03:47:53Z</dcterms:created>
  <dcterms:modified xsi:type="dcterms:W3CDTF">2022-02-07T13:18:37Z</dcterms:modified>
</cp:coreProperties>
</file>