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6" r:id="rId3"/>
    <p:sldId id="297" r:id="rId4"/>
    <p:sldId id="278" r:id="rId5"/>
    <p:sldId id="296" r:id="rId6"/>
    <p:sldId id="280" r:id="rId7"/>
    <p:sldId id="281" r:id="rId8"/>
    <p:sldId id="304" r:id="rId9"/>
    <p:sldId id="306" r:id="rId10"/>
    <p:sldId id="289" r:id="rId11"/>
    <p:sldId id="308" r:id="rId12"/>
    <p:sldId id="311" r:id="rId13"/>
    <p:sldId id="312" r:id="rId14"/>
    <p:sldId id="282" r:id="rId15"/>
    <p:sldId id="305" r:id="rId16"/>
    <p:sldId id="313" r:id="rId17"/>
    <p:sldId id="303" r:id="rId18"/>
    <p:sldId id="284" r:id="rId19"/>
    <p:sldId id="285" r:id="rId20"/>
    <p:sldId id="283" r:id="rId21"/>
    <p:sldId id="290" r:id="rId22"/>
    <p:sldId id="291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20B9-7107-4B26-B4B2-6779EAB9389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9954-4EB2-437A-A2CD-44D2D3B7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8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20B9-7107-4B26-B4B2-6779EAB9389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9954-4EB2-437A-A2CD-44D2D3B7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20B9-7107-4B26-B4B2-6779EAB9389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9954-4EB2-437A-A2CD-44D2D3B7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9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20B9-7107-4B26-B4B2-6779EAB9389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9954-4EB2-437A-A2CD-44D2D3B7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9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20B9-7107-4B26-B4B2-6779EAB9389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9954-4EB2-437A-A2CD-44D2D3B7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20B9-7107-4B26-B4B2-6779EAB9389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9954-4EB2-437A-A2CD-44D2D3B7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20B9-7107-4B26-B4B2-6779EAB9389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9954-4EB2-437A-A2CD-44D2D3B7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5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20B9-7107-4B26-B4B2-6779EAB9389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9954-4EB2-437A-A2CD-44D2D3B7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2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20B9-7107-4B26-B4B2-6779EAB9389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9954-4EB2-437A-A2CD-44D2D3B7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1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20B9-7107-4B26-B4B2-6779EAB9389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9954-4EB2-437A-A2CD-44D2D3B7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5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20B9-7107-4B26-B4B2-6779EAB9389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9954-4EB2-437A-A2CD-44D2D3B7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5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20B9-7107-4B26-B4B2-6779EAB93893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9954-4EB2-437A-A2CD-44D2D3B7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pngall.com/water-color-flower-png" TargetMode="External"/><Relationship Id="rId7" Type="http://schemas.openxmlformats.org/officeDocument/2006/relationships/hyperlink" Target="https://bn.wikipedia.org/wiki/%E0%A6%A6%E0%A7%8B%E0%A6%AF%E0%A6%BC%E0%A6%B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ater-color-flower-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80" y="271226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34719" y="4719833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18334" y="175368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2" y="5225531"/>
            <a:ext cx="1802911" cy="1506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7984" y="886442"/>
            <a:ext cx="755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>
                <a:latin typeface="Arial" panose="020B0604020202020204" pitchFamily="34" charset="0"/>
              </a:rPr>
              <a:t>اَلسَلامُ عَلَيْكُم وَرَحْمَةُ اَلله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90733" y="2248253"/>
            <a:ext cx="6712085" cy="12341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23" y="4555267"/>
            <a:ext cx="7866606" cy="1644713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8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22634" y="29354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450789" y="1124507"/>
            <a:ext cx="6572324" cy="743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0584" y="2324100"/>
            <a:ext cx="5005879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المراد بقوله عليه السلام ”بر الوالدين“؟ اوضح بالاحديث.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96" y="3286789"/>
            <a:ext cx="1062202" cy="1319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634" y="4566638"/>
            <a:ext cx="1062202" cy="1319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95" y="3311420"/>
            <a:ext cx="1062202" cy="1319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194" y="2031571"/>
            <a:ext cx="1062202" cy="13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0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9B4923-B09D-4D49-9D47-A05AE3412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2820" y="4879627"/>
            <a:ext cx="1824423" cy="1782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10F14-7867-428A-B5D3-0B75C2B1C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 flipV="1">
            <a:off x="201880" y="149714"/>
            <a:ext cx="1742437" cy="1702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FAE88E-43A0-4553-9D22-B1476A325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 flipH="1" flipV="1">
            <a:off x="10283757" y="169063"/>
            <a:ext cx="1702837" cy="1664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E66BC-96CD-4A8F-8CF6-37017CC44A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181619" y="4899888"/>
            <a:ext cx="1782958" cy="174243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3778" y="1879173"/>
            <a:ext cx="431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3098" y="2554833"/>
            <a:ext cx="1068153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সালাত" -এর আভিধানিক </a:t>
            </a:r>
            <a:r>
              <a:rPr lang="as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  <a:hlinkClick r:id="rId7" tooltip="দোয়া"/>
              </a:rPr>
              <a:t>দোয়া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রহমত, ক্ষমা প্রার্থনা করা ইত্যাদি।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‘শরী‘আত নির্দেশিত ক্রিয়া-পদ্ধতির মাধ্যমে আল্লাহর নিকটে বান্দার ক্ষমা ভিক্ষা ও প্রার্থনা নিবেদনের শ্রেষ্ঠতম ইবাদতকে ‘সালাত’ বলা হয়, যা তাকবিরে তাহরিমা দ্বারা শুরু হয় ও সালাম দ্বারা শেষ হয়</a:t>
            </a:r>
            <a:r>
              <a:rPr lang="as-IN" sz="3600" b="1" dirty="0">
                <a:latin typeface="Arial" panose="020B0604020202020204" pitchFamily="34" charset="0"/>
              </a:rPr>
              <a:t>’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144" y="477792"/>
            <a:ext cx="2134506" cy="1909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91267" y="477792"/>
            <a:ext cx="565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১।সঠিক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40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9248" y="773023"/>
          <a:ext cx="11493500" cy="534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167">
                  <a:extLst>
                    <a:ext uri="{9D8B030D-6E8A-4147-A177-3AD203B41FA5}">
                      <a16:colId xmlns:a16="http://schemas.microsoft.com/office/drawing/2014/main" val="1320200928"/>
                    </a:ext>
                  </a:extLst>
                </a:gridCol>
                <a:gridCol w="10114333">
                  <a:extLst>
                    <a:ext uri="{9D8B030D-6E8A-4147-A177-3AD203B41FA5}">
                      <a16:colId xmlns:a16="http://schemas.microsoft.com/office/drawing/2014/main" val="1072151669"/>
                    </a:ext>
                  </a:extLst>
                </a:gridCol>
              </a:tblGrid>
              <a:tr h="5462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সময়সীমা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9268"/>
                  </a:ext>
                </a:extLst>
              </a:tr>
              <a:tr h="814831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ফজর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825735"/>
                  </a:ext>
                </a:extLst>
              </a:tr>
              <a:tr h="996086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জুহুর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506525"/>
                  </a:ext>
                </a:extLst>
              </a:tr>
              <a:tr h="996086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আসর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25032"/>
                  </a:ext>
                </a:extLst>
              </a:tr>
              <a:tr h="996086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মাগরীব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96434"/>
                  </a:ext>
                </a:extLst>
              </a:tr>
              <a:tr h="996086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এশা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77031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94437" y="123092"/>
            <a:ext cx="3203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নামাজের সময়সীমা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5224" y="1442888"/>
            <a:ext cx="98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সুবহে সাদেক থেকে সূর্যোদয় পর্যন্ত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5524" y="2305923"/>
            <a:ext cx="971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পশ্চিম আকাশে ঢলে পরার পর থেকে মুল ছায়া ব্যতীত দ্বিগুণ হওয়া পর্যন্ত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5524" y="3145171"/>
            <a:ext cx="1012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জুহুরের ওয়াক্ত শেষ হবার পর থেকে সূর্যাস্তের পুর্ব পর্যন্ত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4575" y="4138201"/>
            <a:ext cx="998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সুর্যাস্তের পর থেকে পশ্চিম আকাশে লালিমা ডুবা পর্যন্ত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324" y="5153984"/>
            <a:ext cx="9866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মাগরীবের ওয়াক্ত শেষ হবার পর থেকে সুবহে সাদেকের পুর্ব পর্যন্ত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9B4923-B09D-4D49-9D47-A05AE3412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2820" y="4879627"/>
            <a:ext cx="1824423" cy="1782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10F14-7867-428A-B5D3-0B75C2B1C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 flipV="1">
            <a:off x="201880" y="149714"/>
            <a:ext cx="1742437" cy="1702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FAE88E-43A0-4553-9D22-B1476A325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 flipH="1" flipV="1">
            <a:off x="10283757" y="169063"/>
            <a:ext cx="1702837" cy="1664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E66BC-96CD-4A8F-8CF6-37017CC44A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181619" y="4899888"/>
            <a:ext cx="1782958" cy="174243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4984" y="452993"/>
            <a:ext cx="11442030" cy="1199308"/>
          </a:xfrm>
          <a:prstGeom prst="ellipse">
            <a:avLst/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</a:t>
            </a:r>
            <a:r>
              <a:rPr lang="en-US" sz="3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</a:t>
            </a:r>
            <a:endParaRPr lang="en-US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1058812" y="2922482"/>
            <a:ext cx="484632" cy="108501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1058811" y="1727744"/>
            <a:ext cx="484632" cy="1085016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1053367" y="4120690"/>
            <a:ext cx="484632" cy="1085016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16113" y="1947086"/>
            <a:ext cx="8218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 সুর্য উদিত হয় তা উপরে উঠার পুর্ব পর্যন্ত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2369" y="3143047"/>
            <a:ext cx="870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 সুর্য মাথার উপরে থাকে যতক্ষণ না তা হেলে পড়ে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6113" y="4246618"/>
            <a:ext cx="9338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 সুর্য ডুবতে থাকে যতক্ষণ না তা পুর্ণ অস্তমিত হয়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1" y="404090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39019" y="471354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22634" y="247367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3" y="5106346"/>
            <a:ext cx="1802911" cy="1506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6005" y="306281"/>
            <a:ext cx="7368000" cy="710772"/>
          </a:xfrm>
          <a:prstGeom prst="rect">
            <a:avLst/>
          </a:prstGeom>
          <a:noFill/>
        </p:spPr>
        <p:txBody>
          <a:bodyPr wrap="square" lIns="94298" tIns="47149" rIns="94298" bIns="47149" rtlCol="0">
            <a:spAutoFit/>
          </a:bodyPr>
          <a:lstStyle/>
          <a:p>
            <a:pPr algn="ctr"/>
            <a:r>
              <a:rPr lang="ar-SA" sz="4000" b="1" u="sng" dirty="0">
                <a:solidFill>
                  <a:srgbClr val="002060"/>
                </a:solidFill>
                <a:latin typeface="NikoshBAN" panose="02000000000000000000" pitchFamily="2" charset="0"/>
              </a:rPr>
              <a:t>بر </a:t>
            </a:r>
            <a:r>
              <a:rPr lang="ar-SA" sz="4000" b="1" u="sng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الوالدين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মর্মার্থঃ</a:t>
            </a:r>
            <a:endParaRPr lang="en-US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471" y="1672601"/>
            <a:ext cx="6537607" cy="3973204"/>
          </a:xfrm>
          <a:prstGeom prst="rect">
            <a:avLst/>
          </a:prstGeom>
          <a:noFill/>
        </p:spPr>
        <p:txBody>
          <a:bodyPr wrap="square" lIns="94298" tIns="47149" rIns="94298" bIns="47149" rtlCol="0">
            <a:spAutoFit/>
          </a:bodyPr>
          <a:lstStyle/>
          <a:p>
            <a:r>
              <a:rPr lang="ar-SA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بر الوالدين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পিতামাতর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মর্মার্থ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পিতামাতা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70" y="1672601"/>
            <a:ext cx="3771652" cy="353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29" y="1069087"/>
            <a:ext cx="54853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জীবিতাবস্থায়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অধিকারসমূহ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সৌজহন্যমূলক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অবাধ্য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গালি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ভরণপোষণ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দেয়া,বার্ধক্যে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25" y="1406218"/>
            <a:ext cx="4968835" cy="37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8567" y="1811424"/>
            <a:ext cx="5989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অধিকারসমূহ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দাফন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কাফনের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অসিয়ত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69" y="2081653"/>
            <a:ext cx="4028568" cy="269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73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86414"/>
              </p:ext>
            </p:extLst>
          </p:nvPr>
        </p:nvGraphicFramePr>
        <p:xfrm>
          <a:off x="1531917" y="1357647"/>
          <a:ext cx="9108374" cy="508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554187">
                  <a:extLst>
                    <a:ext uri="{9D8B030D-6E8A-4147-A177-3AD203B41FA5}">
                      <a16:colId xmlns:a16="http://schemas.microsoft.com/office/drawing/2014/main" val="1056465675"/>
                    </a:ext>
                  </a:extLst>
                </a:gridCol>
                <a:gridCol w="4554187">
                  <a:extLst>
                    <a:ext uri="{9D8B030D-6E8A-4147-A177-3AD203B41FA5}">
                      <a16:colId xmlns:a16="http://schemas.microsoft.com/office/drawing/2014/main" val="3854771641"/>
                    </a:ext>
                  </a:extLst>
                </a:gridCol>
              </a:tblGrid>
              <a:tr h="918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الجهاد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যুদ্ধ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প্রচেষ্টা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453966"/>
                  </a:ext>
                </a:extLst>
              </a:tr>
              <a:tr h="82160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اعمال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কাজ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সমূহ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261072"/>
                  </a:ext>
                </a:extLst>
              </a:tr>
              <a:tr h="918023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وقتها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তার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সময়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416556"/>
                  </a:ext>
                </a:extLst>
              </a:tr>
              <a:tr h="918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بر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সদাচরণ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212148"/>
                  </a:ext>
                </a:extLst>
              </a:tr>
              <a:tr h="918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الوالدين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" pitchFamily="2" charset="0"/>
                          <a:cs typeface="Nikosh" pitchFamily="2" charset="0"/>
                        </a:rPr>
                        <a:t>মাতা-পিতা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50647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27638" y="440038"/>
            <a:ext cx="5748275" cy="77054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7704" tIns="43853" rIns="87704" bIns="43853" rtlCol="0" anchor="ctr"/>
          <a:lstStyle/>
          <a:p>
            <a:pPr algn="ctr"/>
            <a:r>
              <a:rPr lang="ar-SA" sz="3600" b="1" u="sng" dirty="0">
                <a:solidFill>
                  <a:schemeClr val="tx1"/>
                </a:solidFill>
              </a:rPr>
              <a:t>معانى المفردات</a:t>
            </a:r>
            <a:r>
              <a:rPr lang="en-US" sz="3600" b="1" u="sng" dirty="0">
                <a:solidFill>
                  <a:schemeClr val="tx1"/>
                </a:solidFill>
              </a:rPr>
              <a:t>/</a:t>
            </a:r>
            <a:r>
              <a:rPr lang="en-US" sz="4000" b="1" u="sng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শব্দার্থ</a:t>
            </a:r>
            <a:endParaRPr lang="en-US" sz="4000" b="1" u="sng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5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50" y="228600"/>
            <a:ext cx="12001500" cy="587661"/>
          </a:xfrm>
          <a:prstGeom prst="rect">
            <a:avLst/>
          </a:prstGeom>
          <a:noFill/>
        </p:spPr>
        <p:txBody>
          <a:bodyPr wrap="square" lIns="94298" tIns="47149" rIns="94298" bIns="47149" rtlCol="0">
            <a:spAutoFit/>
          </a:bodyPr>
          <a:lstStyle/>
          <a:p>
            <a:pPr algn="ctr"/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تحقيق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বা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করি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290" y="990600"/>
            <a:ext cx="9361170" cy="402995"/>
          </a:xfrm>
          <a:prstGeom prst="rect">
            <a:avLst/>
          </a:prstGeom>
          <a:noFill/>
        </p:spPr>
        <p:txBody>
          <a:bodyPr wrap="square" lIns="94298" tIns="47149" rIns="94298" bIns="47149" rtlCol="0">
            <a:spAutoFit/>
          </a:bodyPr>
          <a:lstStyle/>
          <a:p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7690"/>
              </p:ext>
            </p:extLst>
          </p:nvPr>
        </p:nvGraphicFramePr>
        <p:xfrm>
          <a:off x="575310" y="685801"/>
          <a:ext cx="10753750" cy="578896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155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609">
                <a:tc grid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8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5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8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8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8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02525" y="1390739"/>
            <a:ext cx="7824552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Al Qalam Quran Majeed Web" pitchFamily="2" charset="-78"/>
                <a:cs typeface="Al Qalam Quran Majeed Web" pitchFamily="2" charset="-78"/>
              </a:rPr>
              <a:t>واحد متكلم</a:t>
            </a:r>
            <a:endParaRPr lang="en-US" sz="5400" b="1" dirty="0">
              <a:solidFill>
                <a:schemeClr val="tx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5310" y="2209800"/>
            <a:ext cx="8151767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Al Qalam Quran Majeed Web" pitchFamily="2" charset="-78"/>
                <a:cs typeface="Al Qalam Quran Majeed Web" pitchFamily="2" charset="-78"/>
              </a:rPr>
              <a:t>اثبات فعل ماضى  معروف</a:t>
            </a:r>
            <a:endParaRPr lang="en-US" sz="5400" b="1" dirty="0">
              <a:solidFill>
                <a:schemeClr val="tx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320" y="2971800"/>
            <a:ext cx="8071757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Al Qalam Quran Majeed Web" pitchFamily="2" charset="-78"/>
                <a:cs typeface="Al Qalam Quran Majeed Web" pitchFamily="2" charset="-78"/>
              </a:rPr>
              <a:t>السوال</a:t>
            </a:r>
            <a:endParaRPr lang="en-US" sz="5400" b="1" dirty="0">
              <a:solidFill>
                <a:schemeClr val="tx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320" y="3733800"/>
            <a:ext cx="807175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Al Qalam Quran Majeed Web" pitchFamily="2" charset="-78"/>
                <a:cs typeface="Al Qalam Quran Majeed Web" pitchFamily="2" charset="-78"/>
              </a:rPr>
              <a:t>فتح</a:t>
            </a:r>
            <a:endParaRPr lang="en-US" sz="5400" b="1" dirty="0">
              <a:solidFill>
                <a:schemeClr val="tx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" y="4419600"/>
            <a:ext cx="807175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Al Qalam Quran Majeed Web" pitchFamily="2" charset="-78"/>
                <a:cs typeface="Al Qalam Quran Majeed Web" pitchFamily="2" charset="-78"/>
              </a:rPr>
              <a:t>-س_ء_ل</a:t>
            </a:r>
            <a:endParaRPr lang="en-US" sz="4400" b="1" dirty="0">
              <a:solidFill>
                <a:schemeClr val="tx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5310" y="5105400"/>
            <a:ext cx="815176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Al Qalam Quran Majeed Web" pitchFamily="2" charset="-78"/>
                <a:cs typeface="Al Qalam Quran Majeed Web" pitchFamily="2" charset="-78"/>
              </a:rPr>
              <a:t>مهموز عين</a:t>
            </a:r>
            <a:endParaRPr lang="en-US" sz="4800" b="1" dirty="0">
              <a:solidFill>
                <a:schemeClr val="tx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5320" y="5791200"/>
            <a:ext cx="8071757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আমি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জিজ্ঞেস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করলাম</a:t>
            </a:r>
            <a:endParaRPr lang="en-US" sz="4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31873" y="769565"/>
            <a:ext cx="5913911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سألت</a:t>
            </a:r>
            <a:endParaRPr lang="en-US" sz="4000" b="1" dirty="0">
              <a:solidFill>
                <a:schemeClr val="tx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926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6300" y="442873"/>
            <a:ext cx="9250879" cy="464551"/>
          </a:xfrm>
          <a:prstGeom prst="rect">
            <a:avLst/>
          </a:prstGeom>
          <a:noFill/>
        </p:spPr>
        <p:txBody>
          <a:bodyPr wrap="square" lIns="94298" tIns="47149" rIns="94298" bIns="47149" rtlCol="0">
            <a:spAutoFit/>
          </a:bodyPr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تحقيق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বা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শব্দ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বিশ্লেষণ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করি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290" y="990600"/>
            <a:ext cx="9361170" cy="455959"/>
          </a:xfrm>
          <a:prstGeom prst="rect">
            <a:avLst/>
          </a:prstGeom>
          <a:noFill/>
        </p:spPr>
        <p:txBody>
          <a:bodyPr wrap="square" lIns="94298" tIns="47149" rIns="94298" bIns="47149" rtlCol="0">
            <a:spAutoFit/>
          </a:bodyPr>
          <a:lstStyle/>
          <a:p>
            <a:endParaRPr lang="en-US" sz="2344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190251"/>
              </p:ext>
            </p:extLst>
          </p:nvPr>
        </p:nvGraphicFramePr>
        <p:xfrm>
          <a:off x="1118415" y="1288798"/>
          <a:ext cx="9919223" cy="545590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522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060">
                <a:tc gridSpan="2">
                  <a:txBody>
                    <a:bodyPr/>
                    <a:lstStyle/>
                    <a:p>
                      <a:pPr algn="ctr"/>
                      <a:endParaRPr lang="en-US" sz="28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24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واحد مذكر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اسم التفضيل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الحب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كرم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latin typeface="Al Qalam Quran Majeed Web" pitchFamily="2" charset="-78"/>
                          <a:cs typeface="Al Qalam Quran Majeed Web" pitchFamily="2" charset="-78"/>
                        </a:rPr>
                        <a:t>ح_ب_ب</a:t>
                      </a:r>
                      <a:endParaRPr lang="en-US" sz="3200" b="1" dirty="0" smtClean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chemeClr val="tx1"/>
                          </a:solidFill>
                          <a:latin typeface="Al Qalam Quran Majeed Web" pitchFamily="2" charset="-78"/>
                          <a:cs typeface="Al Qalam Quran Majeed Web" pitchFamily="2" charset="-78"/>
                        </a:rPr>
                        <a:t>مضاعف ثلاثى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5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" pitchFamily="2" charset="0"/>
                          <a:cs typeface="Nikosh" pitchFamily="2" charset="0"/>
                        </a:rPr>
                        <a:t>অপেক্ষাকৃত</a:t>
                      </a:r>
                      <a:r>
                        <a:rPr lang="en-US" sz="320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" pitchFamily="2" charset="0"/>
                          <a:cs typeface="Nikosh" pitchFamily="2" charset="0"/>
                        </a:rPr>
                        <a:t>অধিক</a:t>
                      </a:r>
                      <a:r>
                        <a:rPr lang="en-US" sz="320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" pitchFamily="2" charset="0"/>
                          <a:cs typeface="Nikosh" pitchFamily="2" charset="0"/>
                        </a:rPr>
                        <a:t>প্রিয়</a:t>
                      </a:r>
                      <a:endParaRPr lang="en-US" sz="32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528581" y="957040"/>
            <a:ext cx="313483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4125" b="1" dirty="0">
                <a:solidFill>
                  <a:schemeClr val="tx1"/>
                </a:solidFill>
              </a:rPr>
              <a:t>احب</a:t>
            </a:r>
            <a:endParaRPr lang="en-US" sz="4125" b="1" dirty="0">
              <a:solidFill>
                <a:schemeClr val="tx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9551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89505" y="640031"/>
            <a:ext cx="6010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6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spc="-1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6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4000" b="1" spc="-1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4000" b="1" spc="-1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60021" y="1472182"/>
            <a:ext cx="10123253" cy="3777915"/>
          </a:xfrm>
          <a:prstGeom prst="roundRect">
            <a:avLst/>
          </a:prstGeom>
          <a:noFill/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রুহুল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ছিদ্দিকী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rtl="1"/>
            <a:r>
              <a:rPr lang="bn-IN" sz="28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(</a:t>
            </a:r>
            <a:r>
              <a:rPr lang="bn-IN" sz="28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err="1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</a:t>
            </a:r>
            <a:r>
              <a:rPr lang="bn-IN" sz="28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rtl="1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ইসলামিয়া আলিম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rtl="1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1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rohulanim4@gmail.com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rtl="1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নং- ০১৭১৫২৫৭৪৭৪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81" y="1828637"/>
            <a:ext cx="3463957" cy="3028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16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8742" y="311307"/>
            <a:ext cx="9602663" cy="542393"/>
          </a:xfrm>
          <a:prstGeom prst="rect">
            <a:avLst/>
          </a:prstGeom>
          <a:noFill/>
        </p:spPr>
        <p:txBody>
          <a:bodyPr wrap="square" lIns="94298" tIns="47149" rIns="94298" bIns="47149" rtlCol="0">
            <a:spAutoFit/>
          </a:bodyPr>
          <a:lstStyle/>
          <a:p>
            <a:pPr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</a:rPr>
              <a:t>تحقي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বা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শব্দ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বিশ্লেষণ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করি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290" y="990600"/>
            <a:ext cx="9361170" cy="455959"/>
          </a:xfrm>
          <a:prstGeom prst="rect">
            <a:avLst/>
          </a:prstGeom>
          <a:noFill/>
        </p:spPr>
        <p:txBody>
          <a:bodyPr wrap="square" lIns="94298" tIns="47149" rIns="94298" bIns="47149" rtlCol="0">
            <a:spAutoFit/>
          </a:bodyPr>
          <a:lstStyle/>
          <a:p>
            <a:endParaRPr lang="en-US" sz="2344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4802"/>
              </p:ext>
            </p:extLst>
          </p:nvPr>
        </p:nvGraphicFramePr>
        <p:xfrm>
          <a:off x="1066764" y="698222"/>
          <a:ext cx="10444991" cy="578896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2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609">
                <a:tc grid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8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صيغة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5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بحث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مصدر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باب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8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مادة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8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جنس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80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6012" marR="96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 Qalam Quran Majeed Web" pitchFamily="2" charset="-78"/>
                          <a:cs typeface="Al Qalam Quran Majeed Web" pitchFamily="2" charset="-78"/>
                        </a:rPr>
                        <a:t>معنى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 Qalam Quran Majeed Web" pitchFamily="2" charset="-78"/>
                        <a:cs typeface="Al Qalam Quran Majeed Web" pitchFamily="2" charset="-78"/>
                      </a:endParaRPr>
                    </a:p>
                  </a:txBody>
                  <a:tcPr marL="96012" marR="960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75310" y="1447800"/>
            <a:ext cx="872109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Quran Majeed Web" pitchFamily="2" charset="-78"/>
                <a:cs typeface="Al Qalam Quran Majeed Web" pitchFamily="2" charset="-78"/>
              </a:rPr>
              <a:t>واحد متكلم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5310" y="2209800"/>
            <a:ext cx="872109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Al Qalam Quran Majeed Web" pitchFamily="2" charset="-78"/>
                <a:cs typeface="Al Qalam Quran Majeed Web" pitchFamily="2" charset="-78"/>
              </a:rPr>
              <a:t>اثبات فعل ماضى  معروف</a:t>
            </a:r>
            <a:endParaRPr lang="en-US" sz="4000" dirty="0">
              <a:solidFill>
                <a:schemeClr val="tx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310" y="2933700"/>
            <a:ext cx="864108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4400" dirty="0">
                <a:latin typeface="Al Qalam Quran Majeed Web" pitchFamily="2" charset="-78"/>
                <a:cs typeface="Al Qalam Quran Majeed Web" pitchFamily="2" charset="-78"/>
              </a:rPr>
              <a:t>القول</a:t>
            </a:r>
            <a:endParaRPr lang="en-US" sz="4400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5310" y="3674133"/>
            <a:ext cx="864108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  <a:latin typeface="Al Qalam Quran Majeed Web" pitchFamily="2" charset="-78"/>
                <a:cs typeface="Al Qalam Quran Majeed Web" pitchFamily="2" charset="-78"/>
              </a:rPr>
              <a:t>نصر</a:t>
            </a:r>
            <a:endParaRPr lang="en-US" sz="4800" dirty="0">
              <a:solidFill>
                <a:schemeClr val="tx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" y="4419600"/>
            <a:ext cx="856107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4500" b="1" dirty="0">
                <a:latin typeface="Al Qalam Quran Majeed Web" pitchFamily="2" charset="-78"/>
                <a:cs typeface="Al Qalam Quran Majeed Web" pitchFamily="2" charset="-78"/>
              </a:rPr>
              <a:t>-ق_و_ل</a:t>
            </a:r>
            <a:endParaRPr lang="en-US" sz="4500" b="1" dirty="0"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5310" y="5105400"/>
            <a:ext cx="872109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Quran Majeed Web" pitchFamily="2" charset="-78"/>
                <a:cs typeface="Al Qalam Quran Majeed Web" pitchFamily="2" charset="-78"/>
              </a:rPr>
              <a:t>اجواف واوى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Qalam Quran Majeed Web" pitchFamily="2" charset="-78"/>
              <a:cs typeface="Al Qalam Quran Majeed Web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5320" y="5791200"/>
            <a:ext cx="856107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আমি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বললাম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81300" y="815885"/>
            <a:ext cx="483301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4125" b="1" dirty="0">
                <a:solidFill>
                  <a:schemeClr val="tx1"/>
                </a:solidFill>
              </a:rPr>
              <a:t>قلت</a:t>
            </a:r>
            <a:endParaRPr lang="en-US" sz="4125" b="1" dirty="0">
              <a:solidFill>
                <a:schemeClr val="tx1"/>
              </a:solidFill>
              <a:latin typeface="Al Qalam Quran Majeed Web" pitchFamily="2" charset="-78"/>
              <a:cs typeface="Al Qalam Quran Majeed Web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479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931688" y="521216"/>
            <a:ext cx="8210328" cy="7435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0650" y="2393162"/>
            <a:ext cx="6531427" cy="3285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معنى الصلوة لغة وشرعا؟ وما المراد بقوله عليه السلام ”الصلوة لوقتها“؟ بين.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7406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99" y="1870094"/>
            <a:ext cx="3126105" cy="29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5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864625" y="603454"/>
            <a:ext cx="7189692" cy="6071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</a:t>
            </a:r>
            <a:r>
              <a:rPr lang="en-US" sz="45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5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5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6354" y="1558037"/>
            <a:ext cx="7957963" cy="2880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4000" b="1" dirty="0">
                <a:solidFill>
                  <a:schemeClr val="bg2">
                    <a:lumMod val="10000"/>
                  </a:schemeClr>
                </a:solidFill>
              </a:rPr>
              <a:t>حقق الالفاظ التالية:</a:t>
            </a:r>
          </a:p>
          <a:p>
            <a:pPr algn="ctr"/>
            <a:r>
              <a:rPr lang="ar-SA" sz="4000" b="1" dirty="0" smtClean="0">
                <a:solidFill>
                  <a:schemeClr val="bg2">
                    <a:lumMod val="10000"/>
                  </a:schemeClr>
                </a:solidFill>
              </a:rPr>
              <a:t>سَأَلْتُ </a:t>
            </a:r>
            <a:r>
              <a:rPr lang="ar-SA" sz="4000" b="1" dirty="0">
                <a:solidFill>
                  <a:schemeClr val="bg2">
                    <a:lumMod val="10000"/>
                  </a:schemeClr>
                </a:solidFill>
              </a:rPr>
              <a:t>- صَلَّى – سلَّمَ - أحَبُّ – قالَ- </a:t>
            </a:r>
            <a:r>
              <a:rPr lang="ar-SA" sz="4000" b="1" dirty="0" smtClean="0">
                <a:solidFill>
                  <a:schemeClr val="bg2">
                    <a:lumMod val="10000"/>
                  </a:schemeClr>
                </a:solidFill>
              </a:rPr>
              <a:t>حدَّثَن-</a:t>
            </a:r>
            <a:endParaRPr lang="ar-SA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79" y="4086349"/>
            <a:ext cx="222178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6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41674" y="677187"/>
            <a:ext cx="768096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en-US" sz="4400" b="1" u="sng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4400" b="1" u="sng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হাফেজ</a:t>
            </a:r>
            <a:endParaRPr lang="en-US" sz="4400" b="1" u="sng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5" y="1599356"/>
            <a:ext cx="3726816" cy="403761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0825" y="1900052"/>
            <a:ext cx="5765145" cy="295514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8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2519" y="500123"/>
            <a:ext cx="4095107" cy="710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4298" tIns="47149" rIns="94298" bIns="47149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 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857" y="1901053"/>
            <a:ext cx="9915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আলিম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দ্বিতীয়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বর্ষ</a:t>
            </a:r>
            <a:endParaRPr lang="b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হাদীছ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শরীফ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কিতাবুস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সালাত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lvl="1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৪০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মিনিট </a:t>
            </a:r>
          </a:p>
          <a:p>
            <a:pPr lvl="1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তারিখ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১/২/২০২২খ্রি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700" y="1436914"/>
            <a:ext cx="3206825" cy="34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64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17973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72FA4"/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8624" y="622926"/>
            <a:ext cx="3776598" cy="587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4298" tIns="47149" rIns="94298" bIns="47149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চিত্রে কী দে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5658" y="5290804"/>
            <a:ext cx="3372592" cy="649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298" tIns="47149" rIns="94298" bIns="47149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মাতা-পিতার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7" y="1900052"/>
            <a:ext cx="3646723" cy="308853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22" y="1900052"/>
            <a:ext cx="3501066" cy="312833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80" y="1900053"/>
            <a:ext cx="3535963" cy="312833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522967" y="5243829"/>
            <a:ext cx="3705101" cy="710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298" tIns="47149" rIns="94298" bIns="47149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জিহাদ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3153" y="5308270"/>
            <a:ext cx="294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566" y="379303"/>
            <a:ext cx="5684921" cy="1018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4298" tIns="47149" rIns="94298" bIns="47149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0359" y="1297524"/>
            <a:ext cx="7922869" cy="649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4298" tIns="47149" rIns="94298" bIns="47149">
            <a:spAutoFit/>
          </a:bodyPr>
          <a:lstStyle/>
          <a:p>
            <a:r>
              <a:rPr lang="bn-IN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30" y="2157249"/>
            <a:ext cx="3375720" cy="2531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2119" y="2003820"/>
            <a:ext cx="108698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হাদিসের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বঙ্গানুবাদ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                                                   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সালাতের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পরিচয়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  <a:endParaRPr lang="bn-IN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মাতা-পিতার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অধিকার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আরবী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শব্দার্থ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;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07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3149" y="917369"/>
            <a:ext cx="10782794" cy="5023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4298" tIns="47149" rIns="94298" bIns="47149"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عَنْ عَبْدِ اللَّهِ بْنِ مسعود رضى الله عنه قالسَأَلْتُ النبيَّ صَلَّى اللهُ عليه وسلَّمَ: أيُّ العَمَلِ أحَبُّ إلى اللَّهِ؟ قالَ: الصَّلاةُ علَى وقْتِها، قالَ: ثُمَّ أيٌّ؟ قالَ: ثُمَّ برُّ الوالِدَيْنِ، قالَ: ثُمَّ أيٌّ؟ قالَ: الجِهادُ في سَبيلِ اللَّهِ، قالَ: حدَّثَني بهِنَّ، ولَوِ اسْتَزَدْتُهُ لَزادَنِي. (متفق عليه)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9753" y="409431"/>
            <a:ext cx="5120640" cy="710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4298" tIns="47149" rIns="94298" bIns="47149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হাদীছের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নস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17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640" y="863086"/>
            <a:ext cx="11245932" cy="551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4298" tIns="47149" rIns="94298" bIns="47149" rtlCol="0" anchor="ctr"/>
          <a:lstStyle/>
          <a:p>
            <a:r>
              <a:rPr lang="en-US" sz="4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আব্দুল্লাহ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ইবনে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মাসউদ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.)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হতে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বর্ণিত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আমি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নবী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করিম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4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</a:t>
            </a: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:)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কে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জিজ্ঞেস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করলাম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তা’আলার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অধিক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প্রিয়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জবাবে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বললেন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সময়ে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নামায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আদায়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আমি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বললাম,তারপর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সদ্ব্যবহার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6977" y="715144"/>
            <a:ext cx="483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হাদীসের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অনুবাদঃ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27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764" y="1900052"/>
            <a:ext cx="10604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অত:পর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জিহাদ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বর্ণনাকারী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করতাম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তিনিও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বলতেন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বুখারী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4337" y="745922"/>
            <a:ext cx="483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হাদীসের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অনুবাদঃ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3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82" y="412727"/>
            <a:ext cx="1909165" cy="1595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22634" y="4746119"/>
            <a:ext cx="1864514" cy="1864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5521" y="238124"/>
            <a:ext cx="1880898" cy="1661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5071152"/>
            <a:ext cx="1802911" cy="1506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5255" y="393965"/>
            <a:ext cx="7158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422081" y="2421174"/>
            <a:ext cx="3586348" cy="276695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082199" y="2421174"/>
            <a:ext cx="3586348" cy="276695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পিতা-মাতার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সদ্ব্যবহার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করা</a:t>
            </a:r>
            <a:endParaRPr lang="en-US" sz="3200" dirty="0"/>
          </a:p>
        </p:txBody>
      </p:sp>
      <p:sp>
        <p:nvSpPr>
          <p:cNvPr id="12" name="Hexagon 11"/>
          <p:cNvSpPr/>
          <p:nvPr/>
        </p:nvSpPr>
        <p:spPr>
          <a:xfrm>
            <a:off x="7762812" y="2421174"/>
            <a:ext cx="3586348" cy="276695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আল্লাহর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রাস্তায়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জিহাদ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করা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339277" y="1982894"/>
            <a:ext cx="1781298" cy="354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3948" y="1900050"/>
            <a:ext cx="2069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0296" y="1869921"/>
            <a:ext cx="220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8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647</Words>
  <Application>Microsoft Office PowerPoint</Application>
  <PresentationFormat>Widescreen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 Qalam Quran Majeed Web</vt:lpstr>
      <vt:lpstr>Arial</vt:lpstr>
      <vt:lpstr>Calibri</vt:lpstr>
      <vt:lpstr>Calibri Light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Rohul amin Siddiqui</dc:creator>
  <cp:lastModifiedBy>Rohul amin Siddiqui</cp:lastModifiedBy>
  <cp:revision>38</cp:revision>
  <dcterms:created xsi:type="dcterms:W3CDTF">2022-01-12T16:43:32Z</dcterms:created>
  <dcterms:modified xsi:type="dcterms:W3CDTF">2022-02-02T03:44:21Z</dcterms:modified>
</cp:coreProperties>
</file>