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5" r:id="rId11"/>
    <p:sldId id="266" r:id="rId12"/>
    <p:sldId id="268" r:id="rId13"/>
  </p:sldIdLst>
  <p:sldSz cx="17830800" cy="9601200"/>
  <p:notesSz cx="6858000" cy="9144000"/>
  <p:defaultTextStyle>
    <a:defPPr>
      <a:defRPr lang="en-US"/>
    </a:defPPr>
    <a:lvl1pPr marL="0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7626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5252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2878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0504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88131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5757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3383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1009" algn="l" defTabSz="151525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50" d="100"/>
          <a:sy n="50" d="100"/>
        </p:scale>
        <p:origin x="-588" y="-84"/>
      </p:cViewPr>
      <p:guideLst>
        <p:guide orient="horz" pos="302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542B2-6A9A-4451-BF06-9CEE5487CFD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9B09-0F4D-4EE4-9D26-A826F68B6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9B09-0F4D-4EE4-9D26-A826F68B6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>
          <a:xfrm>
            <a:off x="0" y="0"/>
            <a:ext cx="17830800" cy="9601200"/>
          </a:xfrm>
          <a:prstGeom prst="frame">
            <a:avLst>
              <a:gd name="adj1" fmla="val 22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525" tIns="75763" rIns="151525" bIns="75763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>
            <a:off x="0" y="22330"/>
            <a:ext cx="1981200" cy="537742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flipH="1">
            <a:off x="15849598" y="22331"/>
            <a:ext cx="1981201" cy="53774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 flipH="1">
            <a:off x="1420" y="9067798"/>
            <a:ext cx="1981200" cy="53339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10800000">
            <a:off x="15831671" y="9067798"/>
            <a:ext cx="1981200" cy="51107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Process 1"/>
          <p:cNvSpPr/>
          <p:nvPr userDrawn="1"/>
        </p:nvSpPr>
        <p:spPr>
          <a:xfrm>
            <a:off x="6330315" y="204472"/>
            <a:ext cx="222885" cy="92011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27330" y="384495"/>
            <a:ext cx="401193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384495"/>
            <a:ext cx="1173861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510" y="6169662"/>
            <a:ext cx="15156180" cy="1906905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510" y="4069398"/>
            <a:ext cx="15156180" cy="210026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762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52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28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305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881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45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30338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610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2240281"/>
            <a:ext cx="7875270" cy="6336349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3990" y="2240281"/>
            <a:ext cx="7875270" cy="6336349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1" y="2149159"/>
            <a:ext cx="7878366" cy="89566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7626" indent="0">
              <a:buNone/>
              <a:defRPr sz="3300" b="1"/>
            </a:lvl2pPr>
            <a:lvl3pPr marL="1515252" indent="0">
              <a:buNone/>
              <a:defRPr sz="3000" b="1"/>
            </a:lvl3pPr>
            <a:lvl4pPr marL="2272878" indent="0">
              <a:buNone/>
              <a:defRPr sz="2700" b="1"/>
            </a:lvl4pPr>
            <a:lvl5pPr marL="3030504" indent="0">
              <a:buNone/>
              <a:defRPr sz="2700" b="1"/>
            </a:lvl5pPr>
            <a:lvl6pPr marL="3788131" indent="0">
              <a:buNone/>
              <a:defRPr sz="2700" b="1"/>
            </a:lvl6pPr>
            <a:lvl7pPr marL="4545757" indent="0">
              <a:buNone/>
              <a:defRPr sz="2700" b="1"/>
            </a:lvl7pPr>
            <a:lvl8pPr marL="5303383" indent="0">
              <a:buNone/>
              <a:defRPr sz="2700" b="1"/>
            </a:lvl8pPr>
            <a:lvl9pPr marL="6061009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1" y="3044826"/>
            <a:ext cx="7878366" cy="55318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7801" y="2149159"/>
            <a:ext cx="7881462" cy="89566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7626" indent="0">
              <a:buNone/>
              <a:defRPr sz="3300" b="1"/>
            </a:lvl2pPr>
            <a:lvl3pPr marL="1515252" indent="0">
              <a:buNone/>
              <a:defRPr sz="3000" b="1"/>
            </a:lvl3pPr>
            <a:lvl4pPr marL="2272878" indent="0">
              <a:buNone/>
              <a:defRPr sz="2700" b="1"/>
            </a:lvl4pPr>
            <a:lvl5pPr marL="3030504" indent="0">
              <a:buNone/>
              <a:defRPr sz="2700" b="1"/>
            </a:lvl5pPr>
            <a:lvl6pPr marL="3788131" indent="0">
              <a:buNone/>
              <a:defRPr sz="2700" b="1"/>
            </a:lvl6pPr>
            <a:lvl7pPr marL="4545757" indent="0">
              <a:buNone/>
              <a:defRPr sz="2700" b="1"/>
            </a:lvl7pPr>
            <a:lvl8pPr marL="5303383" indent="0">
              <a:buNone/>
              <a:defRPr sz="2700" b="1"/>
            </a:lvl8pPr>
            <a:lvl9pPr marL="6061009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7801" y="3044826"/>
            <a:ext cx="7881462" cy="55318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2" y="382270"/>
            <a:ext cx="5866210" cy="162687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347" y="382271"/>
            <a:ext cx="9967914" cy="8194358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2" y="2009141"/>
            <a:ext cx="5866210" cy="6567488"/>
          </a:xfrm>
        </p:spPr>
        <p:txBody>
          <a:bodyPr/>
          <a:lstStyle>
            <a:lvl1pPr marL="0" indent="0">
              <a:buNone/>
              <a:defRPr sz="2300"/>
            </a:lvl1pPr>
            <a:lvl2pPr marL="757626" indent="0">
              <a:buNone/>
              <a:defRPr sz="2000"/>
            </a:lvl2pPr>
            <a:lvl3pPr marL="1515252" indent="0">
              <a:buNone/>
              <a:defRPr sz="1700"/>
            </a:lvl3pPr>
            <a:lvl4pPr marL="2272878" indent="0">
              <a:buNone/>
              <a:defRPr sz="1500"/>
            </a:lvl4pPr>
            <a:lvl5pPr marL="3030504" indent="0">
              <a:buNone/>
              <a:defRPr sz="1500"/>
            </a:lvl5pPr>
            <a:lvl6pPr marL="3788131" indent="0">
              <a:buNone/>
              <a:defRPr sz="1500"/>
            </a:lvl6pPr>
            <a:lvl7pPr marL="4545757" indent="0">
              <a:buNone/>
              <a:defRPr sz="1500"/>
            </a:lvl7pPr>
            <a:lvl8pPr marL="5303383" indent="0">
              <a:buNone/>
              <a:defRPr sz="1500"/>
            </a:lvl8pPr>
            <a:lvl9pPr marL="60610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961" y="6720841"/>
            <a:ext cx="10698480" cy="793433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4961" y="857885"/>
            <a:ext cx="10698480" cy="5760720"/>
          </a:xfrm>
        </p:spPr>
        <p:txBody>
          <a:bodyPr/>
          <a:lstStyle>
            <a:lvl1pPr marL="0" indent="0">
              <a:buNone/>
              <a:defRPr sz="5300"/>
            </a:lvl1pPr>
            <a:lvl2pPr marL="757626" indent="0">
              <a:buNone/>
              <a:defRPr sz="4600"/>
            </a:lvl2pPr>
            <a:lvl3pPr marL="1515252" indent="0">
              <a:buNone/>
              <a:defRPr sz="4000"/>
            </a:lvl3pPr>
            <a:lvl4pPr marL="2272878" indent="0">
              <a:buNone/>
              <a:defRPr sz="3300"/>
            </a:lvl4pPr>
            <a:lvl5pPr marL="3030504" indent="0">
              <a:buNone/>
              <a:defRPr sz="3300"/>
            </a:lvl5pPr>
            <a:lvl6pPr marL="3788131" indent="0">
              <a:buNone/>
              <a:defRPr sz="3300"/>
            </a:lvl6pPr>
            <a:lvl7pPr marL="4545757" indent="0">
              <a:buNone/>
              <a:defRPr sz="3300"/>
            </a:lvl7pPr>
            <a:lvl8pPr marL="5303383" indent="0">
              <a:buNone/>
              <a:defRPr sz="3300"/>
            </a:lvl8pPr>
            <a:lvl9pPr marL="6061009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4961" y="7514274"/>
            <a:ext cx="10698480" cy="1126808"/>
          </a:xfrm>
        </p:spPr>
        <p:txBody>
          <a:bodyPr/>
          <a:lstStyle>
            <a:lvl1pPr marL="0" indent="0">
              <a:buNone/>
              <a:defRPr sz="2300"/>
            </a:lvl1pPr>
            <a:lvl2pPr marL="757626" indent="0">
              <a:buNone/>
              <a:defRPr sz="2000"/>
            </a:lvl2pPr>
            <a:lvl3pPr marL="1515252" indent="0">
              <a:buNone/>
              <a:defRPr sz="1700"/>
            </a:lvl3pPr>
            <a:lvl4pPr marL="2272878" indent="0">
              <a:buNone/>
              <a:defRPr sz="1500"/>
            </a:lvl4pPr>
            <a:lvl5pPr marL="3030504" indent="0">
              <a:buNone/>
              <a:defRPr sz="1500"/>
            </a:lvl5pPr>
            <a:lvl6pPr marL="3788131" indent="0">
              <a:buNone/>
              <a:defRPr sz="1500"/>
            </a:lvl6pPr>
            <a:lvl7pPr marL="4545757" indent="0">
              <a:buNone/>
              <a:defRPr sz="1500"/>
            </a:lvl7pPr>
            <a:lvl8pPr marL="5303383" indent="0">
              <a:buNone/>
              <a:defRPr sz="1500"/>
            </a:lvl8pPr>
            <a:lvl9pPr marL="60610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84493"/>
            <a:ext cx="16047720" cy="1600200"/>
          </a:xfrm>
          <a:prstGeom prst="rect">
            <a:avLst/>
          </a:prstGeom>
        </p:spPr>
        <p:txBody>
          <a:bodyPr vert="horz" lIns="151525" tIns="75763" rIns="151525" bIns="757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2240281"/>
            <a:ext cx="16047720" cy="6336349"/>
          </a:xfrm>
          <a:prstGeom prst="rect">
            <a:avLst/>
          </a:prstGeom>
        </p:spPr>
        <p:txBody>
          <a:bodyPr vert="horz" lIns="151525" tIns="75763" rIns="151525" bIns="757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0" y="8898891"/>
            <a:ext cx="4160520" cy="511175"/>
          </a:xfrm>
          <a:prstGeom prst="rect">
            <a:avLst/>
          </a:prstGeom>
        </p:spPr>
        <p:txBody>
          <a:bodyPr vert="horz" lIns="151525" tIns="75763" rIns="151525" bIns="7576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0147-A1FE-47C2-B059-1A0BDDB74721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2190" y="8898891"/>
            <a:ext cx="5646420" cy="511175"/>
          </a:xfrm>
          <a:prstGeom prst="rect">
            <a:avLst/>
          </a:prstGeom>
        </p:spPr>
        <p:txBody>
          <a:bodyPr vert="horz" lIns="151525" tIns="75763" rIns="151525" bIns="7576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78740" y="8898891"/>
            <a:ext cx="4160520" cy="511175"/>
          </a:xfrm>
          <a:prstGeom prst="rect">
            <a:avLst/>
          </a:prstGeom>
        </p:spPr>
        <p:txBody>
          <a:bodyPr vert="horz" lIns="151525" tIns="75763" rIns="151525" bIns="7576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C51D-67ED-49D2-B660-0DD5A0CA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515252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220" indent="-568220" algn="l" defTabSz="1515252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142" indent="-473516" algn="l" defTabSz="1515252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4065" indent="-378813" algn="l" defTabSz="151525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1691" indent="-378813" algn="l" defTabSz="151525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09318" indent="-378813" algn="l" defTabSz="1515252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6944" indent="-378813" algn="l" defTabSz="151525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4570" indent="-378813" algn="l" defTabSz="151525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2196" indent="-378813" algn="l" defTabSz="151525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39822" indent="-378813" algn="l" defTabSz="151525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7626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252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2878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0504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88131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5757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3383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1009" algn="l" defTabSz="151525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400" y="1143000"/>
            <a:ext cx="9925048" cy="7754113"/>
            <a:chOff x="6248400" y="-290191"/>
            <a:chExt cx="11337796" cy="8763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584960"/>
              <a:ext cx="11337796" cy="68884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83881" y="-290191"/>
              <a:ext cx="8887967" cy="99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মাল্টিমিডিয়া</a:t>
              </a:r>
              <a:r>
                <a:rPr lang="bn-IN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শ্রেণিতে স্বাগত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4007657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50" y="5849629"/>
            <a:ext cx="3809355" cy="30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4826833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0600" y="105787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2286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পরিসংখ্যানের জনক কে?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3048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আর এ ফিশার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48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(খ) ডব্লিউ আই কিং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773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পিসি মহলানবীশ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4800" y="36970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(ঘ) ডক্টর কাজী মোতাহার হোসেন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611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পরিসংখ্যান হলো...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257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0800" y="52578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সমষ্টি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0200" y="5257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সমজাতীয়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তুলনাযোগ্য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594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678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i ও 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7800" y="678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7600" y="6745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35000" y="67818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35000" y="213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68400" y="213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97000" y="213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59000" y="2096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9800" y="79642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06200" y="800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9400" y="800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চেষ্টা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0" y="8001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 উত্তরের জন্য 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943600"/>
            <a:ext cx="4826833" cy="27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2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3200" y="914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9" y="2286000"/>
            <a:ext cx="5638991" cy="3157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7620000" y="1981201"/>
            <a:ext cx="86868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7964269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পরিসংখ্যানের বৈশিষ্ট্যগুলোর বর্ণনা বাড়ি থেকে লিখে নিয়ে আসবে।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9" y="5791200"/>
            <a:ext cx="5486591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8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0" y="6399074"/>
            <a:ext cx="1074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আগামী ক্লাস দেখার আমন্ত্রণ জানিয়ে শেষ করছি</a:t>
            </a:r>
          </a:p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 সবাইকে।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0" y="2438400"/>
            <a:ext cx="3527730" cy="3019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533400"/>
            <a:ext cx="8229600" cy="547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69" y="5860052"/>
            <a:ext cx="3527731" cy="27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0" y="1981200"/>
            <a:ext cx="10687454" cy="5799319"/>
            <a:chOff x="5715000" y="2377440"/>
            <a:chExt cx="12430085" cy="5936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" b="6241"/>
            <a:stretch/>
          </p:blipFill>
          <p:spPr>
            <a:xfrm>
              <a:off x="7093526" y="2536874"/>
              <a:ext cx="2507674" cy="2644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715000" y="5759245"/>
              <a:ext cx="5410200" cy="243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মোঃ মজনু মিয়া</a:t>
              </a:r>
            </a:p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সিনিয়র প্রভাষক, পরিসংখ্যান</a:t>
              </a:r>
            </a:p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বেলকুচি সরকারি কলেজ</a:t>
              </a:r>
            </a:p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বেলকুচি, সিরাজগঞ্জ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200" y="2536873"/>
              <a:ext cx="2438400" cy="2644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2361853" y="5759244"/>
              <a:ext cx="5783232" cy="198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পরিসংখ্যান প্রথম পত্র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একাদশ-দ্বাদশ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ধ্যায়ঃ প্রথম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0820399" y="2377440"/>
              <a:ext cx="2359173" cy="59363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905345" y="704090"/>
            <a:ext cx="8858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"/>
            <a:ext cx="1676400" cy="2423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8611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1" y="5593128"/>
            <a:ext cx="4354418" cy="3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7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5147" y="567634"/>
            <a:ext cx="5906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চিত্রগুলো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15200" y="1981200"/>
            <a:ext cx="9677400" cy="6781800"/>
            <a:chOff x="6438900" y="1676400"/>
            <a:chExt cx="11010900" cy="698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1676400"/>
              <a:ext cx="5219700" cy="347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0100" y="1676400"/>
              <a:ext cx="5219700" cy="347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9"/>
            <a:stretch/>
          </p:blipFill>
          <p:spPr>
            <a:xfrm>
              <a:off x="6438901" y="5181600"/>
              <a:ext cx="5219699" cy="347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0100" y="5181600"/>
              <a:ext cx="5219700" cy="34798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5372099" cy="2976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53720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3199" y="838200"/>
            <a:ext cx="11054715" cy="7308124"/>
            <a:chOff x="6553199" y="838200"/>
            <a:chExt cx="11054715" cy="7308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748" y="838200"/>
              <a:ext cx="9988542" cy="730812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53199" y="3440430"/>
              <a:ext cx="110547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পরিসংখ্যান</a:t>
              </a:r>
              <a:endPara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/>
        </p:blipFill>
        <p:spPr>
          <a:xfrm>
            <a:off x="533400" y="2133600"/>
            <a:ext cx="5557246" cy="3467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67400"/>
            <a:ext cx="5557246" cy="30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8484870" y="1066800"/>
            <a:ext cx="6983730" cy="1219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7150" y="3207603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শেষে শিক্ষার্থীরা---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842885" y="4309110"/>
            <a:ext cx="8692515" cy="392049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পরিসংখ্যান কী তা বলতে পারবে;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পরিসংখ্যানের অর্থ ব্যাখ্যা করতে পারবে;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 পরিসংখ্যানের বৈশিষ্ট্য বর্ণনা করতে পারবে।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>
          <a:xfrm>
            <a:off x="914400" y="2209800"/>
            <a:ext cx="4800600" cy="3292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43600"/>
            <a:ext cx="480059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1137583"/>
            <a:ext cx="10439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/>
              <a:t>সাধারণ অর্থে পরিসংখ্যান হচ্ছে কোন ঘটনা বা বিষয়ের সংখ্যাত্বক প্রকাশ</a:t>
            </a:r>
            <a:r>
              <a:rPr lang="hi-IN" sz="3600" dirty="0"/>
              <a:t>।</a:t>
            </a:r>
            <a:endParaRPr lang="en-US" sz="3600" dirty="0"/>
          </a:p>
          <a:p>
            <a:pPr algn="just"/>
            <a:r>
              <a:rPr lang="bn-IN" sz="3600" dirty="0"/>
              <a:t>টিভিতে ক্রিকেট খেলা দেখার সময় অনেক তথ্য ভিত্তিক রেকর্ড</a:t>
            </a:r>
            <a:r>
              <a:rPr lang="en-US" sz="3600" dirty="0"/>
              <a:t>, </a:t>
            </a:r>
            <a:r>
              <a:rPr lang="bn-IN" sz="3600" dirty="0"/>
              <a:t>গ্রাফ</a:t>
            </a:r>
            <a:r>
              <a:rPr lang="en-US" sz="3600" dirty="0"/>
              <a:t>, </a:t>
            </a:r>
            <a:r>
              <a:rPr lang="bn-IN" sz="3600" dirty="0"/>
              <a:t>তালিকা</a:t>
            </a:r>
            <a:r>
              <a:rPr lang="en-US" sz="3600" dirty="0"/>
              <a:t>, </a:t>
            </a:r>
            <a:r>
              <a:rPr lang="bn-IN" sz="3600" dirty="0"/>
              <a:t>ওভার প্রতি রান</a:t>
            </a:r>
            <a:r>
              <a:rPr lang="en-US" sz="3600" dirty="0"/>
              <a:t>, </a:t>
            </a:r>
            <a:r>
              <a:rPr lang="bn-IN" sz="3600" dirty="0"/>
              <a:t>খেলোয়াড়ের স্ট্রাইক রেট</a:t>
            </a:r>
            <a:r>
              <a:rPr lang="en-US" sz="3600" dirty="0"/>
              <a:t>, </a:t>
            </a:r>
            <a:r>
              <a:rPr lang="bn-IN" sz="3600" dirty="0"/>
              <a:t>খেলোয়াড়ের </a:t>
            </a:r>
            <a:r>
              <a:rPr lang="bn-IN" sz="3600" dirty="0" smtClean="0"/>
              <a:t>র‍্যাংকিং </a:t>
            </a:r>
            <a:r>
              <a:rPr lang="bn-IN" sz="3600" dirty="0"/>
              <a:t>দেখতে পাই</a:t>
            </a:r>
            <a:r>
              <a:rPr lang="hi-IN" sz="3600" dirty="0"/>
              <a:t>। </a:t>
            </a:r>
            <a:r>
              <a:rPr lang="bn-IN" sz="3600" dirty="0"/>
              <a:t>এগুলো সবই পরিসংখ্যান</a:t>
            </a:r>
            <a:r>
              <a:rPr lang="hi-IN" sz="3600" dirty="0" smtClean="0"/>
              <a:t>।</a:t>
            </a:r>
            <a:endParaRPr lang="en-US" sz="3600" dirty="0" smtClean="0"/>
          </a:p>
          <a:p>
            <a:pPr algn="just"/>
            <a:endParaRPr lang="en-US" sz="800" dirty="0"/>
          </a:p>
          <a:p>
            <a:pPr algn="just"/>
            <a:r>
              <a:rPr lang="en-US" sz="3600" dirty="0" smtClean="0"/>
              <a:t>           </a:t>
            </a:r>
            <a:r>
              <a:rPr lang="bn-IN" sz="3600" dirty="0" smtClean="0"/>
              <a:t>পরিসংখ্যানের </a:t>
            </a:r>
            <a:r>
              <a:rPr lang="bn-IN" sz="3600" dirty="0"/>
              <a:t>ইংরেজি প্রতিশব্দ </a:t>
            </a:r>
            <a:r>
              <a:rPr lang="en-US" sz="3600" dirty="0"/>
              <a:t>STATISTICS</a:t>
            </a:r>
            <a:r>
              <a:rPr lang="hi-IN" sz="3600" dirty="0"/>
              <a:t>। </a:t>
            </a:r>
            <a:r>
              <a:rPr lang="bn-IN" sz="3600" dirty="0"/>
              <a:t>বিভিন্ন পরিসংখ্যানবিদগণের মতে</a:t>
            </a:r>
            <a:r>
              <a:rPr lang="en-US" sz="3600" dirty="0"/>
              <a:t>,   STATISTICS </a:t>
            </a:r>
            <a:r>
              <a:rPr lang="bn-IN" sz="3600" dirty="0"/>
              <a:t>শব্দটি ল্যাটিন শব্দ</a:t>
            </a:r>
            <a:r>
              <a:rPr lang="en-US" sz="3600" dirty="0"/>
              <a:t> STATUS </a:t>
            </a:r>
            <a:r>
              <a:rPr lang="bn-IN" sz="3600" dirty="0"/>
              <a:t>বা ইতালীয়ান শব্দ</a:t>
            </a:r>
            <a:r>
              <a:rPr lang="en-US" sz="3600" dirty="0"/>
              <a:t> STATISTA </a:t>
            </a:r>
            <a:r>
              <a:rPr lang="bn-IN" sz="3600" dirty="0"/>
              <a:t>বা জার্মান শব্দ </a:t>
            </a:r>
            <a:r>
              <a:rPr lang="en-US" sz="3600" dirty="0"/>
              <a:t> STATISTIK </a:t>
            </a:r>
            <a:r>
              <a:rPr lang="bn-IN" sz="3600" dirty="0"/>
              <a:t>বা ফ্রান্স শব্দ </a:t>
            </a:r>
            <a:r>
              <a:rPr lang="en-US" sz="3600" dirty="0"/>
              <a:t> STATISTIQUE </a:t>
            </a:r>
            <a:r>
              <a:rPr lang="bn-IN" sz="3600" dirty="0"/>
              <a:t>থেকে এসেছে</a:t>
            </a:r>
            <a:r>
              <a:rPr lang="hi-IN" sz="3600" dirty="0"/>
              <a:t>। </a:t>
            </a:r>
            <a:r>
              <a:rPr lang="bn-IN" sz="3600" dirty="0" smtClean="0"/>
              <a:t>ভারতীয় </a:t>
            </a:r>
            <a:r>
              <a:rPr lang="bn-IN" sz="3600" dirty="0"/>
              <a:t>প্রখ্যাত পরিসংখ্যানবিদ পিসি মহলানবীশ ইংরেজি শব্দ </a:t>
            </a:r>
            <a:r>
              <a:rPr lang="en-US" sz="3600" dirty="0"/>
              <a:t>STATISTICS</a:t>
            </a:r>
            <a:r>
              <a:rPr lang="bn-IN" sz="3600" dirty="0"/>
              <a:t> এর বাংলা পরিভাষা পরিসংখ্যান করেন। বাংলাদেশের প্রখ্যাত পরিসংখ্যানবিদ ডক্টর কাজী মোতাহার হোসেন ইংরেজি শব্দ </a:t>
            </a:r>
            <a:r>
              <a:rPr lang="en-US" sz="3600" dirty="0"/>
              <a:t>STATISTICS</a:t>
            </a:r>
            <a:r>
              <a:rPr lang="bn-IN" sz="3600" dirty="0"/>
              <a:t> এর বাংলা পরিভাষা তথ্যগণিত করেন। 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2113002"/>
            <a:ext cx="4876800" cy="553998"/>
            <a:chOff x="990600" y="1198602"/>
            <a:chExt cx="4876800" cy="55399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198602"/>
              <a:ext cx="487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Status            Statistics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Notched Right Arrow 3"/>
            <p:cNvSpPr/>
            <p:nvPr/>
          </p:nvSpPr>
          <p:spPr>
            <a:xfrm>
              <a:off x="2819400" y="1302603"/>
              <a:ext cx="685800" cy="276999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2951202"/>
            <a:ext cx="4876800" cy="553998"/>
            <a:chOff x="381000" y="7142202"/>
            <a:chExt cx="4876800" cy="553998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7142202"/>
              <a:ext cx="487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Statista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Statistics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>
              <a:off x="2286000" y="7266801"/>
              <a:ext cx="685800" cy="276999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3941802"/>
            <a:ext cx="4876800" cy="553998"/>
            <a:chOff x="381000" y="8001000"/>
            <a:chExt cx="4876800" cy="553998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8001000"/>
              <a:ext cx="487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Statistik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Statistics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2438400" y="8105001"/>
              <a:ext cx="685800" cy="276999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4800600"/>
            <a:ext cx="5334000" cy="838200"/>
            <a:chOff x="457200" y="6075402"/>
            <a:chExt cx="4876800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6075402"/>
              <a:ext cx="487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Statistique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Statistics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2697480" y="6260067"/>
              <a:ext cx="685800" cy="276999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867400"/>
            <a:ext cx="3838575" cy="28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3333750" cy="333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121027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পরিসংখ্যানের সংজ্ঞাঃ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67600" y="2514600"/>
            <a:ext cx="9448800" cy="5334000"/>
            <a:chOff x="7467600" y="2514600"/>
            <a:chExt cx="9448800" cy="5334000"/>
          </a:xfrm>
        </p:grpSpPr>
        <p:sp>
          <p:nvSpPr>
            <p:cNvPr id="5" name="TextBox 4"/>
            <p:cNvSpPr txBox="1"/>
            <p:nvPr/>
          </p:nvSpPr>
          <p:spPr>
            <a:xfrm>
              <a:off x="7467600" y="2514600"/>
              <a:ext cx="9448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পরিসংখ্যানের জনক 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R. A. Fisher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 মতে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–“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পরিসংখ্যান হচ্ছে ফলিত গণিতের একটি শাখা যেখানে পর্যবেক্ষিত তথ্যের উপর গাণিতিক প্রক্রিয়া আরোপ করা হয়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r>
                <a:rPr lang="hi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7600" y="4743271"/>
              <a:ext cx="944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W. I King 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 মতে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–“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পরিসংখ্যান হলো বিজ্ঞানের সেই শাখা যেখানে অনিশ্চিত বিষয় সম্পর্কে সিদ্ধান্ত গ্রহন করা হয়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r>
                <a:rPr lang="hi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67600" y="6648271"/>
              <a:ext cx="944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পি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সি মহলানবীশ এর মতে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–“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পরিসংখ্যান একটি ফলিত বিজ্ঞান যা সমস্যার সমাধান করতে পারে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r>
                <a:rPr lang="hi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5758655"/>
            <a:ext cx="4819650" cy="29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49530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1524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পরিসংখ্যানের অর্থঃ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312420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একবচন অর্থে –পরিসংখ্যান হলো সেইসব নীতি বা সূত্র যার মাধ্যমে সংখ্যাত্বক তথ্যকে ব্যাখ্যা করা যায়।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408474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বহুবচন অর্থে –অনুসন্ধান ক্ষেত্র হতে প্রাপ্ত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n-IN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বহুবিধ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 দ্বারা প্রভাবিত, সুশৃঙ্খলভাবে সংগৃহীত, সংখ্যায় প্রকাশিত, পরস্পর সম্পর্কযুক্ত, তুলনাযোগ্য ও সমজাতীয় সমগ্রকের তথ্য।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56388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98167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পরিসংখ্যানের বৈশিষ্ট্যঃ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23254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সংখ্যায় প্রকাশিত;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3163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তথ্যের সমষ্টি;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4001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বহুবিধ কারণ দ্বারা প্রভাবিত;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48400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নির্দিষ্ট তথ্যানুসন্ধান ক্ষেত্র হতে প্রাপ্ত;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56782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সুশৃঙ্খলভাবে সংগৃহীত;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592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পরস্পর সম্পর্কযুক্ত, সমজাতীয় ও তুলনা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গ্য;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74308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পরিসংখ্যানিক বিশেষ উদ্দেশ্যে সংগৃহীত।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64080"/>
            <a:ext cx="3048000" cy="3474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762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BELKUCHI GOVERNMENT COLLEGE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CLASS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19.02.2022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5900519"/>
            <a:ext cx="304800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522</Words>
  <Application>Microsoft Office PowerPoint</Application>
  <PresentationFormat>Custom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54</cp:revision>
  <dcterms:created xsi:type="dcterms:W3CDTF">2022-02-15T14:36:45Z</dcterms:created>
  <dcterms:modified xsi:type="dcterms:W3CDTF">2022-02-20T11:13:33Z</dcterms:modified>
</cp:coreProperties>
</file>