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70" r:id="rId14"/>
    <p:sldId id="27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0" d="100"/>
          <a:sy n="80" d="100"/>
        </p:scale>
        <p:origin x="2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7EEC-F6E6-498E-95E0-7004E1432CD0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7087-E4D8-4582-AC86-14E97EA16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869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7EEC-F6E6-498E-95E0-7004E1432CD0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7087-E4D8-4582-AC86-14E97EA16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94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7EEC-F6E6-498E-95E0-7004E1432CD0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7087-E4D8-4582-AC86-14E97EA16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1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7EEC-F6E6-498E-95E0-7004E1432CD0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7087-E4D8-4582-AC86-14E97EA16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601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7EEC-F6E6-498E-95E0-7004E1432CD0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7087-E4D8-4582-AC86-14E97EA16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178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7EEC-F6E6-498E-95E0-7004E1432CD0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7087-E4D8-4582-AC86-14E97EA16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8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7EEC-F6E6-498E-95E0-7004E1432CD0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7087-E4D8-4582-AC86-14E97EA1667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19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7EEC-F6E6-498E-95E0-7004E1432CD0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7087-E4D8-4582-AC86-14E97EA16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24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7EEC-F6E6-498E-95E0-7004E1432CD0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7087-E4D8-4582-AC86-14E97EA16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65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7EEC-F6E6-498E-95E0-7004E1432CD0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7087-E4D8-4582-AC86-14E97EA16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141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4B17EEC-F6E6-498E-95E0-7004E1432CD0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07087-E4D8-4582-AC86-14E97EA16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85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4B17EEC-F6E6-498E-95E0-7004E1432CD0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0C707087-E4D8-4582-AC86-14E97EA16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484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A8D85E2-3A47-41F7-AE16-9B63D46B3803}"/>
              </a:ext>
            </a:extLst>
          </p:cNvPr>
          <p:cNvSpPr txBox="1"/>
          <p:nvPr/>
        </p:nvSpPr>
        <p:spPr>
          <a:xfrm>
            <a:off x="3359818" y="404881"/>
            <a:ext cx="609399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 err="1">
                <a:solidFill>
                  <a:srgbClr val="FF0000"/>
                </a:solidFill>
              </a:rPr>
              <a:t>আ</a:t>
            </a:r>
            <a:r>
              <a:rPr lang="en-US" sz="3200" dirty="0" err="1">
                <a:solidFill>
                  <a:srgbClr val="00B050"/>
                </a:solidFill>
              </a:rPr>
              <a:t>জ</a:t>
            </a:r>
            <a:r>
              <a:rPr lang="en-US" sz="3200" dirty="0" err="1">
                <a:solidFill>
                  <a:srgbClr val="C00000"/>
                </a:solidFill>
              </a:rPr>
              <a:t>কে</a:t>
            </a:r>
            <a:r>
              <a:rPr lang="en-US" sz="3200" dirty="0" err="1"/>
              <a:t>র</a:t>
            </a:r>
            <a:r>
              <a:rPr lang="en-US" sz="3200" dirty="0"/>
              <a:t> </a:t>
            </a:r>
            <a:r>
              <a:rPr lang="en-US" sz="3200" dirty="0" err="1">
                <a:solidFill>
                  <a:srgbClr val="C00000"/>
                </a:solidFill>
              </a:rPr>
              <a:t>পা</a:t>
            </a:r>
            <a:r>
              <a:rPr lang="en-US" sz="3200" dirty="0" err="1"/>
              <a:t>ঠে</a:t>
            </a:r>
            <a:r>
              <a:rPr lang="en-US" sz="3200" dirty="0"/>
              <a:t> </a:t>
            </a:r>
            <a:r>
              <a:rPr lang="en-US" sz="3200" dirty="0" err="1">
                <a:solidFill>
                  <a:srgbClr val="00B0F0"/>
                </a:solidFill>
              </a:rPr>
              <a:t>সবাইকে</a:t>
            </a:r>
            <a:r>
              <a:rPr lang="en-US" sz="3200" dirty="0"/>
              <a:t>  </a:t>
            </a:r>
            <a:r>
              <a:rPr lang="en-US" sz="3200" dirty="0" err="1">
                <a:solidFill>
                  <a:srgbClr val="FF0000"/>
                </a:solidFill>
              </a:rPr>
              <a:t>স্বাগত</a:t>
            </a:r>
            <a:endParaRPr lang="en-US" sz="3200" dirty="0"/>
          </a:p>
        </p:txBody>
      </p:sp>
      <p:pic>
        <p:nvPicPr>
          <p:cNvPr id="6" name="Content Placeholder 16">
            <a:extLst>
              <a:ext uri="{FF2B5EF4-FFF2-40B4-BE49-F238E27FC236}">
                <a16:creationId xmlns:a16="http://schemas.microsoft.com/office/drawing/2014/main" id="{C8FB98AB-BC8B-4C06-A942-535FFDB836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818" y="1302979"/>
            <a:ext cx="6324600" cy="3932733"/>
          </a:xfrm>
          <a:prstGeom prst="rect">
            <a:avLst/>
          </a:prstGeom>
          <a:noFill/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30834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Beveled 1">
            <a:extLst>
              <a:ext uri="{FF2B5EF4-FFF2-40B4-BE49-F238E27FC236}">
                <a16:creationId xmlns:a16="http://schemas.microsoft.com/office/drawing/2014/main" id="{60825758-A1A8-41FF-B4D0-35B26356EB72}"/>
              </a:ext>
            </a:extLst>
          </p:cNvPr>
          <p:cNvSpPr/>
          <p:nvPr/>
        </p:nvSpPr>
        <p:spPr>
          <a:xfrm>
            <a:off x="4136074" y="169177"/>
            <a:ext cx="3662362" cy="600874"/>
          </a:xfrm>
          <a:prstGeom prst="bevel">
            <a:avLst/>
          </a:prstGeom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শব্দের</a:t>
            </a:r>
            <a:r>
              <a:rPr lang="en-US" dirty="0"/>
              <a:t> </a:t>
            </a:r>
            <a:r>
              <a:rPr lang="en-US" dirty="0" err="1"/>
              <a:t>অর্থ</a:t>
            </a:r>
            <a:r>
              <a:rPr lang="en-US" dirty="0"/>
              <a:t> </a:t>
            </a:r>
            <a:r>
              <a:rPr lang="en-US" dirty="0" err="1"/>
              <a:t>জেনে</a:t>
            </a:r>
            <a:r>
              <a:rPr lang="en-US" dirty="0"/>
              <a:t> </a:t>
            </a:r>
            <a:r>
              <a:rPr lang="en-US" dirty="0" err="1"/>
              <a:t>নিই</a:t>
            </a:r>
            <a:endParaRPr lang="en-US" dirty="0"/>
          </a:p>
        </p:txBody>
      </p:sp>
      <p:sp>
        <p:nvSpPr>
          <p:cNvPr id="3" name="Pentagon 4">
            <a:extLst>
              <a:ext uri="{FF2B5EF4-FFF2-40B4-BE49-F238E27FC236}">
                <a16:creationId xmlns:a16="http://schemas.microsoft.com/office/drawing/2014/main" id="{ED85119E-72CB-40A8-B511-0465A7E33C20}"/>
              </a:ext>
            </a:extLst>
          </p:cNvPr>
          <p:cNvSpPr/>
          <p:nvPr/>
        </p:nvSpPr>
        <p:spPr>
          <a:xfrm>
            <a:off x="2303202" y="2169151"/>
            <a:ext cx="1524000" cy="1049235"/>
          </a:xfrm>
          <a:prstGeom prst="homePlate">
            <a:avLst>
              <a:gd name="adj" fmla="val 37912"/>
            </a:avLst>
          </a:prstGeom>
          <a:ln>
            <a:solidFill>
              <a:srgbClr val="B71E42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পাঞ্জাবি মিলিটারি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3E759F86-A76D-47F2-AF6C-C89DE1C43160}"/>
              </a:ext>
            </a:extLst>
          </p:cNvPr>
          <p:cNvSpPr/>
          <p:nvPr/>
        </p:nvSpPr>
        <p:spPr>
          <a:xfrm>
            <a:off x="1998402" y="4922103"/>
            <a:ext cx="1828800" cy="1066694"/>
          </a:xfrm>
          <a:prstGeom prst="homePlate">
            <a:avLst/>
          </a:prstGeom>
          <a:solidFill>
            <a:schemeClr val="tx2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পঁচিশে</a:t>
            </a:r>
            <a:r>
              <a:rPr lang="en-US" dirty="0"/>
              <a:t> </a:t>
            </a:r>
            <a:r>
              <a:rPr lang="en-US" dirty="0" err="1"/>
              <a:t>মার্চ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D1FF064-6F8C-4D86-9C58-EE247E6EA567}"/>
              </a:ext>
            </a:extLst>
          </p:cNvPr>
          <p:cNvSpPr txBox="1">
            <a:spLocks/>
          </p:cNvSpPr>
          <p:nvPr/>
        </p:nvSpPr>
        <p:spPr bwMode="blackWhite">
          <a:xfrm>
            <a:off x="2303202" y="984891"/>
            <a:ext cx="6571343" cy="547236"/>
          </a:xfrm>
          <a:prstGeom prst="rect">
            <a:avLst/>
          </a:prstGeom>
          <a:solidFill>
            <a:srgbClr val="92D050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শব্দ                     ছবি               অর্থ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129E3BC-954F-40A9-ADCF-9990732ACB38}"/>
              </a:ext>
            </a:extLst>
          </p:cNvPr>
          <p:cNvSpPr txBox="1"/>
          <p:nvPr/>
        </p:nvSpPr>
        <p:spPr>
          <a:xfrm>
            <a:off x="7798436" y="1841723"/>
            <a:ext cx="259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002060"/>
                </a:solidFill>
              </a:rPr>
              <a:t>পাকিস্তানি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অন্যান্য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সৈন্যদের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সঙ্গে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এরাও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পূর্ব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বাংলায়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নিরস্ত্র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জনগনের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ওপর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নির্মম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হত্যাকান্ড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চালিয়েছিল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9A1D99-E2B6-4CDB-8D38-BE4874EFCB6D}"/>
              </a:ext>
            </a:extLst>
          </p:cNvPr>
          <p:cNvSpPr txBox="1"/>
          <p:nvPr/>
        </p:nvSpPr>
        <p:spPr>
          <a:xfrm>
            <a:off x="7956884" y="4922103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১৯৭১ </a:t>
            </a:r>
            <a:r>
              <a:rPr lang="en-US" dirty="0" err="1">
                <a:solidFill>
                  <a:srgbClr val="002060"/>
                </a:solidFill>
              </a:rPr>
              <a:t>সালের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পঁচিশে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মার্চ</a:t>
            </a:r>
            <a:r>
              <a:rPr lang="en-US" dirty="0">
                <a:solidFill>
                  <a:srgbClr val="002060"/>
                </a:solidFill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8438457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2.59259E-6 L 0.15156 -2.59259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3.7037E-7 L 0.12136 0.0011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68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Beveled 1">
            <a:extLst>
              <a:ext uri="{FF2B5EF4-FFF2-40B4-BE49-F238E27FC236}">
                <a16:creationId xmlns:a16="http://schemas.microsoft.com/office/drawing/2014/main" id="{E02BBC01-78CF-4D9E-A67F-53AEB8F06EA6}"/>
              </a:ext>
            </a:extLst>
          </p:cNvPr>
          <p:cNvSpPr/>
          <p:nvPr/>
        </p:nvSpPr>
        <p:spPr>
          <a:xfrm>
            <a:off x="3962197" y="135458"/>
            <a:ext cx="3352800" cy="871880"/>
          </a:xfrm>
          <a:prstGeom prst="bevel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rgbClr val="FF0000"/>
                </a:solidFill>
              </a:rPr>
              <a:t>জোড়ায়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কাজ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434641-BB87-4C13-8E2A-5C6AD5665A05}"/>
              </a:ext>
            </a:extLst>
          </p:cNvPr>
          <p:cNvSpPr txBox="1"/>
          <p:nvPr/>
        </p:nvSpPr>
        <p:spPr>
          <a:xfrm>
            <a:off x="2935705" y="3916939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নিম্নে</a:t>
            </a:r>
            <a:r>
              <a:rPr lang="en-US" dirty="0"/>
              <a:t> </a:t>
            </a:r>
            <a:r>
              <a:rPr lang="en-US" dirty="0" err="1"/>
              <a:t>প্রদত্ত</a:t>
            </a:r>
            <a:r>
              <a:rPr lang="en-US" dirty="0"/>
              <a:t> </a:t>
            </a:r>
            <a:r>
              <a:rPr lang="en-US" dirty="0" err="1"/>
              <a:t>শব্দগুলো</a:t>
            </a:r>
            <a:r>
              <a:rPr lang="en-US" dirty="0"/>
              <a:t> </a:t>
            </a:r>
            <a:r>
              <a:rPr lang="en-US" dirty="0" err="1"/>
              <a:t>দিয়ে</a:t>
            </a:r>
            <a:r>
              <a:rPr lang="en-US" dirty="0"/>
              <a:t> </a:t>
            </a:r>
            <a:r>
              <a:rPr lang="en-US" dirty="0" err="1"/>
              <a:t>বাক্য</a:t>
            </a:r>
            <a:r>
              <a:rPr lang="en-US" dirty="0"/>
              <a:t> </a:t>
            </a:r>
            <a:r>
              <a:rPr lang="en-US" dirty="0" err="1"/>
              <a:t>তৈরী</a:t>
            </a:r>
            <a:r>
              <a:rPr lang="en-US" dirty="0"/>
              <a:t> </a:t>
            </a:r>
            <a:r>
              <a:rPr lang="en-US" dirty="0" err="1"/>
              <a:t>কর</a:t>
            </a:r>
            <a:r>
              <a:rPr lang="en-US" dirty="0"/>
              <a:t>।</a:t>
            </a:r>
          </a:p>
          <a:p>
            <a:endParaRPr lang="en-US" dirty="0"/>
          </a:p>
          <a:p>
            <a:r>
              <a:rPr lang="en-US" dirty="0" err="1">
                <a:solidFill>
                  <a:srgbClr val="002060"/>
                </a:solidFill>
              </a:rPr>
              <a:t>গারো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পাহাড়</a:t>
            </a:r>
            <a:r>
              <a:rPr lang="en-US" dirty="0"/>
              <a:t>, </a:t>
            </a:r>
            <a:r>
              <a:rPr lang="en-US" dirty="0" err="1">
                <a:solidFill>
                  <a:srgbClr val="FF0000"/>
                </a:solidFill>
              </a:rPr>
              <a:t>পঁচিশে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মার্চ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,</a:t>
            </a:r>
            <a:r>
              <a:rPr lang="en-US" dirty="0" err="1">
                <a:solidFill>
                  <a:srgbClr val="B71E42"/>
                </a:solidFill>
              </a:rPr>
              <a:t>কাফেলা</a:t>
            </a:r>
            <a:r>
              <a:rPr lang="en-US" dirty="0">
                <a:solidFill>
                  <a:srgbClr val="B71E42"/>
                </a:solidFill>
              </a:rPr>
              <a:t>, </a:t>
            </a:r>
            <a:r>
              <a:rPr lang="en-US" dirty="0" err="1">
                <a:solidFill>
                  <a:srgbClr val="00B050"/>
                </a:solidFill>
              </a:rPr>
              <a:t>পাঞ্জাবি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মিলিটারি</a:t>
            </a:r>
            <a:r>
              <a:rPr lang="en-US" dirty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0008073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AC31E4E-2742-4096-AEB3-991AC7527C77}"/>
              </a:ext>
            </a:extLst>
          </p:cNvPr>
          <p:cNvSpPr txBox="1"/>
          <p:nvPr/>
        </p:nvSpPr>
        <p:spPr>
          <a:xfrm>
            <a:off x="4876800" y="2703094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১৯৭১ </a:t>
            </a:r>
            <a:r>
              <a:rPr lang="en-US" dirty="0" err="1">
                <a:solidFill>
                  <a:srgbClr val="002060"/>
                </a:solidFill>
              </a:rPr>
              <a:t>সালের</a:t>
            </a:r>
            <a:r>
              <a:rPr lang="en-US" dirty="0">
                <a:solidFill>
                  <a:srgbClr val="002060"/>
                </a:solidFill>
              </a:rPr>
              <a:t> ২৫ </a:t>
            </a:r>
            <a:r>
              <a:rPr lang="en-US" dirty="0" err="1">
                <a:solidFill>
                  <a:srgbClr val="002060"/>
                </a:solidFill>
              </a:rPr>
              <a:t>মার্চ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দিবাগত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রাতে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পাক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হানাদার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বাহিনী</a:t>
            </a:r>
            <a:r>
              <a:rPr lang="en-US" dirty="0">
                <a:solidFill>
                  <a:srgbClr val="002060"/>
                </a:solidFill>
              </a:rPr>
              <a:t> ‘</a:t>
            </a:r>
            <a:r>
              <a:rPr lang="en-US" dirty="0" err="1">
                <a:solidFill>
                  <a:srgbClr val="002060"/>
                </a:solidFill>
              </a:rPr>
              <a:t>অপারেশন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সার্চ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লাইট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এর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নামে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নিরস্ত্র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বাঙালির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উপর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নির্বিচারে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ঝাঁপিয়ে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পড়ে</a:t>
            </a:r>
            <a:r>
              <a:rPr lang="en-US" dirty="0">
                <a:solidFill>
                  <a:srgbClr val="002060"/>
                </a:solidFill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3191973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2">
            <a:extLst>
              <a:ext uri="{FF2B5EF4-FFF2-40B4-BE49-F238E27FC236}">
                <a16:creationId xmlns:a16="http://schemas.microsoft.com/office/drawing/2014/main" id="{EAD49EF9-A9A1-4833-A15D-99A7AFCD3CF9}"/>
              </a:ext>
            </a:extLst>
          </p:cNvPr>
          <p:cNvSpPr txBox="1">
            <a:spLocks/>
          </p:cNvSpPr>
          <p:nvPr/>
        </p:nvSpPr>
        <p:spPr bwMode="blackWhite">
          <a:xfrm>
            <a:off x="2809875" y="97164"/>
            <a:ext cx="6572250" cy="1049337"/>
          </a:xfrm>
          <a:prstGeom prst="ribbon2">
            <a:avLst/>
          </a:prstGeom>
          <a:solidFill>
            <a:srgbClr val="66FFFF"/>
          </a:solidFill>
          <a:ln w="6350" cap="flat" cmpd="sng" algn="ctr">
            <a:solidFill>
              <a:srgbClr val="FF0000"/>
            </a:solidFill>
            <a:prstDash val="solid"/>
            <a:miter lim="800000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274320" tIns="182880" rIns="274320" bIns="182880" rtlCol="0" anchor="ctr" anchorCtr="1">
            <a:normAutofit fontScale="6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bn-BD" sz="320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4000">
                <a:solidFill>
                  <a:srgbClr val="7030A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বাড়ির কাজ </a:t>
            </a:r>
          </a:p>
          <a:p>
            <a:endParaRPr lang="en-US" sz="3200" dirty="0"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ircle: Hollow 4">
            <a:extLst>
              <a:ext uri="{FF2B5EF4-FFF2-40B4-BE49-F238E27FC236}">
                <a16:creationId xmlns:a16="http://schemas.microsoft.com/office/drawing/2014/main" id="{33930662-26C9-460B-AD1E-FE6C778C13DC}"/>
              </a:ext>
            </a:extLst>
          </p:cNvPr>
          <p:cNvSpPr/>
          <p:nvPr/>
        </p:nvSpPr>
        <p:spPr>
          <a:xfrm>
            <a:off x="1921044" y="2057401"/>
            <a:ext cx="8153399" cy="4477386"/>
          </a:xfrm>
          <a:prstGeom prst="donut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002060"/>
                </a:solidFill>
              </a:rPr>
              <a:t>মুক্তিযুদ্ধের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সময়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বিভিন্ন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এলাকায়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কী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কী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ঘটেছিল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তা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স্থানীয়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কয়েকজন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মুক্তিযোদ্ধার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কাছ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থেকে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জেনে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নিবে</a:t>
            </a:r>
            <a:r>
              <a:rPr lang="en-US" dirty="0">
                <a:solidFill>
                  <a:srgbClr val="002060"/>
                </a:solidFill>
              </a:rPr>
              <a:t>। </a:t>
            </a:r>
            <a:r>
              <a:rPr lang="en-US" dirty="0" err="1">
                <a:solidFill>
                  <a:srgbClr val="002060"/>
                </a:solidFill>
              </a:rPr>
              <a:t>তাঁদের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অভিজ্ঞতাগুলো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খাতায়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লিখে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রাখবে</a:t>
            </a:r>
            <a:r>
              <a:rPr lang="en-US" dirty="0">
                <a:solidFill>
                  <a:srgbClr val="002060"/>
                </a:solidFill>
              </a:rPr>
              <a:t>। </a:t>
            </a:r>
            <a:r>
              <a:rPr lang="en-US" dirty="0" err="1">
                <a:solidFill>
                  <a:srgbClr val="002060"/>
                </a:solidFill>
              </a:rPr>
              <a:t>তারপর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অভিজ্ঞতাগুলো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সাজিয়ে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একটি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গল্প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খাতায়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লিখবে</a:t>
            </a:r>
            <a:r>
              <a:rPr lang="en-US" dirty="0">
                <a:solidFill>
                  <a:srgbClr val="002060"/>
                </a:solidFill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5783299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92319DE-BED2-4524-84C6-FD5FC8195082}"/>
              </a:ext>
            </a:extLst>
          </p:cNvPr>
          <p:cNvSpPr txBox="1">
            <a:spLocks/>
          </p:cNvSpPr>
          <p:nvPr/>
        </p:nvSpPr>
        <p:spPr bwMode="blackWhite">
          <a:xfrm>
            <a:off x="2903621" y="3260558"/>
            <a:ext cx="5617002" cy="890337"/>
          </a:xfrm>
          <a:prstGeom prst="rect">
            <a:avLst/>
          </a:prstGeom>
          <a:solidFill>
            <a:srgbClr val="00B0F0"/>
          </a:solidFill>
          <a:ln w="38100" cap="sq">
            <a:solidFill>
              <a:srgbClr val="404040"/>
            </a:solidFill>
            <a:miter lim="800000"/>
          </a:ln>
        </p:spPr>
        <p:txBody>
          <a:bodyPr vert="horz" lIns="274320" tIns="182880" rIns="274320" bIns="182880" rtlCol="0" anchor="ctr" anchorCtr="1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solidFill>
                  <a:srgbClr val="FF0000"/>
                </a:solidFill>
              </a:rPr>
              <a:t>ধন্যবাদ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সবাইকে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1719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8E54839-CD09-4C05-A3DF-BA42CD59314F}"/>
              </a:ext>
            </a:extLst>
          </p:cNvPr>
          <p:cNvSpPr txBox="1"/>
          <p:nvPr/>
        </p:nvSpPr>
        <p:spPr>
          <a:xfrm>
            <a:off x="2674019" y="465038"/>
            <a:ext cx="609399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 err="1">
                <a:solidFill>
                  <a:srgbClr val="FF0000"/>
                </a:solidFill>
              </a:rPr>
              <a:t>পরিচিতি</a:t>
            </a:r>
            <a:endParaRPr lang="en-US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9EDBE2-F383-479D-B6EA-B4F782AE83EA}"/>
              </a:ext>
            </a:extLst>
          </p:cNvPr>
          <p:cNvSpPr txBox="1"/>
          <p:nvPr/>
        </p:nvSpPr>
        <p:spPr>
          <a:xfrm>
            <a:off x="6752723" y="1576425"/>
            <a:ext cx="60939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 err="1">
                <a:solidFill>
                  <a:srgbClr val="C00000"/>
                </a:solidFill>
              </a:rPr>
              <a:t>শিক্ষক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r>
              <a:rPr lang="en-US" sz="2000" dirty="0" err="1">
                <a:solidFill>
                  <a:srgbClr val="C00000"/>
                </a:solidFill>
              </a:rPr>
              <a:t>পরিচিতি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599F2F-CA2D-46AE-9443-2D4428218C38}"/>
              </a:ext>
            </a:extLst>
          </p:cNvPr>
          <p:cNvSpPr txBox="1"/>
          <p:nvPr/>
        </p:nvSpPr>
        <p:spPr>
          <a:xfrm>
            <a:off x="0" y="1776480"/>
            <a:ext cx="389627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 err="1">
                <a:solidFill>
                  <a:srgbClr val="C00000"/>
                </a:solidFill>
              </a:rPr>
              <a:t>পাঠ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পরিচিতি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650569A-C626-41E4-A020-8D07C9B787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062" y="2375210"/>
            <a:ext cx="1470391" cy="18164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3F6AA99-B197-4A6D-8C7A-9810D4688070}"/>
              </a:ext>
            </a:extLst>
          </p:cNvPr>
          <p:cNvSpPr txBox="1"/>
          <p:nvPr/>
        </p:nvSpPr>
        <p:spPr>
          <a:xfrm>
            <a:off x="195647" y="4328772"/>
            <a:ext cx="364816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 err="1">
                <a:solidFill>
                  <a:srgbClr val="002060"/>
                </a:solidFill>
              </a:rPr>
              <a:t>শ্রেণীঃষষ্ঠ</a:t>
            </a:r>
            <a:endParaRPr lang="en-US" sz="1800" dirty="0">
              <a:solidFill>
                <a:srgbClr val="002060"/>
              </a:solidFill>
            </a:endParaRPr>
          </a:p>
          <a:p>
            <a:pPr algn="ctr"/>
            <a:r>
              <a:rPr lang="en-US" sz="1800" dirty="0" err="1">
                <a:solidFill>
                  <a:srgbClr val="002060"/>
                </a:solidFill>
              </a:rPr>
              <a:t>বিষয়ঃ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চারুপাঠ</a:t>
            </a:r>
            <a:endParaRPr lang="en-US" sz="1800" dirty="0">
              <a:solidFill>
                <a:srgbClr val="002060"/>
              </a:solidFill>
            </a:endParaRPr>
          </a:p>
          <a:p>
            <a:pPr algn="ctr"/>
            <a:r>
              <a:rPr lang="en-US" sz="1800" dirty="0" err="1">
                <a:solidFill>
                  <a:srgbClr val="002060"/>
                </a:solidFill>
              </a:rPr>
              <a:t>পাঠঃতোলপাড়</a:t>
            </a:r>
            <a:endParaRPr lang="en-US" sz="1800" dirty="0">
              <a:solidFill>
                <a:srgbClr val="002060"/>
              </a:solidFill>
            </a:endParaRPr>
          </a:p>
          <a:p>
            <a:pPr algn="ctr"/>
            <a:r>
              <a:rPr lang="en-US" sz="1800" dirty="0">
                <a:solidFill>
                  <a:srgbClr val="002060"/>
                </a:solidFill>
              </a:rPr>
              <a:t>সময়ঃ৪০ </a:t>
            </a:r>
            <a:r>
              <a:rPr lang="en-US" sz="1800" dirty="0" err="1">
                <a:solidFill>
                  <a:srgbClr val="002060"/>
                </a:solidFill>
              </a:rPr>
              <a:t>মিঃ</a:t>
            </a:r>
            <a:endParaRPr lang="en-US" sz="1800" dirty="0">
              <a:solidFill>
                <a:srgbClr val="002060"/>
              </a:solidFill>
            </a:endParaRPr>
          </a:p>
          <a:p>
            <a:pPr algn="ctr"/>
            <a:r>
              <a:rPr lang="en-US" sz="1800" dirty="0">
                <a:solidFill>
                  <a:srgbClr val="002060"/>
                </a:solidFill>
              </a:rPr>
              <a:t>তারিখঃ২২/০২/২০২২খ্রি: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7BD00C3-B9AD-40BA-B08B-B06ACEEA0007}"/>
              </a:ext>
            </a:extLst>
          </p:cNvPr>
          <p:cNvSpPr txBox="1"/>
          <p:nvPr/>
        </p:nvSpPr>
        <p:spPr>
          <a:xfrm>
            <a:off x="6943276" y="4435422"/>
            <a:ext cx="576092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rgbClr val="002060"/>
                </a:solidFill>
              </a:rPr>
              <a:t>আলেয়া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বেগম</a:t>
            </a:r>
            <a:endParaRPr lang="en-US" dirty="0">
              <a:solidFill>
                <a:srgbClr val="002060"/>
              </a:solidFill>
            </a:endParaRPr>
          </a:p>
          <a:p>
            <a:pPr algn="ctr"/>
            <a:r>
              <a:rPr lang="en-US" sz="1800" dirty="0" err="1">
                <a:solidFill>
                  <a:srgbClr val="002060"/>
                </a:solidFill>
              </a:rPr>
              <a:t>সহকারী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প্রধান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শিক্ষক</a:t>
            </a:r>
            <a:endParaRPr lang="en-US" sz="1800" dirty="0">
              <a:solidFill>
                <a:srgbClr val="002060"/>
              </a:solidFill>
            </a:endParaRPr>
          </a:p>
          <a:p>
            <a:pPr algn="ctr"/>
            <a:r>
              <a:rPr lang="en-US" sz="1800" dirty="0" err="1">
                <a:solidFill>
                  <a:srgbClr val="002060"/>
                </a:solidFill>
              </a:rPr>
              <a:t>মানব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কল্যান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উচ্চবিদ্যালয়</a:t>
            </a:r>
            <a:endParaRPr lang="en-US" sz="1800" dirty="0">
              <a:solidFill>
                <a:srgbClr val="002060"/>
              </a:solidFill>
            </a:endParaRPr>
          </a:p>
          <a:p>
            <a:pPr algn="ctr"/>
            <a:r>
              <a:rPr lang="en-US" sz="1800" dirty="0" err="1">
                <a:solidFill>
                  <a:srgbClr val="002060"/>
                </a:solidFill>
              </a:rPr>
              <a:t>বাহুবল,হবিগঞ্জ</a:t>
            </a:r>
            <a:endParaRPr lang="en-US" sz="1800" dirty="0">
              <a:solidFill>
                <a:srgbClr val="002060"/>
              </a:solidFill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CB788E11-188A-49E4-9394-A4228300CE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1447" y="2053969"/>
            <a:ext cx="2424580" cy="23040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633765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Beveled 1">
            <a:extLst>
              <a:ext uri="{FF2B5EF4-FFF2-40B4-BE49-F238E27FC236}">
                <a16:creationId xmlns:a16="http://schemas.microsoft.com/office/drawing/2014/main" id="{3167DC38-E7D4-40FE-8720-7519F3A7AE78}"/>
              </a:ext>
            </a:extLst>
          </p:cNvPr>
          <p:cNvSpPr/>
          <p:nvPr/>
        </p:nvSpPr>
        <p:spPr>
          <a:xfrm>
            <a:off x="4270545" y="173995"/>
            <a:ext cx="3190875" cy="45210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এবার</a:t>
            </a:r>
            <a:r>
              <a:rPr lang="en-US" dirty="0"/>
              <a:t> </a:t>
            </a:r>
            <a:r>
              <a:rPr lang="en-US" dirty="0" err="1"/>
              <a:t>আমরা</a:t>
            </a:r>
            <a:r>
              <a:rPr lang="en-US" dirty="0"/>
              <a:t>  </a:t>
            </a:r>
            <a:r>
              <a:rPr lang="en-US" dirty="0" err="1"/>
              <a:t>ছবিগুলো</a:t>
            </a:r>
            <a:r>
              <a:rPr lang="en-US" dirty="0"/>
              <a:t> </a:t>
            </a:r>
            <a:r>
              <a:rPr lang="en-US" dirty="0" err="1"/>
              <a:t>দেখি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A92865D-F4F9-4AD2-A1AB-D54C23FC88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172931"/>
            <a:ext cx="3766625" cy="2445544"/>
          </a:xfrm>
          <a:prstGeom prst="roundRect">
            <a:avLst>
              <a:gd name="adj" fmla="val 11111"/>
            </a:avLst>
          </a:prstGeom>
          <a:noFill/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306CE0D-F4B8-46C6-BC62-8928F73970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643" y="1227458"/>
            <a:ext cx="3669632" cy="262264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2737621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EA4FE52-8EB8-49C4-B9A8-B09DEF7D0647}"/>
              </a:ext>
            </a:extLst>
          </p:cNvPr>
          <p:cNvSpPr/>
          <p:nvPr/>
        </p:nvSpPr>
        <p:spPr>
          <a:xfrm>
            <a:off x="4199021" y="2803358"/>
            <a:ext cx="4126832" cy="104674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তোলপাড়</a:t>
            </a:r>
            <a:endParaRPr lang="en-US" dirty="0"/>
          </a:p>
          <a:p>
            <a:pPr algn="ctr"/>
            <a:r>
              <a:rPr lang="en-US" dirty="0" err="1"/>
              <a:t>শওকত</a:t>
            </a:r>
            <a:r>
              <a:rPr lang="en-US" dirty="0"/>
              <a:t> </a:t>
            </a:r>
            <a:r>
              <a:rPr lang="en-US" dirty="0" err="1"/>
              <a:t>ওসমান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D8B63D-806F-48E5-9123-F907A51FA24A}"/>
              </a:ext>
            </a:extLst>
          </p:cNvPr>
          <p:cNvSpPr/>
          <p:nvPr/>
        </p:nvSpPr>
        <p:spPr>
          <a:xfrm>
            <a:off x="4704384" y="651567"/>
            <a:ext cx="2783232" cy="80382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আজকের</a:t>
            </a:r>
            <a:r>
              <a:rPr lang="en-US" dirty="0"/>
              <a:t> </a:t>
            </a:r>
            <a:r>
              <a:rPr lang="en-US" dirty="0" err="1"/>
              <a:t>পাঠ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7669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agnetic Disk 1">
            <a:extLst>
              <a:ext uri="{FF2B5EF4-FFF2-40B4-BE49-F238E27FC236}">
                <a16:creationId xmlns:a16="http://schemas.microsoft.com/office/drawing/2014/main" id="{8352AC58-02B6-4AA0-8381-B283A6FFC3A2}"/>
              </a:ext>
            </a:extLst>
          </p:cNvPr>
          <p:cNvSpPr/>
          <p:nvPr/>
        </p:nvSpPr>
        <p:spPr>
          <a:xfrm>
            <a:off x="4499920" y="269790"/>
            <a:ext cx="3505200" cy="858254"/>
          </a:xfrm>
          <a:prstGeom prst="flowChartMagneticDisk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শিখনফল</a:t>
            </a: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327F3E3-AE4C-4267-B0FD-70744C6241F9}"/>
              </a:ext>
            </a:extLst>
          </p:cNvPr>
          <p:cNvSpPr/>
          <p:nvPr/>
        </p:nvSpPr>
        <p:spPr>
          <a:xfrm>
            <a:off x="1732547" y="1696454"/>
            <a:ext cx="8530390" cy="33568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n-US" sz="2400" dirty="0" err="1"/>
              <a:t>এই</a:t>
            </a:r>
            <a:r>
              <a:rPr lang="en-US" sz="2400" dirty="0"/>
              <a:t> </a:t>
            </a:r>
            <a:r>
              <a:rPr lang="en-US" sz="2400" dirty="0" err="1"/>
              <a:t>পাঠ</a:t>
            </a:r>
            <a:r>
              <a:rPr lang="en-US" sz="2400" dirty="0"/>
              <a:t> </a:t>
            </a:r>
            <a:r>
              <a:rPr lang="en-US" sz="2400" dirty="0" err="1"/>
              <a:t>শেষে</a:t>
            </a:r>
            <a:r>
              <a:rPr lang="en-US" sz="2400" dirty="0"/>
              <a:t>  </a:t>
            </a:r>
            <a:r>
              <a:rPr lang="en-US" sz="2400" dirty="0" err="1"/>
              <a:t>শিক্ষার্থীরা</a:t>
            </a:r>
            <a:r>
              <a:rPr lang="en-US" sz="2400" dirty="0"/>
              <a:t>----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n-US" sz="24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নতুন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নতুন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শব্দের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অর্থ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বলতে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পারবে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ও </a:t>
            </a:r>
            <a:r>
              <a:rPr lang="en-US" sz="24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প্রয়োগ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করতে</a:t>
            </a:r>
            <a:r>
              <a:rPr lang="en-US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পারবে</a:t>
            </a:r>
            <a:endParaRPr lang="en-US" sz="2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n-US" sz="2400" dirty="0" err="1">
                <a:solidFill>
                  <a:schemeClr val="tx2"/>
                </a:solidFill>
              </a:rPr>
              <a:t>প্রমিত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উচ্চারনে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পাঠ্যাংশটুকু</a:t>
            </a:r>
            <a:r>
              <a:rPr lang="en-US" sz="2400" dirty="0">
                <a:solidFill>
                  <a:schemeClr val="tx2"/>
                </a:solidFill>
              </a:rPr>
              <a:t>  </a:t>
            </a:r>
            <a:r>
              <a:rPr lang="en-US" sz="2400" dirty="0" err="1">
                <a:solidFill>
                  <a:schemeClr val="tx2"/>
                </a:solidFill>
              </a:rPr>
              <a:t>পড়তে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পারবে</a:t>
            </a:r>
            <a:endParaRPr lang="en-US" sz="2400" dirty="0">
              <a:solidFill>
                <a:schemeClr val="tx2"/>
              </a:solidFill>
            </a:endParaRP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bn-IN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মুক্তিযুদ্ধের সময় যে সব মানুষ উদ্বাস্তু হয়েছিল তাদের  চিত্র </a:t>
            </a:r>
            <a:r>
              <a:rPr lang="en-U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5469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Sequential Access Storage 1">
            <a:extLst>
              <a:ext uri="{FF2B5EF4-FFF2-40B4-BE49-F238E27FC236}">
                <a16:creationId xmlns:a16="http://schemas.microsoft.com/office/drawing/2014/main" id="{4688A14E-B5F2-49FA-8CC9-D04E1A6D2CE0}"/>
              </a:ext>
            </a:extLst>
          </p:cNvPr>
          <p:cNvSpPr/>
          <p:nvPr/>
        </p:nvSpPr>
        <p:spPr>
          <a:xfrm>
            <a:off x="3592727" y="0"/>
            <a:ext cx="4800600" cy="895634"/>
          </a:xfrm>
          <a:prstGeom prst="flowChartMagneticTap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rgbClr val="C00000"/>
                </a:solidFill>
              </a:rPr>
              <a:t>লেখক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পরিচিতি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3" name="Content Placeholder 9">
            <a:extLst>
              <a:ext uri="{FF2B5EF4-FFF2-40B4-BE49-F238E27FC236}">
                <a16:creationId xmlns:a16="http://schemas.microsoft.com/office/drawing/2014/main" id="{15716859-8DA7-41E2-BB78-A4CAA92A51E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69" t="-6897" r="4552" b="10792"/>
          <a:stretch/>
        </p:blipFill>
        <p:spPr>
          <a:xfrm>
            <a:off x="4363093" y="1178811"/>
            <a:ext cx="3108518" cy="3356842"/>
          </a:xfrm>
          <a:prstGeom prst="ellipse">
            <a:avLst/>
          </a:prstGeom>
          <a:noFill/>
          <a:ln>
            <a:noFill/>
          </a:ln>
          <a:effectLst>
            <a:softEdge rad="112500"/>
          </a:effectLst>
        </p:spPr>
      </p:pic>
      <p:sp>
        <p:nvSpPr>
          <p:cNvPr id="4" name="Rectangle: Beveled 3">
            <a:extLst>
              <a:ext uri="{FF2B5EF4-FFF2-40B4-BE49-F238E27FC236}">
                <a16:creationId xmlns:a16="http://schemas.microsoft.com/office/drawing/2014/main" id="{8291F8AE-887D-42CE-BB7F-AA2AA3815EA3}"/>
              </a:ext>
            </a:extLst>
          </p:cNvPr>
          <p:cNvSpPr/>
          <p:nvPr/>
        </p:nvSpPr>
        <p:spPr>
          <a:xfrm>
            <a:off x="4258318" y="5073368"/>
            <a:ext cx="2752725" cy="89563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rgbClr val="002060"/>
                </a:solidFill>
              </a:rPr>
              <a:t>শওকত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ওসমান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5" name="Cube 4">
            <a:extLst>
              <a:ext uri="{FF2B5EF4-FFF2-40B4-BE49-F238E27FC236}">
                <a16:creationId xmlns:a16="http://schemas.microsoft.com/office/drawing/2014/main" id="{F2866993-8A51-4E65-958A-417A506C235D}"/>
              </a:ext>
            </a:extLst>
          </p:cNvPr>
          <p:cNvSpPr/>
          <p:nvPr/>
        </p:nvSpPr>
        <p:spPr>
          <a:xfrm>
            <a:off x="558119" y="717405"/>
            <a:ext cx="2268432" cy="895634"/>
          </a:xfrm>
          <a:prstGeom prst="cube">
            <a:avLst/>
          </a:prstGeom>
          <a:solidFill>
            <a:srgbClr val="FFC0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জন্মঃ১৯১৭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সাল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সিংহপুর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গ্রামে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id="{B8B44EF3-91CD-4A56-89FC-1E43A4671582}"/>
              </a:ext>
            </a:extLst>
          </p:cNvPr>
          <p:cNvSpPr/>
          <p:nvPr/>
        </p:nvSpPr>
        <p:spPr>
          <a:xfrm>
            <a:off x="458158" y="1910539"/>
            <a:ext cx="2296597" cy="750789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মৃত্যুঃ১৯৯৮ </a:t>
            </a:r>
            <a:r>
              <a:rPr lang="en-US" dirty="0" err="1"/>
              <a:t>খ্রিষ্টাব্দে</a:t>
            </a:r>
            <a:endParaRPr lang="en-US" dirty="0"/>
          </a:p>
        </p:txBody>
      </p:sp>
      <p:sp>
        <p:nvSpPr>
          <p:cNvPr id="7" name="Cube 6">
            <a:extLst>
              <a:ext uri="{FF2B5EF4-FFF2-40B4-BE49-F238E27FC236}">
                <a16:creationId xmlns:a16="http://schemas.microsoft.com/office/drawing/2014/main" id="{F549D63E-C801-4ED7-807E-FD767555B7C7}"/>
              </a:ext>
            </a:extLst>
          </p:cNvPr>
          <p:cNvSpPr/>
          <p:nvPr/>
        </p:nvSpPr>
        <p:spPr>
          <a:xfrm>
            <a:off x="404391" y="2865053"/>
            <a:ext cx="2422160" cy="836015"/>
          </a:xfrm>
          <a:prstGeom prst="cub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তার</a:t>
            </a:r>
            <a:r>
              <a:rPr lang="en-US" dirty="0"/>
              <a:t> </a:t>
            </a:r>
            <a:r>
              <a:rPr lang="en-US" dirty="0" err="1"/>
              <a:t>সাহিত্য</a:t>
            </a:r>
            <a:r>
              <a:rPr lang="en-US" dirty="0"/>
              <a:t> </a:t>
            </a:r>
            <a:r>
              <a:rPr lang="en-US" dirty="0" err="1"/>
              <a:t>পুরুষ্কার</a:t>
            </a:r>
            <a:r>
              <a:rPr lang="en-US" dirty="0"/>
              <a:t> </a:t>
            </a:r>
            <a:r>
              <a:rPr lang="en-US" dirty="0" err="1"/>
              <a:t>গুলো</a:t>
            </a:r>
            <a:r>
              <a:rPr lang="en-US" dirty="0"/>
              <a:t> </a:t>
            </a:r>
            <a:r>
              <a:rPr lang="en-US" dirty="0" err="1"/>
              <a:t>হচ্ছেঃ</a:t>
            </a:r>
            <a:endParaRPr lang="en-US" dirty="0"/>
          </a:p>
        </p:txBody>
      </p:sp>
      <p:sp>
        <p:nvSpPr>
          <p:cNvPr id="8" name="Rectangle: Beveled 7">
            <a:extLst>
              <a:ext uri="{FF2B5EF4-FFF2-40B4-BE49-F238E27FC236}">
                <a16:creationId xmlns:a16="http://schemas.microsoft.com/office/drawing/2014/main" id="{8A9BEB12-C63F-49C5-916F-17039CC3BC30}"/>
              </a:ext>
            </a:extLst>
          </p:cNvPr>
          <p:cNvSpPr/>
          <p:nvPr/>
        </p:nvSpPr>
        <p:spPr>
          <a:xfrm>
            <a:off x="604379" y="3983282"/>
            <a:ext cx="2004154" cy="552371"/>
          </a:xfrm>
          <a:prstGeom prst="bevel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92D050"/>
                </a:solidFill>
              </a:rPr>
              <a:t>আদমজী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err="1">
                <a:solidFill>
                  <a:srgbClr val="92D050"/>
                </a:solidFill>
              </a:rPr>
              <a:t>সাহিত্যপুরুস্কার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9" name="Rectangle: Beveled 8">
            <a:extLst>
              <a:ext uri="{FF2B5EF4-FFF2-40B4-BE49-F238E27FC236}">
                <a16:creationId xmlns:a16="http://schemas.microsoft.com/office/drawing/2014/main" id="{23F25F36-3C73-4F11-9E4A-4133CA9437B7}"/>
              </a:ext>
            </a:extLst>
          </p:cNvPr>
          <p:cNvSpPr/>
          <p:nvPr/>
        </p:nvSpPr>
        <p:spPr>
          <a:xfrm>
            <a:off x="501556" y="4893857"/>
            <a:ext cx="2209799" cy="704771"/>
          </a:xfrm>
          <a:prstGeom prst="bevel">
            <a:avLst/>
          </a:prstGeom>
          <a:solidFill>
            <a:srgbClr val="00B05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বাংলা</a:t>
            </a:r>
            <a:r>
              <a:rPr lang="en-US" dirty="0"/>
              <a:t> </a:t>
            </a:r>
            <a:r>
              <a:rPr lang="en-US" dirty="0" err="1"/>
              <a:t>একাডেমি</a:t>
            </a:r>
            <a:r>
              <a:rPr lang="en-US" dirty="0"/>
              <a:t> </a:t>
            </a:r>
            <a:r>
              <a:rPr lang="en-US" dirty="0" err="1"/>
              <a:t>সাহিত্য</a:t>
            </a:r>
            <a:r>
              <a:rPr lang="en-US" dirty="0"/>
              <a:t> </a:t>
            </a:r>
            <a:r>
              <a:rPr lang="en-US" dirty="0" err="1"/>
              <a:t>পুরুস্কার</a:t>
            </a:r>
            <a:r>
              <a:rPr lang="en-US" dirty="0"/>
              <a:t>,</a:t>
            </a:r>
          </a:p>
        </p:txBody>
      </p:sp>
      <p:sp>
        <p:nvSpPr>
          <p:cNvPr id="10" name="Rectangle: Beveled 9">
            <a:extLst>
              <a:ext uri="{FF2B5EF4-FFF2-40B4-BE49-F238E27FC236}">
                <a16:creationId xmlns:a16="http://schemas.microsoft.com/office/drawing/2014/main" id="{C158F7FA-4A57-44EB-8062-804E74A14B52}"/>
              </a:ext>
            </a:extLst>
          </p:cNvPr>
          <p:cNvSpPr/>
          <p:nvPr/>
        </p:nvSpPr>
        <p:spPr>
          <a:xfrm>
            <a:off x="458158" y="5885992"/>
            <a:ext cx="2359544" cy="70477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002060"/>
                </a:solidFill>
              </a:rPr>
              <a:t>একুশে</a:t>
            </a:r>
            <a:r>
              <a:rPr lang="en-US" dirty="0">
                <a:solidFill>
                  <a:srgbClr val="002060"/>
                </a:solidFill>
              </a:rPr>
              <a:t> পদক,নাসির </a:t>
            </a:r>
            <a:r>
              <a:rPr lang="en-US" dirty="0" err="1">
                <a:solidFill>
                  <a:srgbClr val="002060"/>
                </a:solidFill>
              </a:rPr>
              <a:t>উদ্দিন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স্বর্ণ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পদক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Rectangle: Beveled 10">
            <a:extLst>
              <a:ext uri="{FF2B5EF4-FFF2-40B4-BE49-F238E27FC236}">
                <a16:creationId xmlns:a16="http://schemas.microsoft.com/office/drawing/2014/main" id="{ECA5A9B1-C643-47EC-98DE-1F322CCA1F68}"/>
              </a:ext>
            </a:extLst>
          </p:cNvPr>
          <p:cNvSpPr/>
          <p:nvPr/>
        </p:nvSpPr>
        <p:spPr>
          <a:xfrm>
            <a:off x="8393327" y="1243608"/>
            <a:ext cx="2836967" cy="738862"/>
          </a:xfrm>
          <a:prstGeom prst="beve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FFC000"/>
                </a:solidFill>
              </a:rPr>
              <a:t>প্রকৃত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নামঃ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আজিজুর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err="1">
                <a:solidFill>
                  <a:srgbClr val="FFC000"/>
                </a:solidFill>
              </a:rPr>
              <a:t>রহমান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2" name="Cube 11">
            <a:extLst>
              <a:ext uri="{FF2B5EF4-FFF2-40B4-BE49-F238E27FC236}">
                <a16:creationId xmlns:a16="http://schemas.microsoft.com/office/drawing/2014/main" id="{01F45CD9-AFDA-4BA9-9AAC-F6B6B9D5E7F9}"/>
              </a:ext>
            </a:extLst>
          </p:cNvPr>
          <p:cNvSpPr/>
          <p:nvPr/>
        </p:nvSpPr>
        <p:spPr>
          <a:xfrm>
            <a:off x="8487835" y="2330444"/>
            <a:ext cx="2647950" cy="836015"/>
          </a:xfrm>
          <a:prstGeom prst="cub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বাংলা</a:t>
            </a:r>
            <a:r>
              <a:rPr lang="en-US" dirty="0"/>
              <a:t> </a:t>
            </a:r>
            <a:r>
              <a:rPr lang="en-US" dirty="0" err="1"/>
              <a:t>ভাষা</a:t>
            </a:r>
            <a:r>
              <a:rPr lang="en-US" dirty="0"/>
              <a:t> ও </a:t>
            </a:r>
            <a:r>
              <a:rPr lang="en-US" dirty="0" err="1"/>
              <a:t>সাহিত্যের</a:t>
            </a:r>
            <a:r>
              <a:rPr lang="en-US" dirty="0"/>
              <a:t> </a:t>
            </a:r>
            <a:r>
              <a:rPr lang="en-US" dirty="0" err="1"/>
              <a:t>অধ্যাপক</a:t>
            </a:r>
            <a:r>
              <a:rPr lang="en-US" dirty="0"/>
              <a:t> </a:t>
            </a:r>
            <a:r>
              <a:rPr lang="en-US" b="1" dirty="0" err="1"/>
              <a:t>ছিলেন</a:t>
            </a:r>
            <a:endParaRPr lang="en-US" b="1" dirty="0"/>
          </a:p>
        </p:txBody>
      </p:sp>
      <p:sp>
        <p:nvSpPr>
          <p:cNvPr id="13" name="Rectangle: Beveled 12">
            <a:extLst>
              <a:ext uri="{FF2B5EF4-FFF2-40B4-BE49-F238E27FC236}">
                <a16:creationId xmlns:a16="http://schemas.microsoft.com/office/drawing/2014/main" id="{AA4F5080-3FB8-48EB-992C-8C4FB83B3560}"/>
              </a:ext>
            </a:extLst>
          </p:cNvPr>
          <p:cNvSpPr/>
          <p:nvPr/>
        </p:nvSpPr>
        <p:spPr>
          <a:xfrm>
            <a:off x="8393327" y="3573932"/>
            <a:ext cx="3505200" cy="2454569"/>
          </a:xfrm>
          <a:prstGeom prst="beve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FFFF00"/>
                </a:solidFill>
              </a:rPr>
              <a:t>ছোটদের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জন্য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গ্রন্থঃ</a:t>
            </a:r>
            <a:endParaRPr lang="en-US" dirty="0">
              <a:solidFill>
                <a:srgbClr val="FFFF00"/>
              </a:solidFill>
            </a:endParaRPr>
          </a:p>
          <a:p>
            <a:pPr algn="ctr"/>
            <a:r>
              <a:rPr lang="en-US" dirty="0">
                <a:solidFill>
                  <a:srgbClr val="FFFF00"/>
                </a:solidFill>
              </a:rPr>
              <a:t>’</a:t>
            </a:r>
            <a:r>
              <a:rPr lang="en-US" dirty="0" err="1">
                <a:solidFill>
                  <a:srgbClr val="FFFF00"/>
                </a:solidFill>
              </a:rPr>
              <a:t>ওটন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সাহেবের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বাংলা</a:t>
            </a:r>
            <a:r>
              <a:rPr lang="en-US" dirty="0">
                <a:solidFill>
                  <a:srgbClr val="FFFF00"/>
                </a:solidFill>
              </a:rPr>
              <a:t>’, ‘</a:t>
            </a:r>
            <a:r>
              <a:rPr lang="en-US" dirty="0" err="1">
                <a:solidFill>
                  <a:srgbClr val="FFFF00"/>
                </a:solidFill>
              </a:rPr>
              <a:t>ডিগবাজি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মসকুইটো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ফোন</a:t>
            </a:r>
            <a:r>
              <a:rPr lang="en-US" dirty="0">
                <a:solidFill>
                  <a:srgbClr val="FFFF00"/>
                </a:solidFill>
              </a:rPr>
              <a:t>’, </a:t>
            </a:r>
            <a:r>
              <a:rPr lang="en-US" dirty="0" err="1">
                <a:solidFill>
                  <a:srgbClr val="FFFF00"/>
                </a:solidFill>
              </a:rPr>
              <a:t>তারা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দুইজন</a:t>
            </a:r>
            <a:r>
              <a:rPr lang="en-US" dirty="0">
                <a:solidFill>
                  <a:srgbClr val="FFFF00"/>
                </a:solidFill>
              </a:rPr>
              <a:t>’, ‘</a:t>
            </a:r>
            <a:r>
              <a:rPr lang="en-US" dirty="0" err="1">
                <a:solidFill>
                  <a:srgbClr val="FFFF00"/>
                </a:solidFill>
              </a:rPr>
              <a:t>ক্ষুদে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সোশালিস্ট</a:t>
            </a:r>
            <a:r>
              <a:rPr lang="en-US" dirty="0">
                <a:solidFill>
                  <a:srgbClr val="FFFF00"/>
                </a:solidFill>
              </a:rPr>
              <a:t>’, </a:t>
            </a:r>
            <a:r>
              <a:rPr lang="en-US" dirty="0" err="1">
                <a:solidFill>
                  <a:srgbClr val="FFFF00"/>
                </a:solidFill>
              </a:rPr>
              <a:t>ছোটদের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নানা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গল্প</a:t>
            </a:r>
            <a:r>
              <a:rPr lang="en-US" dirty="0">
                <a:solidFill>
                  <a:srgbClr val="FFFF00"/>
                </a:solidFill>
              </a:rPr>
              <a:t>,’ ‘</a:t>
            </a:r>
            <a:r>
              <a:rPr lang="en-US" dirty="0" err="1">
                <a:solidFill>
                  <a:srgbClr val="FFFF00"/>
                </a:solidFill>
              </a:rPr>
              <a:t>কথা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রচনার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কথা</a:t>
            </a:r>
            <a:r>
              <a:rPr lang="en-US" dirty="0">
                <a:solidFill>
                  <a:srgbClr val="FFFF00"/>
                </a:solidFill>
              </a:rPr>
              <a:t>’, ও </a:t>
            </a:r>
            <a:r>
              <a:rPr lang="en-US" dirty="0" err="1">
                <a:solidFill>
                  <a:srgbClr val="FFFF00"/>
                </a:solidFill>
              </a:rPr>
              <a:t>পঞ্চসঙ্গী</a:t>
            </a:r>
            <a:r>
              <a:rPr lang="en-US" dirty="0">
                <a:solidFill>
                  <a:srgbClr val="FFFF00"/>
                </a:solidFill>
              </a:rPr>
              <a:t>’ </a:t>
            </a:r>
            <a:r>
              <a:rPr lang="en-US" dirty="0" err="1">
                <a:solidFill>
                  <a:srgbClr val="FFFF00"/>
                </a:solidFill>
              </a:rPr>
              <a:t>ইত্যাদি</a:t>
            </a:r>
            <a:r>
              <a:rPr lang="en-US" dirty="0">
                <a:solidFill>
                  <a:srgbClr val="FFFF00"/>
                </a:solidFill>
              </a:rPr>
              <a:t>।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7370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>
            <a:extLst>
              <a:ext uri="{FF2B5EF4-FFF2-40B4-BE49-F238E27FC236}">
                <a16:creationId xmlns:a16="http://schemas.microsoft.com/office/drawing/2014/main" id="{E5D67608-98D0-4CC4-A0D4-3D0406B28A10}"/>
              </a:ext>
            </a:extLst>
          </p:cNvPr>
          <p:cNvSpPr/>
          <p:nvPr/>
        </p:nvSpPr>
        <p:spPr>
          <a:xfrm>
            <a:off x="4596063" y="238463"/>
            <a:ext cx="2704475" cy="520990"/>
          </a:xfrm>
          <a:prstGeom prst="flowChartPunchedTape">
            <a:avLst/>
          </a:prstGeom>
          <a:solidFill>
            <a:srgbClr val="FFFF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rgbClr val="FF0000"/>
                </a:solidFill>
              </a:rPr>
              <a:t>একক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কাজ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37F8F-9744-4193-B513-681BCBE6EDDD}"/>
              </a:ext>
            </a:extLst>
          </p:cNvPr>
          <p:cNvSpPr txBox="1">
            <a:spLocks/>
          </p:cNvSpPr>
          <p:nvPr/>
        </p:nvSpPr>
        <p:spPr>
          <a:xfrm>
            <a:off x="2237575" y="1979638"/>
            <a:ext cx="6571343" cy="345061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err="1">
                <a:solidFill>
                  <a:srgbClr val="002060"/>
                </a:solidFill>
              </a:rPr>
              <a:t>শওকত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ওসমান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কত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সালে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জন্ম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গ্রহন</a:t>
            </a:r>
            <a:r>
              <a:rPr lang="en-US" dirty="0">
                <a:solidFill>
                  <a:srgbClr val="002060"/>
                </a:solidFill>
              </a:rPr>
              <a:t>  </a:t>
            </a:r>
            <a:r>
              <a:rPr lang="en-US" dirty="0" err="1">
                <a:solidFill>
                  <a:srgbClr val="002060"/>
                </a:solidFill>
              </a:rPr>
              <a:t>করেনতার</a:t>
            </a:r>
            <a:r>
              <a:rPr lang="en-US" dirty="0">
                <a:solidFill>
                  <a:srgbClr val="002060"/>
                </a:solidFill>
              </a:rPr>
              <a:t> </a:t>
            </a:r>
          </a:p>
          <a:p>
            <a:r>
              <a:rPr lang="en-US" dirty="0" err="1">
                <a:solidFill>
                  <a:srgbClr val="002060"/>
                </a:solidFill>
              </a:rPr>
              <a:t>তার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প্রকৃত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নাম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কি</a:t>
            </a:r>
            <a:r>
              <a:rPr lang="en-US" dirty="0">
                <a:solidFill>
                  <a:srgbClr val="002060"/>
                </a:solidFill>
              </a:rPr>
              <a:t>?</a:t>
            </a:r>
          </a:p>
          <a:p>
            <a:r>
              <a:rPr lang="en-US" dirty="0" err="1">
                <a:solidFill>
                  <a:srgbClr val="002060"/>
                </a:solidFill>
              </a:rPr>
              <a:t>তিনি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কত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সালে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মৃত্যু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বরন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করেন</a:t>
            </a:r>
            <a:r>
              <a:rPr lang="en-US" dirty="0">
                <a:solidFill>
                  <a:srgbClr val="002060"/>
                </a:solidFill>
              </a:rPr>
              <a:t>?</a:t>
            </a:r>
          </a:p>
          <a:p>
            <a:r>
              <a:rPr lang="en-US" dirty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78936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rved Down Ribbon 1">
            <a:extLst>
              <a:ext uri="{FF2B5EF4-FFF2-40B4-BE49-F238E27FC236}">
                <a16:creationId xmlns:a16="http://schemas.microsoft.com/office/drawing/2014/main" id="{613C9A4C-C314-4CD1-B71D-601F3655D08B}"/>
              </a:ext>
            </a:extLst>
          </p:cNvPr>
          <p:cNvSpPr txBox="1">
            <a:spLocks/>
          </p:cNvSpPr>
          <p:nvPr/>
        </p:nvSpPr>
        <p:spPr bwMode="blackWhite">
          <a:xfrm>
            <a:off x="2717633" y="86181"/>
            <a:ext cx="6572250" cy="1049337"/>
          </a:xfrm>
          <a:prstGeom prst="ellipseRibbon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12700" cap="flat" cmpd="sng" algn="ctr">
            <a:solidFill>
              <a:srgbClr val="FF0000"/>
            </a:solidFill>
            <a:prstDash val="dash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74320" tIns="182880" rIns="274320" bIns="182880" rtlCol="0" anchor="ctr" anchorCtr="1">
            <a:normAutofit fontScale="92500" lnSpcReduction="20000"/>
          </a:bodyPr>
          <a:lstStyle>
            <a:defPPr>
              <a:defRPr lang="en-US"/>
            </a:defPPr>
            <a:lvl1pPr marL="0" algn="l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 cap="all" spc="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2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গল্পের</a:t>
            </a:r>
            <a:r>
              <a:rPr lang="en-US" sz="3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1">
                    <a:lumMod val="85000"/>
                    <a:lumOff val="15000"/>
                  </a:schemeClr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endParaRPr lang="en-US" sz="3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1">
                  <a:lumMod val="85000"/>
                  <a:lumOff val="15000"/>
                </a:schemeClr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0AAC9BE-A30D-48CB-8AE8-D54D9E561B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491" y="1929602"/>
            <a:ext cx="5620534" cy="422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6592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F9352499-8095-4D30-B1ED-C21682E29079}"/>
              </a:ext>
            </a:extLst>
          </p:cNvPr>
          <p:cNvSpPr/>
          <p:nvPr/>
        </p:nvSpPr>
        <p:spPr>
          <a:xfrm>
            <a:off x="3986463" y="2157721"/>
            <a:ext cx="3276600" cy="795680"/>
          </a:xfrm>
          <a:prstGeom prst="ellipse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শিক্ষকের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আদর্শ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50000"/>
                  </a:schemeClr>
                </a:solidFill>
              </a:rPr>
              <a:t>পাঠ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484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196</TotalTime>
  <Words>277</Words>
  <Application>Microsoft Office PowerPoint</Application>
  <PresentationFormat>Widescreen</PresentationFormat>
  <Paragraphs>56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Gill Sans MT</vt:lpstr>
      <vt:lpstr>NikoshBAN</vt:lpstr>
      <vt:lpstr>Wingdings</vt:lpstr>
      <vt:lpstr>Parcel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Aleya Begum</dc:creator>
  <cp:lastModifiedBy>Aleya Begum</cp:lastModifiedBy>
  <cp:revision>11</cp:revision>
  <dcterms:created xsi:type="dcterms:W3CDTF">2022-02-22T16:20:10Z</dcterms:created>
  <dcterms:modified xsi:type="dcterms:W3CDTF">2022-02-22T19:36:12Z</dcterms:modified>
</cp:coreProperties>
</file>