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0" r:id="rId6"/>
    <p:sldId id="261" r:id="rId7"/>
    <p:sldId id="295" r:id="rId8"/>
    <p:sldId id="296" r:id="rId9"/>
    <p:sldId id="27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11" r:id="rId18"/>
    <p:sldId id="312" r:id="rId19"/>
    <p:sldId id="313" r:id="rId20"/>
    <p:sldId id="31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34610-9316-409C-AA8D-54E39FA0516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8A501-7CBE-4C19-B9D0-4417D2F590B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প্রয়োজনীয়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দ্রব্যাদির তালিকা প্রস্তুতকরণ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5BF44BE-B99F-4653-81F5-48C33FD9B3E6}" type="parTrans" cxnId="{718EA7C7-9E1B-4D49-A847-0394BA6E88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4819DC-EE55-490F-A2C4-3D1F41135693}" type="sibTrans" cxnId="{718EA7C7-9E1B-4D49-A847-0394BA6E88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F9EF5C-F056-41B4-8C3A-D8D44FF3687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 নির্ধারণ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58BEFF-DCB3-45CE-B08A-F90725CE4F82}" type="parTrans" cxnId="{0C63463C-AF07-4455-8B13-C5DB314016D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DD4552-C58A-435D-95AF-3D2686801C4A}" type="sibTrans" cxnId="{0C63463C-AF07-4455-8B13-C5DB314016D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CF24C24-90EF-400F-AD6F-716C1BE803B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সম্ভাব্য আয় নির্ধারণ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F2661AD-37F5-449C-8033-839FE12142BB}" type="parTrans" cxnId="{0597C07F-195F-409C-AF3D-24422BDDD0E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8CC7D3-B873-412D-BA7E-FE3B9E8E8E3D}" type="sibTrans" cxnId="{0597C07F-195F-409C-AF3D-24422BDDD0E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B55DD3-F910-4941-BD65-62777873568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বাজেটের ভারসাম্য রক্ষা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7710EC-67F9-4CE9-91D8-8C232CD9B13D}" type="parTrans" cxnId="{13DF7A37-21C8-456F-A956-6AEBF616334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9F2E98-A1DB-4512-92C0-3C00EF34151B}" type="sibTrans" cxnId="{13DF7A37-21C8-456F-A956-6AEBF616334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9108F4-0CC4-4E90-86C2-97D4C47808E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যুগোপযোগী বাজেট প্রণয়ন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CD5D1D9-6B3E-44BC-8361-383300C67A71}" type="parTrans" cxnId="{119B720C-D2E3-4821-A324-A031B1B54B8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F131DA8-CB25-40FA-A6A5-036B4958FE4D}" type="sibTrans" cxnId="{119B720C-D2E3-4821-A324-A031B1B54B8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8AE50F-EE89-4E41-B57C-4E7B58120C33}" type="pres">
      <dgm:prSet presAssocID="{65534610-9316-409C-AA8D-54E39FA051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211E5-2967-4552-930C-070597F3346D}" type="pres">
      <dgm:prSet presAssocID="{65534610-9316-409C-AA8D-54E39FA05164}" presName="cycle" presStyleCnt="0"/>
      <dgm:spPr/>
    </dgm:pt>
    <dgm:pt modelId="{6D2A7DD1-8B5F-4C74-B7B6-8813C43C7652}" type="pres">
      <dgm:prSet presAssocID="{57C8A501-7CBE-4C19-B9D0-4417D2F590BF}" presName="nodeFirstNode" presStyleLbl="node1" presStyleIdx="0" presStyleCnt="5" custScaleX="10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39E77-1AE9-4C05-9C16-DB47C895EE08}" type="pres">
      <dgm:prSet presAssocID="{2C4819DC-EE55-490F-A2C4-3D1F4113569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8A5379E-559E-430B-AE59-3EB2E3FC5A48}" type="pres">
      <dgm:prSet presAssocID="{7CF9EF5C-F056-41B4-8C3A-D8D44FF36873}" presName="nodeFollowingNodes" presStyleLbl="node1" presStyleIdx="1" presStyleCnt="5" custScaleX="79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830BC-E7A7-4D58-9C14-04969DA25879}" type="pres">
      <dgm:prSet presAssocID="{9CF24C24-90EF-400F-AD6F-716C1BE803BC}" presName="nodeFollowingNodes" presStyleLbl="node1" presStyleIdx="2" presStyleCnt="5" custScaleX="75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CFD6-0F6C-42A9-B202-EA3B9921E311}" type="pres">
      <dgm:prSet presAssocID="{96B55DD3-F910-4941-BD65-62777873568E}" presName="nodeFollowingNodes" presStyleLbl="node1" presStyleIdx="3" presStyleCnt="5" custScaleX="8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566D0-1C5A-4346-B562-CF6E1C8B46FB}" type="pres">
      <dgm:prSet presAssocID="{DF9108F4-0CC4-4E90-86C2-97D4C47808ED}" presName="nodeFollowingNodes" presStyleLbl="node1" presStyleIdx="4" presStyleCnt="5" custScaleX="78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6F14B-9EA5-4F78-B481-3C7501EC3C7E}" type="presOf" srcId="{2C4819DC-EE55-490F-A2C4-3D1F41135693}" destId="{DCC39E77-1AE9-4C05-9C16-DB47C895EE08}" srcOrd="0" destOrd="0" presId="urn:microsoft.com/office/officeart/2005/8/layout/cycle3"/>
    <dgm:cxn modelId="{109CB3CF-BBCB-4F06-A880-B8C6FED773DD}" type="presOf" srcId="{9CF24C24-90EF-400F-AD6F-716C1BE803BC}" destId="{7BD830BC-E7A7-4D58-9C14-04969DA25879}" srcOrd="0" destOrd="0" presId="urn:microsoft.com/office/officeart/2005/8/layout/cycle3"/>
    <dgm:cxn modelId="{718EA7C7-9E1B-4D49-A847-0394BA6E889D}" srcId="{65534610-9316-409C-AA8D-54E39FA05164}" destId="{57C8A501-7CBE-4C19-B9D0-4417D2F590BF}" srcOrd="0" destOrd="0" parTransId="{F5BF44BE-B99F-4653-81F5-48C33FD9B3E6}" sibTransId="{2C4819DC-EE55-490F-A2C4-3D1F41135693}"/>
    <dgm:cxn modelId="{7627DB44-15A8-4551-ABEF-2B7BB8ACBFF9}" type="presOf" srcId="{7CF9EF5C-F056-41B4-8C3A-D8D44FF36873}" destId="{F8A5379E-559E-430B-AE59-3EB2E3FC5A48}" srcOrd="0" destOrd="0" presId="urn:microsoft.com/office/officeart/2005/8/layout/cycle3"/>
    <dgm:cxn modelId="{0C63463C-AF07-4455-8B13-C5DB314016DC}" srcId="{65534610-9316-409C-AA8D-54E39FA05164}" destId="{7CF9EF5C-F056-41B4-8C3A-D8D44FF36873}" srcOrd="1" destOrd="0" parTransId="{DB58BEFF-DCB3-45CE-B08A-F90725CE4F82}" sibTransId="{E5DD4552-C58A-435D-95AF-3D2686801C4A}"/>
    <dgm:cxn modelId="{0411C060-7705-4EAB-AED3-46C9C0BBC77A}" type="presOf" srcId="{65534610-9316-409C-AA8D-54E39FA05164}" destId="{1A8AE50F-EE89-4E41-B57C-4E7B58120C33}" srcOrd="0" destOrd="0" presId="urn:microsoft.com/office/officeart/2005/8/layout/cycle3"/>
    <dgm:cxn modelId="{0597C07F-195F-409C-AF3D-24422BDDD0EF}" srcId="{65534610-9316-409C-AA8D-54E39FA05164}" destId="{9CF24C24-90EF-400F-AD6F-716C1BE803BC}" srcOrd="2" destOrd="0" parTransId="{6F2661AD-37F5-449C-8033-839FE12142BB}" sibTransId="{538CC7D3-B873-412D-BA7E-FE3B9E8E8E3D}"/>
    <dgm:cxn modelId="{119B720C-D2E3-4821-A324-A031B1B54B86}" srcId="{65534610-9316-409C-AA8D-54E39FA05164}" destId="{DF9108F4-0CC4-4E90-86C2-97D4C47808ED}" srcOrd="4" destOrd="0" parTransId="{DCD5D1D9-6B3E-44BC-8361-383300C67A71}" sibTransId="{2F131DA8-CB25-40FA-A6A5-036B4958FE4D}"/>
    <dgm:cxn modelId="{F7793A72-439B-42FD-ACC8-FBD9DCCDEF1B}" type="presOf" srcId="{DF9108F4-0CC4-4E90-86C2-97D4C47808ED}" destId="{A4D566D0-1C5A-4346-B562-CF6E1C8B46FB}" srcOrd="0" destOrd="0" presId="urn:microsoft.com/office/officeart/2005/8/layout/cycle3"/>
    <dgm:cxn modelId="{9067804B-5925-4CA1-96C4-79ECED593EC1}" type="presOf" srcId="{57C8A501-7CBE-4C19-B9D0-4417D2F590BF}" destId="{6D2A7DD1-8B5F-4C74-B7B6-8813C43C7652}" srcOrd="0" destOrd="0" presId="urn:microsoft.com/office/officeart/2005/8/layout/cycle3"/>
    <dgm:cxn modelId="{13DF7A37-21C8-456F-A956-6AEBF6163343}" srcId="{65534610-9316-409C-AA8D-54E39FA05164}" destId="{96B55DD3-F910-4941-BD65-62777873568E}" srcOrd="3" destOrd="0" parTransId="{D07710EC-67F9-4CE9-91D8-8C232CD9B13D}" sibTransId="{389F2E98-A1DB-4512-92C0-3C00EF34151B}"/>
    <dgm:cxn modelId="{5A8A1A2E-83B7-4662-9963-7BD9F3BE7D92}" type="presOf" srcId="{96B55DD3-F910-4941-BD65-62777873568E}" destId="{E6A2CFD6-0F6C-42A9-B202-EA3B9921E311}" srcOrd="0" destOrd="0" presId="urn:microsoft.com/office/officeart/2005/8/layout/cycle3"/>
    <dgm:cxn modelId="{566B8F13-B532-4E76-A23F-00D5FF5341BC}" type="presParOf" srcId="{1A8AE50F-EE89-4E41-B57C-4E7B58120C33}" destId="{40C211E5-2967-4552-930C-070597F3346D}" srcOrd="0" destOrd="0" presId="urn:microsoft.com/office/officeart/2005/8/layout/cycle3"/>
    <dgm:cxn modelId="{5303F867-4194-4514-8ED2-A3D1E24B9399}" type="presParOf" srcId="{40C211E5-2967-4552-930C-070597F3346D}" destId="{6D2A7DD1-8B5F-4C74-B7B6-8813C43C7652}" srcOrd="0" destOrd="0" presId="urn:microsoft.com/office/officeart/2005/8/layout/cycle3"/>
    <dgm:cxn modelId="{33E837C1-7FC3-47B9-B7A5-3ACBD09A88B6}" type="presParOf" srcId="{40C211E5-2967-4552-930C-070597F3346D}" destId="{DCC39E77-1AE9-4C05-9C16-DB47C895EE08}" srcOrd="1" destOrd="0" presId="urn:microsoft.com/office/officeart/2005/8/layout/cycle3"/>
    <dgm:cxn modelId="{997EB24A-C4E2-460C-A3FA-A3DECFE79D8E}" type="presParOf" srcId="{40C211E5-2967-4552-930C-070597F3346D}" destId="{F8A5379E-559E-430B-AE59-3EB2E3FC5A48}" srcOrd="2" destOrd="0" presId="urn:microsoft.com/office/officeart/2005/8/layout/cycle3"/>
    <dgm:cxn modelId="{25CA93D0-A7AB-4893-8FDF-0D1055E4C8CF}" type="presParOf" srcId="{40C211E5-2967-4552-930C-070597F3346D}" destId="{7BD830BC-E7A7-4D58-9C14-04969DA25879}" srcOrd="3" destOrd="0" presId="urn:microsoft.com/office/officeart/2005/8/layout/cycle3"/>
    <dgm:cxn modelId="{74FC55C0-7662-4B64-82DC-868D5B2B416D}" type="presParOf" srcId="{40C211E5-2967-4552-930C-070597F3346D}" destId="{E6A2CFD6-0F6C-42A9-B202-EA3B9921E311}" srcOrd="4" destOrd="0" presId="urn:microsoft.com/office/officeart/2005/8/layout/cycle3"/>
    <dgm:cxn modelId="{6D41F6C3-0E5B-422E-9B25-27C9274386DD}" type="presParOf" srcId="{40C211E5-2967-4552-930C-070597F3346D}" destId="{A4D566D0-1C5A-4346-B562-CF6E1C8B46F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C78-E4BC-4F19-9B6E-9FFB54261E5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143000"/>
            <a:ext cx="7924800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লক্ষ্য অর্জনের জন্য নির্দিষ্ট সময়ের আয় ও ব্যয়ের পূর্ব পরিকল্পনার সংখ্যাত্বক প্রকাশই হচ্ছে বাজেট। এটি সাপ্তাহিক, মাসিক কিংবা বাৎসরিক ও হতে পারে।</a:t>
            </a:r>
          </a:p>
        </p:txBody>
      </p:sp>
      <p:sp>
        <p:nvSpPr>
          <p:cNvPr id="3" name="Plaque 2"/>
          <p:cNvSpPr/>
          <p:nvPr/>
        </p:nvSpPr>
        <p:spPr>
          <a:xfrm>
            <a:off x="2286000" y="152400"/>
            <a:ext cx="7620000" cy="8382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বাজেটের ধারণা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92" y="3810000"/>
            <a:ext cx="3664263" cy="2438400"/>
          </a:xfrm>
          <a:prstGeom prst="rect">
            <a:avLst/>
          </a:prstGeom>
        </p:spPr>
      </p:pic>
      <p:pic>
        <p:nvPicPr>
          <p:cNvPr id="5" name="Picture 4" descr="imagesbu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86200"/>
            <a:ext cx="38100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752600" y="0"/>
            <a:ext cx="8229600" cy="838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বাজেটের ধারণা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8)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05400"/>
            <a:ext cx="3352800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1068946"/>
            <a:ext cx="7848600" cy="22076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 বাজেট বলতে বুঝায় পরিবার কেন্দ্রিক আয়  ব্যয়ের ভবিষ্যত পরিকল্পনা। অর্থাৎ পরিবারের আয়ের উৎস এবং চাহিদার ভিত্তিতে ব্যয়ের খাত নির্ধারণ করে যে পূর্বপরিকল্পনা করা হয় তাকেই পারিবারিক বাজেট। </a:t>
            </a:r>
          </a:p>
        </p:txBody>
      </p:sp>
      <p:pic>
        <p:nvPicPr>
          <p:cNvPr id="12" name="Picture 11" descr="imagesx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5105400"/>
            <a:ext cx="3276600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52800"/>
            <a:ext cx="3810000" cy="1752600"/>
          </a:xfrm>
          <a:prstGeom prst="rect">
            <a:avLst/>
          </a:prstGeom>
        </p:spPr>
      </p:pic>
      <p:pic>
        <p:nvPicPr>
          <p:cNvPr id="14" name="Picture 13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352800"/>
            <a:ext cx="3672902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6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6113_512899922216627_15136386687797983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7924801" cy="548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2200" y="304800"/>
            <a:ext cx="800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 বাজেটের প্রস্তুত প্রণালী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895600" y="1143000"/>
          <a:ext cx="6781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7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2A7DD1-8B5F-4C74-B7B6-8813C43C7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6D2A7DD1-8B5F-4C74-B7B6-8813C43C7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C39E77-1AE9-4C05-9C16-DB47C895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2">
                                            <p:graphicEl>
                                              <a:dgm id="{DCC39E77-1AE9-4C05-9C16-DB47C895E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A5379E-559E-430B-AE59-3EB2E3FC5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F8A5379E-559E-430B-AE59-3EB2E3FC5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BD830BC-E7A7-4D58-9C14-04969DA25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">
                                            <p:graphicEl>
                                              <a:dgm id="{7BD830BC-E7A7-4D58-9C14-04969DA25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A2CFD6-0F6C-42A9-B202-EA3B9921E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2">
                                            <p:graphicEl>
                                              <a:dgm id="{E6A2CFD6-0F6C-42A9-B202-EA3B9921E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D566D0-1C5A-4346-B562-CF6E1C8B4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2">
                                            <p:graphicEl>
                                              <a:dgm id="{A4D566D0-1C5A-4346-B562-CF6E1C8B4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0" y="0"/>
            <a:ext cx="9144000" cy="11430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বাজেট প্রণয়নে বিবেচ্য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295400"/>
            <a:ext cx="7772400" cy="297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সার্থক বাজেট প্রণয়ন ও বাস্তবায়ন নির্ভর করে পরিবারের আর্থ সামাজিক অবস্থার উপর। পরিবারের গঠন, আকৃতি, পরিবারের আয়, সদস্যদের রুচিবোধ, সামাজিক পরিচিতি ইত্যাদি উপাদান গুলো সক্রিয়ভাবে বাজেট প্রণয়নের সময় বিবেচনায় রাখতে হয়। </a:t>
            </a:r>
          </a:p>
        </p:txBody>
      </p:sp>
      <p:pic>
        <p:nvPicPr>
          <p:cNvPr id="7" name="Picture 6" descr="images5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419600"/>
            <a:ext cx="3858366" cy="2438400"/>
          </a:xfrm>
          <a:prstGeom prst="rect">
            <a:avLst/>
          </a:prstGeom>
        </p:spPr>
      </p:pic>
      <p:pic>
        <p:nvPicPr>
          <p:cNvPr id="8" name="Picture 7" descr="imagesuy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19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0" y="0"/>
            <a:ext cx="9144000" cy="12192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বাজেটে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ব্যয়ের খাতওয়ারী বন্টন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295401"/>
            <a:ext cx="80772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পারিবারিক ব্যয়ের খাতওয়ারী বন্টন নির্ভর করবে পারিবারিক কাঠামোর উপর। যেমনঃ খাদ্য খাতে শতকরা ২০%--২৫%, বস্ত্র খাতে ৫%--১০%, বাসস্থান খাতে ৩০%--৪০%, শিক্ষা খাতে ১০%--১৫%, যানবাহন খাতে ১৫%--২০% খরচ করা যেতে পারে (আনুমানিক)। </a:t>
            </a:r>
          </a:p>
        </p:txBody>
      </p:sp>
      <p:pic>
        <p:nvPicPr>
          <p:cNvPr id="9" name="Picture 8" descr="images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343400"/>
            <a:ext cx="4103106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download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34134"/>
            <a:ext cx="3657600" cy="2523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8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0" y="304800"/>
            <a:ext cx="8991600" cy="8382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বাজেটের নমুনা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2743200"/>
          <a:ext cx="82296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আয়ের  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সম্ভাব্য আয়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আয়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খাতে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u="sng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u="sng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উৎস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(বাড়িভাড়া, কৃষি আয় ইত্যাদি)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1143000"/>
            <a:ext cx="6553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মাসের নাম-----</a:t>
            </a:r>
          </a:p>
          <a:p>
            <a:pPr lvl="0" algn="ctr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(পারিবারিক লোকসংখ্যা ০৬ জন ধরে)</a:t>
            </a:r>
          </a:p>
          <a:p>
            <a:pPr lvl="0" algn="ctr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</a:t>
            </a:r>
          </a:p>
        </p:txBody>
      </p:sp>
      <p:pic>
        <p:nvPicPr>
          <p:cNvPr id="7" name="Picture 6" descr="images (9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029200"/>
            <a:ext cx="33528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magesb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029200"/>
            <a:ext cx="3390275" cy="1733550"/>
          </a:xfrm>
          <a:prstGeom prst="rect">
            <a:avLst/>
          </a:prstGeom>
        </p:spPr>
      </p:pic>
      <p:pic>
        <p:nvPicPr>
          <p:cNvPr id="12" name="Picture 11" descr="images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32" y="5029200"/>
            <a:ext cx="1406769" cy="17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514600" y="304800"/>
            <a:ext cx="7239000" cy="8382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বাজেটের নমুনা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905000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আয়ের  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সম্ভাব্য ব্যয় 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খরচ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শতকরা হার 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%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খাদ্য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সামগ্রীঃ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বাসস্থানঃ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বস্ত্রঃ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শিক্ষাঃ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চিকিতসা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৬। সদস্যদের ব্যক্তিগত খরচঃ</a:t>
                      </a:r>
                    </a:p>
                    <a:p>
                      <a:pPr algn="l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</a:t>
                      </a: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অন্যান্য খরচঃ</a:t>
                      </a:r>
                    </a:p>
                    <a:p>
                      <a:pPr algn="l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৮।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ভবিষ্যত সঞ্চয়ঃ</a:t>
                      </a:r>
                    </a:p>
                    <a:p>
                      <a:pPr algn="l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 খরচ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u="sng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4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u="sng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62600" y="1219201"/>
            <a:ext cx="1295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ব্যয়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6290846"/>
            <a:ext cx="807720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বাসস্থানঃ যেমনঃ  বাসা ভাড়া, বিদ্যুত, গ্যাস ও অন্যান্য খরচের সম্ভাব্য ব্যয় আলাদা আলাদা ভাবে বাজেটে দেখাতে হবে।</a:t>
            </a:r>
            <a:endParaRPr lang="bn-BD" sz="1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b3a301c496f98ba3b30c15490803251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76600"/>
            <a:ext cx="449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609601"/>
            <a:ext cx="3886200" cy="1470025"/>
          </a:xfrm>
          <a:solidFill>
            <a:srgbClr val="92D050"/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bn-BD" sz="8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00400"/>
            <a:ext cx="7086600" cy="2590800"/>
          </a:xfrm>
          <a:noFill/>
          <a:effectLst>
            <a:innerShdw blurRad="114300">
              <a:prstClr val="black"/>
            </a:innerShdw>
          </a:effectLst>
        </p:spPr>
        <p:txBody>
          <a:bodyPr>
            <a:normAutofit fontScale="92500" lnSpcReduction="10000"/>
          </a:bodyPr>
          <a:lstStyle/>
          <a:p>
            <a:r>
              <a:rPr lang="bn-BD" sz="5200" b="1" dirty="0">
                <a:latin typeface="NikoshBAN" pitchFamily="2" charset="0"/>
                <a:cs typeface="NikoshBAN" pitchFamily="2" charset="0"/>
              </a:rPr>
              <a:t>পারিবারিক বাজেট প্রণয়ন না করা হলে পারিবারিক জীবনে কি কি সমস্যা দেখা দিতে পারে বলে তুমি মনে কর?</a:t>
            </a:r>
            <a:endParaRPr lang="bn-IN" sz="5200" b="1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8600" y="228601"/>
            <a:ext cx="3886200" cy="1470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8800" b="1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IN" sz="8800" b="1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1905000"/>
            <a:ext cx="6705600" cy="4343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পারিবারিক বাজেটের মাধ্যমে কি কি সুবিধা পাওয়া যেতে পারে চিহ্নিত কর।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228600"/>
            <a:ext cx="4724400" cy="1219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6400" y="1676401"/>
            <a:ext cx="8991600" cy="4648199"/>
            <a:chOff x="76200" y="1981201"/>
            <a:chExt cx="8991600" cy="3505199"/>
          </a:xfrm>
        </p:grpSpPr>
        <p:sp>
          <p:nvSpPr>
            <p:cNvPr id="3" name="Rectangle 2"/>
            <p:cNvSpPr/>
            <p:nvPr/>
          </p:nvSpPr>
          <p:spPr>
            <a:xfrm>
              <a:off x="228600" y="1981201"/>
              <a:ext cx="8839200" cy="533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পরিবারিক বাজেটের শতকরা কত ভাগ খাদ্য খাতে ব্যয় করা উচিৎ</a:t>
              </a:r>
              <a:r>
                <a:rPr lang="bn-IN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3360296"/>
              <a:ext cx="8915400" cy="6783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পারিবারিক বাজেট প্রস্তুতের ধাপ কয়টি ও কি কি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4038600"/>
              <a:ext cx="8763000" cy="685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ভবিষ্যতের সুন্দর জীবন যাপনের জন্য বর্তমান আয়ের একটি অংশ কি করা উচিৎ 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2581275"/>
              <a:ext cx="8686800" cy="72155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পরিবারিক বাজেটের শতকরা কত ভাগ শিক্ষা খাতে ব্যয় করা উচিৎ</a:t>
              </a:r>
              <a:r>
                <a:rPr lang="bn-IN" sz="28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" y="4800600"/>
              <a:ext cx="89916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কিভাবে পারিবারিক সুখ ও স্বচ্ছলতা বৃদ্ধিতে বাজেটের ভূমিকা কি</a:t>
              </a:r>
              <a:r>
                <a:rPr lang="bn-IN" sz="32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6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12192000" cy="241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057112" y="774879"/>
            <a:ext cx="1597101" cy="4264381"/>
            <a:chOff x="12192000" y="762000"/>
            <a:chExt cx="1597101" cy="4264381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0" y="3454002"/>
              <a:ext cx="1597101" cy="1572379"/>
              <a:chOff x="1473445" y="3149202"/>
              <a:chExt cx="1597101" cy="1572379"/>
            </a:xfrm>
          </p:grpSpPr>
          <p:sp>
            <p:nvSpPr>
              <p:cNvPr id="2" name="Rectangle 1"/>
              <p:cNvSpPr/>
              <p:nvPr/>
            </p:nvSpPr>
            <p:spPr>
              <a:xfrm rot="18865488">
                <a:off x="1485806" y="3136841"/>
                <a:ext cx="1572379" cy="1597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60795" y="3273671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err="1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8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2685750" y="762000"/>
              <a:ext cx="623605" cy="2308742"/>
              <a:chOff x="1738595" y="762000"/>
              <a:chExt cx="623605" cy="2308742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020979" y="776372"/>
            <a:ext cx="1597101" cy="4203835"/>
            <a:chOff x="3973095" y="763493"/>
            <a:chExt cx="1597101" cy="4203835"/>
          </a:xfrm>
        </p:grpSpPr>
        <p:grpSp>
          <p:nvGrpSpPr>
            <p:cNvPr id="80" name="Group 79"/>
            <p:cNvGrpSpPr/>
            <p:nvPr/>
          </p:nvGrpSpPr>
          <p:grpSpPr>
            <a:xfrm>
              <a:off x="3973095" y="3394949"/>
              <a:ext cx="1597101" cy="1572379"/>
              <a:chOff x="3973095" y="3394949"/>
              <a:chExt cx="1597101" cy="1572379"/>
            </a:xfrm>
          </p:grpSpPr>
          <p:sp>
            <p:nvSpPr>
              <p:cNvPr id="11" name="Rectangle 10"/>
              <p:cNvSpPr/>
              <p:nvPr/>
            </p:nvSpPr>
            <p:spPr>
              <a:xfrm rot="18865488">
                <a:off x="3985456" y="3382588"/>
                <a:ext cx="1572379" cy="159710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60445" y="3519418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465540" y="763493"/>
              <a:ext cx="623605" cy="2308742"/>
              <a:chOff x="1738595" y="762000"/>
              <a:chExt cx="623605" cy="230874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888256" y="773966"/>
            <a:ext cx="1597101" cy="4201392"/>
            <a:chOff x="6714289" y="762170"/>
            <a:chExt cx="1597101" cy="4201392"/>
          </a:xfrm>
        </p:grpSpPr>
        <p:grpSp>
          <p:nvGrpSpPr>
            <p:cNvPr id="84" name="Group 83"/>
            <p:cNvGrpSpPr/>
            <p:nvPr/>
          </p:nvGrpSpPr>
          <p:grpSpPr>
            <a:xfrm>
              <a:off x="6714289" y="3391183"/>
              <a:ext cx="1597101" cy="1572379"/>
              <a:chOff x="6714289" y="3391183"/>
              <a:chExt cx="1597101" cy="1572379"/>
            </a:xfrm>
          </p:grpSpPr>
          <p:sp>
            <p:nvSpPr>
              <p:cNvPr id="14" name="Rectangle 13"/>
              <p:cNvSpPr/>
              <p:nvPr/>
            </p:nvSpPr>
            <p:spPr>
              <a:xfrm rot="18865488">
                <a:off x="6726650" y="3378822"/>
                <a:ext cx="1572379" cy="1597101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01639" y="351565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26110" y="762170"/>
              <a:ext cx="623605" cy="2308742"/>
              <a:chOff x="1738595" y="762000"/>
              <a:chExt cx="623605" cy="230874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9674094" y="773966"/>
            <a:ext cx="1597101" cy="4201115"/>
            <a:chOff x="9562453" y="761087"/>
            <a:chExt cx="1597101" cy="4201115"/>
          </a:xfrm>
        </p:grpSpPr>
        <p:grpSp>
          <p:nvGrpSpPr>
            <p:cNvPr id="82" name="Group 81"/>
            <p:cNvGrpSpPr/>
            <p:nvPr/>
          </p:nvGrpSpPr>
          <p:grpSpPr>
            <a:xfrm>
              <a:off x="9562453" y="3389823"/>
              <a:ext cx="1597101" cy="1572379"/>
              <a:chOff x="9562453" y="3389823"/>
              <a:chExt cx="1597101" cy="1572379"/>
            </a:xfrm>
          </p:grpSpPr>
          <p:sp>
            <p:nvSpPr>
              <p:cNvPr id="17" name="Rectangle 16"/>
              <p:cNvSpPr/>
              <p:nvPr/>
            </p:nvSpPr>
            <p:spPr>
              <a:xfrm rot="18865488">
                <a:off x="9574814" y="3377462"/>
                <a:ext cx="1572379" cy="15971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49803" y="3514292"/>
                <a:ext cx="1422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055550" y="761087"/>
              <a:ext cx="623605" cy="2308742"/>
              <a:chOff x="1738595" y="762000"/>
              <a:chExt cx="623605" cy="230874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738595" y="762000"/>
                <a:ext cx="623605" cy="685800"/>
              </a:xfrm>
              <a:custGeom>
                <a:avLst/>
                <a:gdLst>
                  <a:gd name="connsiteX0" fmla="*/ 487317 w 1005434"/>
                  <a:gd name="connsiteY0" fmla="*/ 0 h 736600"/>
                  <a:gd name="connsiteX1" fmla="*/ 1005434 w 1005434"/>
                  <a:gd name="connsiteY1" fmla="*/ 368300 h 736600"/>
                  <a:gd name="connsiteX2" fmla="*/ 487317 w 1005434"/>
                  <a:gd name="connsiteY2" fmla="*/ 736600 h 736600"/>
                  <a:gd name="connsiteX3" fmla="*/ 9916 w 1005434"/>
                  <a:gd name="connsiteY3" fmla="*/ 511659 h 736600"/>
                  <a:gd name="connsiteX4" fmla="*/ 5546 w 1005434"/>
                  <a:gd name="connsiteY4" fmla="*/ 501650 h 736600"/>
                  <a:gd name="connsiteX5" fmla="*/ 279157 w 1005434"/>
                  <a:gd name="connsiteY5" fmla="*/ 501650 h 736600"/>
                  <a:gd name="connsiteX6" fmla="*/ 366810 w 1005434"/>
                  <a:gd name="connsiteY6" fmla="*/ 546632 h 736600"/>
                  <a:gd name="connsiteX7" fmla="*/ 476984 w 1005434"/>
                  <a:gd name="connsiteY7" fmla="*/ 563562 h 736600"/>
                  <a:gd name="connsiteX8" fmla="*/ 760029 w 1005434"/>
                  <a:gd name="connsiteY8" fmla="*/ 348123 h 736600"/>
                  <a:gd name="connsiteX9" fmla="*/ 476984 w 1005434"/>
                  <a:gd name="connsiteY9" fmla="*/ 132684 h 736600"/>
                  <a:gd name="connsiteX10" fmla="*/ 276841 w 1005434"/>
                  <a:gd name="connsiteY10" fmla="*/ 195785 h 736600"/>
                  <a:gd name="connsiteX11" fmla="*/ 230899 w 1005434"/>
                  <a:gd name="connsiteY11" fmla="*/ 247650 h 736600"/>
                  <a:gd name="connsiteX12" fmla="*/ 0 w 1005434"/>
                  <a:gd name="connsiteY12" fmla="*/ 247650 h 736600"/>
                  <a:gd name="connsiteX13" fmla="*/ 9916 w 1005434"/>
                  <a:gd name="connsiteY13" fmla="*/ 224941 h 736600"/>
                  <a:gd name="connsiteX14" fmla="*/ 487317 w 1005434"/>
                  <a:gd name="connsiteY14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5434" h="736600">
                    <a:moveTo>
                      <a:pt x="487317" y="0"/>
                    </a:moveTo>
                    <a:cubicBezTo>
                      <a:pt x="773465" y="0"/>
                      <a:pt x="1005434" y="164894"/>
                      <a:pt x="1005434" y="368300"/>
                    </a:cubicBezTo>
                    <a:cubicBezTo>
                      <a:pt x="1005434" y="571706"/>
                      <a:pt x="773465" y="736600"/>
                      <a:pt x="487317" y="736600"/>
                    </a:cubicBezTo>
                    <a:cubicBezTo>
                      <a:pt x="272706" y="736600"/>
                      <a:pt x="88571" y="643847"/>
                      <a:pt x="9916" y="511659"/>
                    </a:cubicBezTo>
                    <a:lnTo>
                      <a:pt x="5546" y="501650"/>
                    </a:lnTo>
                    <a:lnTo>
                      <a:pt x="279157" y="501650"/>
                    </a:lnTo>
                    <a:lnTo>
                      <a:pt x="366810" y="546632"/>
                    </a:lnTo>
                    <a:cubicBezTo>
                      <a:pt x="400673" y="557534"/>
                      <a:pt x="437904" y="563562"/>
                      <a:pt x="476984" y="563562"/>
                    </a:cubicBezTo>
                    <a:cubicBezTo>
                      <a:pt x="633305" y="563562"/>
                      <a:pt x="760029" y="467107"/>
                      <a:pt x="760029" y="348123"/>
                    </a:cubicBezTo>
                    <a:cubicBezTo>
                      <a:pt x="760029" y="229139"/>
                      <a:pt x="633305" y="132684"/>
                      <a:pt x="476984" y="132684"/>
                    </a:cubicBezTo>
                    <a:cubicBezTo>
                      <a:pt x="398824" y="132684"/>
                      <a:pt x="328062" y="156798"/>
                      <a:pt x="276841" y="195785"/>
                    </a:cubicBezTo>
                    <a:lnTo>
                      <a:pt x="230899" y="247650"/>
                    </a:lnTo>
                    <a:lnTo>
                      <a:pt x="0" y="247650"/>
                    </a:lnTo>
                    <a:lnTo>
                      <a:pt x="9916" y="224941"/>
                    </a:lnTo>
                    <a:cubicBezTo>
                      <a:pt x="88571" y="92753"/>
                      <a:pt x="272706" y="0"/>
                      <a:pt x="487317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949416" y="148244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49416" y="164875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49416" y="181507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49416" y="198139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949416" y="214771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949416" y="2314030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949416" y="2480348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49416" y="2979302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949416" y="2812984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949416" y="2646666"/>
                <a:ext cx="18288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51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88" y="2327103"/>
            <a:ext cx="9514583" cy="230832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পরিবারের আয়ের উৎস ও ব্যয়ের খাত সমূহ চিহ্নিত করে একটি আনুমানিক বাজেট তৈরি কর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6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255" y="2333728"/>
            <a:ext cx="3216499" cy="830997"/>
          </a:xfrm>
          <a:prstGeom prst="rec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6" y="497541"/>
            <a:ext cx="3897942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সাথে থাকার জন্য...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582115"/>
            <a:ext cx="2744672" cy="215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6262" y="461799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05"/>
          <a:stretch/>
        </p:blipFill>
        <p:spPr>
          <a:xfrm>
            <a:off x="30012" y="5708469"/>
            <a:ext cx="12161988" cy="126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0" y="3966693"/>
            <a:ext cx="5434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souravcse০২@gmail.com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3655" y="3966693"/>
            <a:ext cx="5434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5" y="1481070"/>
            <a:ext cx="3083832" cy="2259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7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9000">
        <p14:prism isInverted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2" y="418012"/>
            <a:ext cx="391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511" y="3992603"/>
            <a:ext cx="3962400" cy="2636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422521" y="1671971"/>
            <a:ext cx="2438400" cy="19330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ধনী সচ্ছল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83721" y="4491371"/>
            <a:ext cx="2743200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দরিদ্র অসচ্ছল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/>
          </a:p>
        </p:txBody>
      </p:sp>
      <p:sp>
        <p:nvSpPr>
          <p:cNvPr id="8" name="Right Arrow 7"/>
          <p:cNvSpPr/>
          <p:nvPr/>
        </p:nvSpPr>
        <p:spPr>
          <a:xfrm>
            <a:off x="4679321" y="4796171"/>
            <a:ext cx="990600" cy="685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355721" y="1976771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21" y="1135320"/>
            <a:ext cx="3886200" cy="2740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2" y="418012"/>
            <a:ext cx="391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 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220275"/>
            <a:ext cx="5791200" cy="50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5004649"/>
            <a:ext cx="12191999" cy="1853351"/>
            <a:chOff x="1558344" y="2003872"/>
            <a:chExt cx="10110652" cy="1853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50" b="9499"/>
            <a:stretch/>
          </p:blipFill>
          <p:spPr>
            <a:xfrm>
              <a:off x="8755981" y="2003872"/>
              <a:ext cx="2913015" cy="18533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79" b="15309"/>
            <a:stretch/>
          </p:blipFill>
          <p:spPr>
            <a:xfrm flipH="1">
              <a:off x="1558344" y="2122857"/>
              <a:ext cx="2717073" cy="173436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25025" y="2530856"/>
            <a:ext cx="4738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পারিবারিক বাজেট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3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14:prism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784" y="3988722"/>
            <a:ext cx="4075315" cy="2716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75" y="3988724"/>
            <a:ext cx="3894801" cy="271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304800"/>
            <a:ext cx="830580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পরিবারের আয়ের কতিপয় উৎস</a:t>
            </a:r>
            <a:endParaRPr lang="en-US" sz="4000" dirty="0"/>
          </a:p>
        </p:txBody>
      </p:sp>
      <p:pic>
        <p:nvPicPr>
          <p:cNvPr id="8" name="Picture 7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239982"/>
            <a:ext cx="4038601" cy="2570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imagesv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526" y="1237210"/>
            <a:ext cx="3983638" cy="2496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514600" y="228600"/>
            <a:ext cx="7086600" cy="8382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 ব্যয়ের কতিপয় খাত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b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74028"/>
            <a:ext cx="2971800" cy="2202923"/>
          </a:xfrm>
          <a:prstGeom prst="rect">
            <a:avLst/>
          </a:prstGeom>
        </p:spPr>
      </p:pic>
      <p:pic>
        <p:nvPicPr>
          <p:cNvPr id="8" name="Picture 7" descr="images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1"/>
            <a:ext cx="3221671" cy="2390775"/>
          </a:xfrm>
          <a:prstGeom prst="rect">
            <a:avLst/>
          </a:prstGeom>
        </p:spPr>
      </p:pic>
      <p:pic>
        <p:nvPicPr>
          <p:cNvPr id="11" name="Picture 10" descr="imagesbh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43000"/>
            <a:ext cx="3352800" cy="2133600"/>
          </a:xfrm>
          <a:prstGeom prst="rect">
            <a:avLst/>
          </a:prstGeom>
        </p:spPr>
      </p:pic>
      <p:pic>
        <p:nvPicPr>
          <p:cNvPr id="12" name="Picture 11" descr="imagesv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1" y="1143000"/>
            <a:ext cx="36630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44686" y="775610"/>
            <a:ext cx="360680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4" y="2157822"/>
            <a:ext cx="697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পারিবারিক বাজেট কি তা বলতে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23" y="2927240"/>
            <a:ext cx="838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পারিবারিক বাজেটের প্রস্তুত প্রণালী বর্ণনা করতে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623" y="3696658"/>
            <a:ext cx="809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পারিবারিক বাজেট প্রস্তুত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395242"/>
            <a:ext cx="2057400" cy="16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6000">
        <p14:prism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491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131</cp:revision>
  <dcterms:created xsi:type="dcterms:W3CDTF">2021-12-27T08:08:06Z</dcterms:created>
  <dcterms:modified xsi:type="dcterms:W3CDTF">2022-02-23T01:22:04Z</dcterms:modified>
</cp:coreProperties>
</file>