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258" r:id="rId3"/>
    <p:sldId id="318" r:id="rId4"/>
    <p:sldId id="289"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11" r:id="rId24"/>
    <p:sldId id="312" r:id="rId25"/>
    <p:sldId id="313" r:id="rId26"/>
    <p:sldId id="314"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A3A780-DA86-4BF3-BAAF-B5E61808FBE7}" type="datetimeFigureOut">
              <a:rPr lang="en-US" smtClean="0"/>
              <a:t>2/24/2022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F41D1-5935-416F-9B42-AED6F174BB92}" type="slidenum">
              <a:rPr lang="en-US" smtClean="0"/>
              <a:t>‹#›</a:t>
            </a:fld>
            <a:endParaRPr lang="en-US"/>
          </a:p>
        </p:txBody>
      </p:sp>
    </p:spTree>
    <p:extLst>
      <p:ext uri="{BB962C8B-B14F-4D97-AF65-F5344CB8AC3E}">
        <p14:creationId xmlns:p14="http://schemas.microsoft.com/office/powerpoint/2010/main" val="3117331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DF41D1-5935-416F-9B42-AED6F174BB92}" type="slidenum">
              <a:rPr lang="en-US" smtClean="0"/>
              <a:t>1</a:t>
            </a:fld>
            <a:endParaRPr lang="en-US"/>
          </a:p>
        </p:txBody>
      </p:sp>
    </p:spTree>
    <p:extLst>
      <p:ext uri="{BB962C8B-B14F-4D97-AF65-F5344CB8AC3E}">
        <p14:creationId xmlns:p14="http://schemas.microsoft.com/office/powerpoint/2010/main" val="390773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79DFFA-D870-47AC-BBF5-CC0685F988E8}"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E971E-837F-4804-8D8F-A70A2D567332}" type="slidenum">
              <a:rPr lang="en-US" smtClean="0"/>
              <a:t>‹#›</a:t>
            </a:fld>
            <a:endParaRPr lang="en-US"/>
          </a:p>
        </p:txBody>
      </p:sp>
    </p:spTree>
    <p:extLst>
      <p:ext uri="{BB962C8B-B14F-4D97-AF65-F5344CB8AC3E}">
        <p14:creationId xmlns:p14="http://schemas.microsoft.com/office/powerpoint/2010/main" val="311801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9DFFA-D870-47AC-BBF5-CC0685F988E8}"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E971E-837F-4804-8D8F-A70A2D567332}" type="slidenum">
              <a:rPr lang="en-US" smtClean="0"/>
              <a:t>‹#›</a:t>
            </a:fld>
            <a:endParaRPr lang="en-US"/>
          </a:p>
        </p:txBody>
      </p:sp>
    </p:spTree>
    <p:extLst>
      <p:ext uri="{BB962C8B-B14F-4D97-AF65-F5344CB8AC3E}">
        <p14:creationId xmlns:p14="http://schemas.microsoft.com/office/powerpoint/2010/main" val="363662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9DFFA-D870-47AC-BBF5-CC0685F988E8}"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E971E-837F-4804-8D8F-A70A2D567332}" type="slidenum">
              <a:rPr lang="en-US" smtClean="0"/>
              <a:t>‹#›</a:t>
            </a:fld>
            <a:endParaRPr lang="en-US"/>
          </a:p>
        </p:txBody>
      </p:sp>
    </p:spTree>
    <p:extLst>
      <p:ext uri="{BB962C8B-B14F-4D97-AF65-F5344CB8AC3E}">
        <p14:creationId xmlns:p14="http://schemas.microsoft.com/office/powerpoint/2010/main" val="158595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9DFFA-D870-47AC-BBF5-CC0685F988E8}"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E971E-837F-4804-8D8F-A70A2D567332}" type="slidenum">
              <a:rPr lang="en-US" smtClean="0"/>
              <a:t>‹#›</a:t>
            </a:fld>
            <a:endParaRPr lang="en-US"/>
          </a:p>
        </p:txBody>
      </p:sp>
    </p:spTree>
    <p:extLst>
      <p:ext uri="{BB962C8B-B14F-4D97-AF65-F5344CB8AC3E}">
        <p14:creationId xmlns:p14="http://schemas.microsoft.com/office/powerpoint/2010/main" val="120562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9DFFA-D870-47AC-BBF5-CC0685F988E8}"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9E971E-837F-4804-8D8F-A70A2D567332}" type="slidenum">
              <a:rPr lang="en-US" smtClean="0"/>
              <a:t>‹#›</a:t>
            </a:fld>
            <a:endParaRPr lang="en-US"/>
          </a:p>
        </p:txBody>
      </p:sp>
    </p:spTree>
    <p:extLst>
      <p:ext uri="{BB962C8B-B14F-4D97-AF65-F5344CB8AC3E}">
        <p14:creationId xmlns:p14="http://schemas.microsoft.com/office/powerpoint/2010/main" val="228393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79DFFA-D870-47AC-BBF5-CC0685F988E8}"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E971E-837F-4804-8D8F-A70A2D567332}" type="slidenum">
              <a:rPr lang="en-US" smtClean="0"/>
              <a:t>‹#›</a:t>
            </a:fld>
            <a:endParaRPr lang="en-US"/>
          </a:p>
        </p:txBody>
      </p:sp>
    </p:spTree>
    <p:extLst>
      <p:ext uri="{BB962C8B-B14F-4D97-AF65-F5344CB8AC3E}">
        <p14:creationId xmlns:p14="http://schemas.microsoft.com/office/powerpoint/2010/main" val="148068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79DFFA-D870-47AC-BBF5-CC0685F988E8}"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9E971E-837F-4804-8D8F-A70A2D567332}" type="slidenum">
              <a:rPr lang="en-US" smtClean="0"/>
              <a:t>‹#›</a:t>
            </a:fld>
            <a:endParaRPr lang="en-US"/>
          </a:p>
        </p:txBody>
      </p:sp>
    </p:spTree>
    <p:extLst>
      <p:ext uri="{BB962C8B-B14F-4D97-AF65-F5344CB8AC3E}">
        <p14:creationId xmlns:p14="http://schemas.microsoft.com/office/powerpoint/2010/main" val="136551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79DFFA-D870-47AC-BBF5-CC0685F988E8}"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9E971E-837F-4804-8D8F-A70A2D567332}" type="slidenum">
              <a:rPr lang="en-US" smtClean="0"/>
              <a:t>‹#›</a:t>
            </a:fld>
            <a:endParaRPr lang="en-US"/>
          </a:p>
        </p:txBody>
      </p:sp>
    </p:spTree>
    <p:extLst>
      <p:ext uri="{BB962C8B-B14F-4D97-AF65-F5344CB8AC3E}">
        <p14:creationId xmlns:p14="http://schemas.microsoft.com/office/powerpoint/2010/main" val="409399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9DFFA-D870-47AC-BBF5-CC0685F988E8}" type="datetimeFigureOut">
              <a:rPr lang="en-US" smtClean="0"/>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9E971E-837F-4804-8D8F-A70A2D567332}" type="slidenum">
              <a:rPr lang="en-US" smtClean="0"/>
              <a:t>‹#›</a:t>
            </a:fld>
            <a:endParaRPr lang="en-US"/>
          </a:p>
        </p:txBody>
      </p:sp>
    </p:spTree>
    <p:extLst>
      <p:ext uri="{BB962C8B-B14F-4D97-AF65-F5344CB8AC3E}">
        <p14:creationId xmlns:p14="http://schemas.microsoft.com/office/powerpoint/2010/main" val="23658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9DFFA-D870-47AC-BBF5-CC0685F988E8}"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E971E-837F-4804-8D8F-A70A2D567332}" type="slidenum">
              <a:rPr lang="en-US" smtClean="0"/>
              <a:t>‹#›</a:t>
            </a:fld>
            <a:endParaRPr lang="en-US"/>
          </a:p>
        </p:txBody>
      </p:sp>
    </p:spTree>
    <p:extLst>
      <p:ext uri="{BB962C8B-B14F-4D97-AF65-F5344CB8AC3E}">
        <p14:creationId xmlns:p14="http://schemas.microsoft.com/office/powerpoint/2010/main" val="3483890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9DFFA-D870-47AC-BBF5-CC0685F988E8}"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9E971E-837F-4804-8D8F-A70A2D567332}" type="slidenum">
              <a:rPr lang="en-US" smtClean="0"/>
              <a:t>‹#›</a:t>
            </a:fld>
            <a:endParaRPr lang="en-US"/>
          </a:p>
        </p:txBody>
      </p:sp>
    </p:spTree>
    <p:extLst>
      <p:ext uri="{BB962C8B-B14F-4D97-AF65-F5344CB8AC3E}">
        <p14:creationId xmlns:p14="http://schemas.microsoft.com/office/powerpoint/2010/main" val="350715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9DFFA-D870-47AC-BBF5-CC0685F988E8}" type="datetimeFigureOut">
              <a:rPr lang="en-US" smtClean="0"/>
              <a:t>2/24/2022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E971E-837F-4804-8D8F-A70A2D567332}" type="slidenum">
              <a:rPr lang="en-US" smtClean="0"/>
              <a:t>‹#›</a:t>
            </a:fld>
            <a:endParaRPr lang="en-US"/>
          </a:p>
        </p:txBody>
      </p:sp>
    </p:spTree>
    <p:extLst>
      <p:ext uri="{BB962C8B-B14F-4D97-AF65-F5344CB8AC3E}">
        <p14:creationId xmlns:p14="http://schemas.microsoft.com/office/powerpoint/2010/main" val="3830721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homepages.rpi.edu/~holmes/Hobbies/Genealogy2/ps23/ps23_006.htm" TargetMode="Externa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google.com/amp/s/www.history.com/.amp/topics/ancient-history/hatshepsut" TargetMode="Externa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en.m.wikipedia.org/wiki/Water_clock" TargetMode="Externa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s://en.m.wikibooks.org/wiki/Ancient_History/Egypt/Geography" TargetMode="Externa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homepages.rpi.edu/~holmes/Hobbies/Genealogy2/ps23/ps23_006.htm" TargetMode="Externa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www.google.com/amp/s/www.history.com/.amp/topics/ancient-history/hatshepsut" TargetMode="Externa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en.m.wikipedia.org/wiki/Water_clock" TargetMode="Externa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s://en.m.wikibooks.org/wiki/Ancient_History/Egypt/Geography" TargetMode="External"/><Relationship Id="rId1" Type="http://schemas.openxmlformats.org/officeDocument/2006/relationships/slideLayout" Target="../slideLayouts/slideLayout7.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93F3F-80F6-41D4-B453-2415CF89DDA7}" type="datetime1">
              <a:rPr lang="en-US" smtClean="0"/>
              <a:t>2/24/2022</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7729" y="2780928"/>
            <a:ext cx="4283505" cy="2590996"/>
          </a:xfrm>
          <a:prstGeom prst="rect">
            <a:avLst/>
          </a:prstGeom>
        </p:spPr>
      </p:pic>
      <p:sp>
        <p:nvSpPr>
          <p:cNvPr id="6" name="Rectangle 5"/>
          <p:cNvSpPr/>
          <p:nvPr/>
        </p:nvSpPr>
        <p:spPr>
          <a:xfrm>
            <a:off x="4114800" y="620688"/>
            <a:ext cx="3637384"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600" dirty="0" err="1">
                <a:latin typeface="NikoshBAN" panose="02000000000000000000" pitchFamily="2" charset="0"/>
                <a:cs typeface="NikoshBAN" panose="02000000000000000000" pitchFamily="2" charset="0"/>
              </a:rPr>
              <a:t>স্বাগতম</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89405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3593" y="476672"/>
            <a:ext cx="5344733" cy="1446550"/>
          </a:xfrm>
          <a:prstGeom prst="rect">
            <a:avLst/>
          </a:prstGeom>
          <a:noFill/>
        </p:spPr>
        <p:txBody>
          <a:bodyPr wrap="none" rtlCol="0">
            <a:spAutoFit/>
          </a:bodyPr>
          <a:lstStyle/>
          <a:p>
            <a:r>
              <a:rPr lang="as-IN" sz="4400" b="1" dirty="0">
                <a:latin typeface="NikoshBAN" panose="02000000000000000000" pitchFamily="2" charset="0"/>
                <a:cs typeface="NikoshBAN" panose="02000000000000000000" pitchFamily="2" charset="0"/>
              </a:rPr>
              <a:t>মিশরীয় সভ্যতা</a:t>
            </a:r>
            <a:r>
              <a:rPr lang="en-US" sz="4400" b="1" dirty="0">
                <a:latin typeface="NikoshBAN" panose="02000000000000000000" pitchFamily="2" charset="0"/>
                <a:cs typeface="NikoshBAN" panose="02000000000000000000" pitchFamily="2" charset="0"/>
              </a:rPr>
              <a:t>য়</a:t>
            </a:r>
            <a:r>
              <a:rPr lang="as-IN" sz="4400" b="1" dirty="0">
                <a:latin typeface="NikoshBAN" panose="02000000000000000000" pitchFamily="2" charset="0"/>
                <a:cs typeface="NikoshBAN" panose="02000000000000000000" pitchFamily="2" charset="0"/>
              </a:rPr>
              <a:t> রাজা ফারাও</a:t>
            </a:r>
          </a:p>
          <a:p>
            <a:endParaRPr lang="en-US" sz="4400" b="1" dirty="0">
              <a:latin typeface="NikoshBAN" panose="02000000000000000000" pitchFamily="2" charset="0"/>
              <a:cs typeface="NikoshBAN" panose="02000000000000000000" pitchFamily="2" charset="0"/>
            </a:endParaRPr>
          </a:p>
        </p:txBody>
      </p:sp>
      <p:sp>
        <p:nvSpPr>
          <p:cNvPr id="3" name="TextBox 2"/>
          <p:cNvSpPr txBox="1"/>
          <p:nvPr/>
        </p:nvSpPr>
        <p:spPr>
          <a:xfrm>
            <a:off x="2391838" y="1556793"/>
            <a:ext cx="4032448" cy="3477875"/>
          </a:xfrm>
          <a:prstGeom prst="rect">
            <a:avLst/>
          </a:prstGeom>
          <a:noFill/>
        </p:spPr>
        <p:txBody>
          <a:bodyPr wrap="square" rtlCol="0">
            <a:spAutoFit/>
          </a:bodyPr>
          <a:lstStyle/>
          <a:p>
            <a:pPr algn="just"/>
            <a:r>
              <a:rPr lang="as-IN" sz="4400" dirty="0">
                <a:latin typeface="NikoshBAN" panose="02000000000000000000" pitchFamily="2" charset="0"/>
                <a:cs typeface="NikoshBAN" panose="02000000000000000000" pitchFamily="2" charset="0"/>
              </a:rPr>
              <a:t>প্রাচীন মিশরে রাজাকে বলা হতো ‘ফারাও’। ফারাও শব্দটি ‘পার-ও’ শব্দ থেকে এসেছে। এর অর্থ </a:t>
            </a:r>
            <a:r>
              <a:rPr lang="en-US" sz="4400" dirty="0">
                <a:latin typeface="NikoshBAN" panose="02000000000000000000" pitchFamily="2" charset="0"/>
                <a:cs typeface="NikoshBAN" panose="02000000000000000000" pitchFamily="2" charset="0"/>
              </a:rPr>
              <a:t>?</a:t>
            </a:r>
            <a:endParaRPr lang="as-IN" sz="4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624" y="1700808"/>
            <a:ext cx="3956845" cy="3600400"/>
          </a:xfrm>
          <a:prstGeom prst="rect">
            <a:avLst/>
          </a:prstGeom>
        </p:spPr>
      </p:pic>
      <p:sp>
        <p:nvSpPr>
          <p:cNvPr id="6" name="TextBox 5"/>
          <p:cNvSpPr txBox="1"/>
          <p:nvPr/>
        </p:nvSpPr>
        <p:spPr>
          <a:xfrm>
            <a:off x="3720974" y="4293097"/>
            <a:ext cx="3168352"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বড় বাড়ি।</a:t>
            </a:r>
            <a:endParaRPr lang="en-US" sz="3200" dirty="0"/>
          </a:p>
        </p:txBody>
      </p:sp>
      <p:sp>
        <p:nvSpPr>
          <p:cNvPr id="4" name="Date Placeholder 3"/>
          <p:cNvSpPr>
            <a:spLocks noGrp="1"/>
          </p:cNvSpPr>
          <p:nvPr>
            <p:ph type="dt" sz="half" idx="10"/>
          </p:nvPr>
        </p:nvSpPr>
        <p:spPr/>
        <p:txBody>
          <a:bodyPr/>
          <a:lstStyle/>
          <a:p>
            <a:fld id="{CC573E84-BDC5-4649-9A6A-AD1ADADF767A}" type="datetime1">
              <a:rPr lang="en-US" smtClean="0"/>
              <a:t>2/24/2022</a:t>
            </a:fld>
            <a:endParaRPr lang="en-US"/>
          </a:p>
        </p:txBody>
      </p:sp>
      <p:sp>
        <p:nvSpPr>
          <p:cNvPr id="8" name="Slide Number Placeholder 7"/>
          <p:cNvSpPr>
            <a:spLocks noGrp="1"/>
          </p:cNvSpPr>
          <p:nvPr>
            <p:ph type="sldNum" sz="quarter" idx="12"/>
          </p:nvPr>
        </p:nvSpPr>
        <p:spPr/>
        <p:txBody>
          <a:bodyPr/>
          <a:lstStyle/>
          <a:p>
            <a:fld id="{BA8884AD-9018-4AFF-8D35-624D5C10576D}" type="slidenum">
              <a:rPr lang="en-US" smtClean="0"/>
              <a:t>10</a:t>
            </a:fld>
            <a:endParaRPr lang="en-US"/>
          </a:p>
        </p:txBody>
      </p:sp>
    </p:spTree>
    <p:extLst>
      <p:ext uri="{BB962C8B-B14F-4D97-AF65-F5344CB8AC3E}">
        <p14:creationId xmlns:p14="http://schemas.microsoft.com/office/powerpoint/2010/main" val="9771974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584" y="692697"/>
            <a:ext cx="2880320" cy="4893647"/>
          </a:xfrm>
          <a:prstGeom prst="rect">
            <a:avLst/>
          </a:prstGeom>
          <a:noFill/>
        </p:spPr>
        <p:txBody>
          <a:bodyPr wrap="square" rtlCol="0">
            <a:spAutoFit/>
          </a:bodyPr>
          <a:lstStyle/>
          <a:p>
            <a:pPr algn="just"/>
            <a:r>
              <a:rPr lang="as-IN" sz="2400" dirty="0">
                <a:latin typeface="NikoshBAN" panose="02000000000000000000" pitchFamily="2" charset="0"/>
                <a:cs typeface="NikoshBAN" panose="02000000000000000000" pitchFamily="2" charset="0"/>
              </a:rPr>
              <a:t>ফারাওরা বিশাল প্রাসাদে বাস করতেন বলে এ ধরণের নামকরণ করা হয়েছে বলে মনে করা হয়।</a:t>
            </a:r>
          </a:p>
          <a:p>
            <a:pPr algn="just"/>
            <a:r>
              <a:rPr lang="as-IN" sz="2400" dirty="0">
                <a:latin typeface="NikoshBAN" panose="02000000000000000000" pitchFamily="2" charset="0"/>
                <a:cs typeface="NikoshBAN" panose="02000000000000000000" pitchFamily="2" charset="0"/>
              </a:rPr>
              <a:t>সম্ভবত মিশরের প্রথম ফারাও ছিলেন মেনেস। তার নেতৃত্বে খ্রিস্টপূর্ব ৩২০০ সালে উচ্চ ও নিম্ন মিশরের ৪০ টি নগর একত্র হয়। শুরু হয় প্রথম রাজবংশের শাসনকাল। ৩১ টি রাজবংশ প্রায় ৩০০০ বছর প্রাচীন মিশরে রাজত্ব করেছে।</a:t>
            </a:r>
          </a:p>
          <a:p>
            <a:r>
              <a:rPr lang="en-US" sz="24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537" y="237780"/>
            <a:ext cx="1816224" cy="2423362"/>
          </a:xfrm>
          <a:prstGeom prst="rect">
            <a:avLst/>
          </a:prstGeom>
        </p:spPr>
      </p:pic>
      <p:sp>
        <p:nvSpPr>
          <p:cNvPr id="5" name="TextBox 4"/>
          <p:cNvSpPr txBox="1"/>
          <p:nvPr/>
        </p:nvSpPr>
        <p:spPr>
          <a:xfrm>
            <a:off x="7385394" y="1143189"/>
            <a:ext cx="2815062"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প্রথম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ফারাও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ছবি</a:t>
            </a:r>
            <a:endParaRPr lang="en-US" sz="3200" dirty="0">
              <a:latin typeface="NikoshBAN" panose="02000000000000000000" pitchFamily="2" charset="0"/>
              <a:cs typeface="NikoshBAN" panose="02000000000000000000" pitchFamily="2" charset="0"/>
            </a:endParaRPr>
          </a:p>
        </p:txBody>
      </p:sp>
      <p:sp>
        <p:nvSpPr>
          <p:cNvPr id="6" name="Date Placeholder 5"/>
          <p:cNvSpPr>
            <a:spLocks noGrp="1"/>
          </p:cNvSpPr>
          <p:nvPr>
            <p:ph type="dt" sz="half" idx="10"/>
          </p:nvPr>
        </p:nvSpPr>
        <p:spPr/>
        <p:txBody>
          <a:bodyPr/>
          <a:lstStyle/>
          <a:p>
            <a:fld id="{D30EA7AF-3E53-40C1-A6B4-FA65A57AC04C}" type="datetime1">
              <a:rPr lang="en-US" smtClean="0"/>
              <a:t>2/24/2022</a:t>
            </a:fld>
            <a:endParaRPr lang="en-US"/>
          </a:p>
        </p:txBody>
      </p:sp>
      <p:sp>
        <p:nvSpPr>
          <p:cNvPr id="8" name="Slide Number Placeholder 7"/>
          <p:cNvSpPr>
            <a:spLocks noGrp="1"/>
          </p:cNvSpPr>
          <p:nvPr>
            <p:ph type="sldNum" sz="quarter" idx="12"/>
          </p:nvPr>
        </p:nvSpPr>
        <p:spPr/>
        <p:txBody>
          <a:bodyPr/>
          <a:lstStyle/>
          <a:p>
            <a:fld id="{BA8884AD-9018-4AFF-8D35-624D5C10576D}" type="slidenum">
              <a:rPr lang="en-US" smtClean="0"/>
              <a:t>11</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150" y="2661143"/>
            <a:ext cx="5372100" cy="3057525"/>
          </a:xfrm>
          <a:prstGeom prst="rect">
            <a:avLst/>
          </a:prstGeom>
        </p:spPr>
      </p:pic>
      <p:sp>
        <p:nvSpPr>
          <p:cNvPr id="10" name="TextBox 9"/>
          <p:cNvSpPr txBox="1"/>
          <p:nvPr/>
        </p:nvSpPr>
        <p:spPr>
          <a:xfrm>
            <a:off x="6096000" y="5710022"/>
            <a:ext cx="4464496"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চিত্রঃ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রাষ্ট্র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90824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476673"/>
            <a:ext cx="3600400" cy="6740307"/>
          </a:xfrm>
          <a:prstGeom prst="rect">
            <a:avLst/>
          </a:prstGeom>
          <a:noFill/>
        </p:spPr>
        <p:txBody>
          <a:bodyPr wrap="square" rtlCol="0">
            <a:spAutoFit/>
          </a:bodyPr>
          <a:lstStyle/>
          <a:p>
            <a:pPr algn="just"/>
            <a:r>
              <a:rPr lang="as-IN" sz="2400" dirty="0">
                <a:latin typeface="NikoshBAN" panose="02000000000000000000" pitchFamily="2" charset="0"/>
                <a:cs typeface="NikoshBAN" panose="02000000000000000000" pitchFamily="2" charset="0"/>
              </a:rPr>
              <a:t>কৃষকেরা পরিশ্রম করলেও ফসলের মালিক ছিল জমিদার, মন্দির বা রাষ্ট্র। বিভিন্ন ধরণের কারিগররা মন্দিরের আশপাশে দোকান চালাতেন। তাদের পারিশ্রামিক দেয়া হতো রাষ্ট্রীয় কোষাগার থেকে।</a:t>
            </a:r>
            <a:r>
              <a:rPr lang="en-US" sz="2400" dirty="0">
                <a:latin typeface="NikoshBAN" panose="02000000000000000000" pitchFamily="2" charset="0"/>
                <a:cs typeface="NikoshBAN" panose="02000000000000000000" pitchFamily="2" charset="0"/>
              </a:rPr>
              <a:t> </a:t>
            </a:r>
            <a:endParaRPr lang="as-IN" sz="2400" dirty="0">
              <a:latin typeface="NikoshBAN" panose="02000000000000000000" pitchFamily="2" charset="0"/>
              <a:cs typeface="NikoshBAN" panose="02000000000000000000" pitchFamily="2" charset="0"/>
            </a:endParaRPr>
          </a:p>
          <a:p>
            <a:pPr algn="just"/>
            <a:r>
              <a:rPr lang="as-IN" sz="2400" dirty="0">
                <a:latin typeface="NikoshBAN" panose="02000000000000000000" pitchFamily="2" charset="0"/>
                <a:cs typeface="NikoshBAN" panose="02000000000000000000" pitchFamily="2" charset="0"/>
              </a:rPr>
              <a:t>মিশরীয়রা বছরকে তিনটি ঋতুতে ভাগ করেছিল। নীল নদের কারণে বন্যাঋতু (আখেত), রোপনঋতু (পেরেত) এবং ফসল কাটার ঋতু (শেমু)। গম বার্লি ছাড়াও আরো কিছু শস্য উৎপাদন করতো। এছাড়া ছিল পশু পালন। নীল নদে মাছ পাওয়া যেত প্রচুর। বস্তুত কৃষিতে সমৃদ্ধির কারণে সাহিত্য, কলা ও প্রযুক্তির পেছনে মিশরীয়রা সময় দিয়ে সমৃদ্ধি অর্জন করেছিল।</a:t>
            </a:r>
          </a:p>
          <a:p>
            <a:pPr algn="just"/>
            <a:endParaRPr lang="en-US" sz="2400" dirty="0"/>
          </a:p>
        </p:txBody>
      </p:sp>
      <p:sp>
        <p:nvSpPr>
          <p:cNvPr id="6" name="Date Placeholder 5"/>
          <p:cNvSpPr>
            <a:spLocks noGrp="1"/>
          </p:cNvSpPr>
          <p:nvPr>
            <p:ph type="dt" sz="half" idx="10"/>
          </p:nvPr>
        </p:nvSpPr>
        <p:spPr/>
        <p:txBody>
          <a:bodyPr/>
          <a:lstStyle/>
          <a:p>
            <a:fld id="{315A41CE-482B-4A91-8578-04EF80577F30}" type="datetime1">
              <a:rPr lang="en-US" smtClean="0"/>
              <a:t>2/24/2022</a:t>
            </a:fld>
            <a:endParaRPr lang="en-US"/>
          </a:p>
        </p:txBody>
      </p:sp>
      <p:sp>
        <p:nvSpPr>
          <p:cNvPr id="8" name="Slide Number Placeholder 7"/>
          <p:cNvSpPr>
            <a:spLocks noGrp="1"/>
          </p:cNvSpPr>
          <p:nvPr>
            <p:ph type="sldNum" sz="quarter" idx="12"/>
          </p:nvPr>
        </p:nvSpPr>
        <p:spPr/>
        <p:txBody>
          <a:bodyPr/>
          <a:lstStyle/>
          <a:p>
            <a:fld id="{BA8884AD-9018-4AFF-8D35-624D5C10576D}" type="slidenum">
              <a:rPr lang="en-US" smtClean="0"/>
              <a:t>12</a:t>
            </a:fld>
            <a:endParaRPr lang="en-US" dirty="0"/>
          </a:p>
        </p:txBody>
      </p:sp>
      <p:grpSp>
        <p:nvGrpSpPr>
          <p:cNvPr id="12" name="Group 11"/>
          <p:cNvGrpSpPr/>
          <p:nvPr/>
        </p:nvGrpSpPr>
        <p:grpSpPr>
          <a:xfrm>
            <a:off x="5735960" y="476673"/>
            <a:ext cx="4680521" cy="6447621"/>
            <a:chOff x="4211959" y="476672"/>
            <a:chExt cx="4680521" cy="6447621"/>
          </a:xfrm>
        </p:grpSpPr>
        <p:grpSp>
          <p:nvGrpSpPr>
            <p:cNvPr id="5" name="Group 4"/>
            <p:cNvGrpSpPr/>
            <p:nvPr/>
          </p:nvGrpSpPr>
          <p:grpSpPr>
            <a:xfrm>
              <a:off x="4211959" y="476672"/>
              <a:ext cx="4499106" cy="5472608"/>
              <a:chOff x="4211959" y="476672"/>
              <a:chExt cx="4499106" cy="5472608"/>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476672"/>
                <a:ext cx="4499105" cy="28083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59" y="3188128"/>
                <a:ext cx="4499106" cy="2761152"/>
              </a:xfrm>
              <a:prstGeom prst="rect">
                <a:avLst/>
              </a:prstGeom>
            </p:spPr>
          </p:pic>
        </p:grpSp>
        <p:sp>
          <p:nvSpPr>
            <p:cNvPr id="9" name="TextBox 8"/>
            <p:cNvSpPr txBox="1"/>
            <p:nvPr/>
          </p:nvSpPr>
          <p:spPr>
            <a:xfrm>
              <a:off x="5796136" y="3385160"/>
              <a:ext cx="2664296"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চিত্রঃ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নদে</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জেলেরা</a:t>
              </a:r>
              <a:endParaRPr lang="en-US" sz="2400" dirty="0">
                <a:latin typeface="NikoshBAN" panose="02000000000000000000" pitchFamily="2" charset="0"/>
                <a:cs typeface="NikoshBAN" panose="02000000000000000000" pitchFamily="2" charset="0"/>
              </a:endParaRPr>
            </a:p>
          </p:txBody>
        </p:sp>
        <p:sp>
          <p:nvSpPr>
            <p:cNvPr id="11" name="TextBox 10"/>
            <p:cNvSpPr txBox="1"/>
            <p:nvPr/>
          </p:nvSpPr>
          <p:spPr>
            <a:xfrm>
              <a:off x="5796136" y="6093296"/>
              <a:ext cx="3096344" cy="830997"/>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চিত্রঃ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নদে</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কৃষিকাজ</a:t>
              </a:r>
              <a:endParaRPr lang="en-US" sz="2400" dirty="0">
                <a:latin typeface="NikoshBAN" panose="02000000000000000000" pitchFamily="2" charset="0"/>
                <a:cs typeface="NikoshBAN" panose="02000000000000000000" pitchFamily="2" charset="0"/>
              </a:endParaRPr>
            </a:p>
            <a:p>
              <a:endParaRPr lang="en-US" sz="2400" dirty="0"/>
            </a:p>
          </p:txBody>
        </p:sp>
      </p:grpSp>
    </p:spTree>
    <p:extLst>
      <p:ext uri="{BB962C8B-B14F-4D97-AF65-F5344CB8AC3E}">
        <p14:creationId xmlns:p14="http://schemas.microsoft.com/office/powerpoint/2010/main" val="22968166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1544" y="1700809"/>
            <a:ext cx="3456384" cy="4031873"/>
          </a:xfrm>
          <a:prstGeom prst="rect">
            <a:avLst/>
          </a:prstGeom>
          <a:noFill/>
        </p:spPr>
        <p:txBody>
          <a:bodyPr wrap="square" rtlCol="0">
            <a:spAutoFit/>
          </a:bodyPr>
          <a:lstStyle/>
          <a:p>
            <a:pPr algn="just"/>
            <a:r>
              <a:rPr lang="en-US" sz="3200" dirty="0">
                <a:latin typeface="NikoshBAN" panose="02000000000000000000" pitchFamily="2" charset="0"/>
                <a:cs typeface="NikoshBAN" panose="02000000000000000000" pitchFamily="2" charset="0"/>
              </a:rPr>
              <a:t> ৫০০০ </a:t>
            </a:r>
            <a:r>
              <a:rPr lang="en-US" sz="3200" dirty="0" err="1">
                <a:latin typeface="NikoshBAN" panose="02000000000000000000" pitchFamily="2" charset="0"/>
                <a:cs typeface="NikoshBAN" panose="02000000000000000000" pitchFamily="2" charset="0"/>
              </a:rPr>
              <a:t>বছর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মিশরের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নগর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সভ্যতা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উঠেছিল।সে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মিশরের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রাজাদের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ফারাও</a:t>
            </a:r>
            <a:r>
              <a:rPr lang="en-US" sz="3200" dirty="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দেশবাসী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ফারাওদের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খুব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শ্রদ্ধা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 </a:t>
            </a:r>
            <a:endParaRPr lang="en-US" sz="3200" dirty="0">
              <a:solidFill>
                <a:srgbClr val="7030A0"/>
              </a:solidFill>
              <a:latin typeface="NikoshBAN" panose="02000000000000000000" pitchFamily="2" charset="0"/>
              <a:cs typeface="NikoshBAN" panose="02000000000000000000" pitchFamily="2" charset="0"/>
            </a:endParaRPr>
          </a:p>
          <a:p>
            <a:pPr algn="just"/>
            <a:endParaRPr lang="en-US" sz="3200" dirty="0"/>
          </a:p>
        </p:txBody>
      </p:sp>
      <p:pic>
        <p:nvPicPr>
          <p:cNvPr id="5" name="Picture 2" descr="C:\Users\HERA COMPUTER\Desktop\পিরামিড\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9686" y="953151"/>
            <a:ext cx="3840427" cy="23042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ERA COMPUTER\Desktop\পিরামিড\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237" y="3257407"/>
            <a:ext cx="3840426" cy="28353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46238" y="6092721"/>
            <a:ext cx="3840427" cy="1077218"/>
          </a:xfrm>
          <a:prstGeom prst="rect">
            <a:avLst/>
          </a:prstGeom>
          <a:noFill/>
        </p:spPr>
        <p:txBody>
          <a:bodyPr wrap="square" rtlCol="0">
            <a:spAutoFit/>
          </a:bodyPr>
          <a:lstStyle/>
          <a:p>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চিত্রঃফারাও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ফেরাউন</a:t>
            </a:r>
            <a:r>
              <a:rPr lang="en-US" sz="3200" dirty="0">
                <a:latin typeface="NikoshBAN" panose="02000000000000000000" pitchFamily="2" charset="0"/>
                <a:cs typeface="NikoshBAN" panose="02000000000000000000" pitchFamily="2" charset="0"/>
              </a:rPr>
              <a:t> </a:t>
            </a:r>
          </a:p>
          <a:p>
            <a:endParaRPr lang="en-US" sz="3200" dirty="0">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p:txBody>
          <a:bodyPr/>
          <a:lstStyle/>
          <a:p>
            <a:fld id="{00760532-5907-4B10-9F50-ED01E3913ACD}" type="datetime1">
              <a:rPr lang="en-US" smtClean="0"/>
              <a:t>2/24/2022</a:t>
            </a:fld>
            <a:endParaRPr lang="en-US"/>
          </a:p>
        </p:txBody>
      </p:sp>
      <p:sp>
        <p:nvSpPr>
          <p:cNvPr id="9" name="Slide Number Placeholder 8"/>
          <p:cNvSpPr>
            <a:spLocks noGrp="1"/>
          </p:cNvSpPr>
          <p:nvPr>
            <p:ph type="sldNum" sz="quarter" idx="12"/>
          </p:nvPr>
        </p:nvSpPr>
        <p:spPr/>
        <p:txBody>
          <a:bodyPr/>
          <a:lstStyle/>
          <a:p>
            <a:fld id="{BA8884AD-9018-4AFF-8D35-624D5C10576D}" type="slidenum">
              <a:rPr lang="en-US" smtClean="0"/>
              <a:t>13</a:t>
            </a:fld>
            <a:endParaRPr lang="en-US"/>
          </a:p>
        </p:txBody>
      </p:sp>
    </p:spTree>
    <p:extLst>
      <p:ext uri="{BB962C8B-B14F-4D97-AF65-F5344CB8AC3E}">
        <p14:creationId xmlns:p14="http://schemas.microsoft.com/office/powerpoint/2010/main" val="8317021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536" y="476673"/>
            <a:ext cx="3024336" cy="6740307"/>
          </a:xfrm>
          <a:prstGeom prst="rect">
            <a:avLst/>
          </a:prstGeom>
          <a:noFill/>
        </p:spPr>
        <p:txBody>
          <a:bodyPr wrap="square" rtlCol="0">
            <a:spAutoFit/>
          </a:bodyPr>
          <a:lstStyle/>
          <a:p>
            <a:pPr algn="just"/>
            <a:r>
              <a:rPr lang="as-IN" sz="2400" dirty="0">
                <a:latin typeface="NikoshBAN" panose="02000000000000000000" pitchFamily="2" charset="0"/>
                <a:cs typeface="NikoshBAN" panose="02000000000000000000" pitchFamily="2" charset="0"/>
              </a:rPr>
              <a:t>উল্লেখযোগ্য কয়েকজন ‘ফারাও’ হলেন জোসর, খুফু, মেনকুরাও, আমেনহোটেপ, ইখনাটন, টুটান খামান প্রমুখ। সবচেয়ে ক্ষমতাশালী ফারাও ছিলেন তৃতীয় রামেসিস (</a:t>
            </a:r>
            <a:r>
              <a:rPr lang="en-US" sz="2400" u="sng" dirty="0">
                <a:latin typeface="NikoshBAN" panose="02000000000000000000" pitchFamily="2" charset="0"/>
                <a:cs typeface="NikoshBAN" panose="02000000000000000000" pitchFamily="2" charset="0"/>
                <a:hlinkClick r:id="rId2"/>
              </a:rPr>
              <a:t>Ramesses।।।</a:t>
            </a:r>
            <a:r>
              <a:rPr lang="en-US" sz="2400" dirty="0">
                <a:latin typeface="NikoshBAN" panose="02000000000000000000" pitchFamily="2" charset="0"/>
                <a:cs typeface="NikoshBAN" panose="02000000000000000000" pitchFamily="2" charset="0"/>
              </a:rPr>
              <a:t>)</a:t>
            </a:r>
          </a:p>
          <a:p>
            <a:pPr algn="just"/>
            <a:r>
              <a:rPr lang="as-IN" sz="2400" dirty="0">
                <a:latin typeface="NikoshBAN" panose="02000000000000000000" pitchFamily="2" charset="0"/>
                <a:cs typeface="NikoshBAN" panose="02000000000000000000" pitchFamily="2" charset="0"/>
              </a:rPr>
              <a:t>ফারাওরা শুধু একজন শাসকই ছিলেন না, তারা ছিলেন একাধারে দেবতা, বিচারক, প্রধান পুরোহিত ও প্রধান সেনাপতি।৩০০ ফারাও রাজত্ব করেন এবং একজন ফারাও এর মৃত্যু হলেই কেবল তাঁর সন্তান সিংহাসনে বসতে পারতেন।</a:t>
            </a:r>
          </a:p>
          <a:p>
            <a:pPr algn="just"/>
            <a:endParaRPr lang="as-IN" sz="2400" dirty="0">
              <a:latin typeface="NikoshBAN" panose="02000000000000000000" pitchFamily="2" charset="0"/>
              <a:cs typeface="NikoshBAN" panose="02000000000000000000" pitchFamily="2" charset="0"/>
            </a:endParaRPr>
          </a:p>
          <a:p>
            <a:pPr algn="just"/>
            <a:endParaRPr lang="en-US" sz="2400" dirty="0">
              <a:latin typeface="NikoshBAN" panose="02000000000000000000" pitchFamily="2" charset="0"/>
              <a:cs typeface="NikoshBAN" panose="02000000000000000000" pitchFamily="2" charset="0"/>
            </a:endParaRPr>
          </a:p>
          <a:p>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786" y="141458"/>
            <a:ext cx="2480160" cy="24567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3397" y="154008"/>
            <a:ext cx="2377894" cy="2480100"/>
          </a:xfrm>
          <a:prstGeom prst="rect">
            <a:avLst/>
          </a:prstGeom>
        </p:spPr>
      </p:pic>
      <p:sp>
        <p:nvSpPr>
          <p:cNvPr id="6" name="TextBox 5"/>
          <p:cNvSpPr txBox="1"/>
          <p:nvPr/>
        </p:nvSpPr>
        <p:spPr>
          <a:xfrm>
            <a:off x="8369703" y="2592065"/>
            <a:ext cx="1645282"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টুটান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খানম</a:t>
            </a:r>
            <a:endParaRPr lang="en-US" sz="2400" dirty="0">
              <a:latin typeface="NikoshBAN" panose="02000000000000000000" pitchFamily="2" charset="0"/>
              <a:cs typeface="NikoshBAN" panose="02000000000000000000" pitchFamily="2" charset="0"/>
            </a:endParaRPr>
          </a:p>
        </p:txBody>
      </p:sp>
      <p:sp>
        <p:nvSpPr>
          <p:cNvPr id="8" name="TextBox 7"/>
          <p:cNvSpPr txBox="1"/>
          <p:nvPr/>
        </p:nvSpPr>
        <p:spPr>
          <a:xfrm>
            <a:off x="5929512" y="5794430"/>
            <a:ext cx="2616544"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হাতশেপসুত</a:t>
            </a:r>
            <a:endParaRPr lang="en-US" sz="2400" dirty="0">
              <a:latin typeface="NikoshBAN" panose="02000000000000000000" pitchFamily="2" charset="0"/>
              <a:cs typeface="NikoshBAN" panose="02000000000000000000" pitchFamily="2" charset="0"/>
            </a:endParaRPr>
          </a:p>
        </p:txBody>
      </p:sp>
      <p:sp>
        <p:nvSpPr>
          <p:cNvPr id="10" name="TextBox 9"/>
          <p:cNvSpPr txBox="1"/>
          <p:nvPr/>
        </p:nvSpPr>
        <p:spPr>
          <a:xfrm>
            <a:off x="8369703" y="5830314"/>
            <a:ext cx="2520280"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নেফারতিতি</a:t>
            </a:r>
            <a:endParaRPr lang="en-US" sz="24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446" y="3033216"/>
            <a:ext cx="2518500" cy="27051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3398" y="3027234"/>
            <a:ext cx="2377894" cy="2717067"/>
          </a:xfrm>
          <a:prstGeom prst="rect">
            <a:avLst/>
          </a:prstGeom>
        </p:spPr>
      </p:pic>
      <p:sp>
        <p:nvSpPr>
          <p:cNvPr id="7" name="Date Placeholder 6"/>
          <p:cNvSpPr>
            <a:spLocks noGrp="1"/>
          </p:cNvSpPr>
          <p:nvPr>
            <p:ph type="dt" sz="half" idx="10"/>
          </p:nvPr>
        </p:nvSpPr>
        <p:spPr/>
        <p:txBody>
          <a:bodyPr/>
          <a:lstStyle/>
          <a:p>
            <a:fld id="{E848A8C3-C18F-4E80-8BF6-91126446AB41}" type="datetime1">
              <a:rPr lang="en-US" smtClean="0"/>
              <a:t>2/24/2022</a:t>
            </a:fld>
            <a:endParaRPr lang="en-US"/>
          </a:p>
        </p:txBody>
      </p:sp>
      <p:sp>
        <p:nvSpPr>
          <p:cNvPr id="13" name="Slide Number Placeholder 12"/>
          <p:cNvSpPr>
            <a:spLocks noGrp="1"/>
          </p:cNvSpPr>
          <p:nvPr>
            <p:ph type="sldNum" sz="quarter" idx="12"/>
          </p:nvPr>
        </p:nvSpPr>
        <p:spPr/>
        <p:txBody>
          <a:bodyPr/>
          <a:lstStyle/>
          <a:p>
            <a:fld id="{BA8884AD-9018-4AFF-8D35-624D5C10576D}" type="slidenum">
              <a:rPr lang="en-US" smtClean="0"/>
              <a:t>14</a:t>
            </a:fld>
            <a:endParaRPr lang="en-US"/>
          </a:p>
        </p:txBody>
      </p:sp>
      <p:sp>
        <p:nvSpPr>
          <p:cNvPr id="14" name="TextBox 13"/>
          <p:cNvSpPr txBox="1"/>
          <p:nvPr/>
        </p:nvSpPr>
        <p:spPr>
          <a:xfrm>
            <a:off x="5695617" y="2577674"/>
            <a:ext cx="2014499" cy="461665"/>
          </a:xfrm>
          <a:prstGeom prst="rect">
            <a:avLst/>
          </a:prstGeom>
          <a:noFill/>
        </p:spPr>
        <p:txBody>
          <a:bodyPr wrap="square" rtlCol="0">
            <a:spAutoFit/>
          </a:bodyPr>
          <a:lstStyle/>
          <a:p>
            <a:r>
              <a:rPr lang="as-IN" sz="2400" dirty="0">
                <a:latin typeface="NikoshBAN" panose="02000000000000000000" pitchFamily="2" charset="0"/>
                <a:cs typeface="NikoshBAN" panose="02000000000000000000" pitchFamily="2" charset="0"/>
              </a:rPr>
              <a:t>আমেনহোটেপ</a:t>
            </a:r>
            <a:endParaRPr lang="en-US" sz="2400" dirty="0"/>
          </a:p>
        </p:txBody>
      </p:sp>
    </p:spTree>
    <p:extLst>
      <p:ext uri="{BB962C8B-B14F-4D97-AF65-F5344CB8AC3E}">
        <p14:creationId xmlns:p14="http://schemas.microsoft.com/office/powerpoint/2010/main" val="12888889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1000"/>
                                        <p:tgtEl>
                                          <p:spTgt spid="8">
                                            <p:txEl>
                                              <p:pRg st="0" end="0"/>
                                            </p:txEl>
                                          </p:spTgt>
                                        </p:tgtEl>
                                      </p:cBhvr>
                                    </p:animEffect>
                                    <p:anim calcmode="lin" valueType="num">
                                      <p:cBhvr>
                                        <p:cTn id="4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1000"/>
                                        <p:tgtEl>
                                          <p:spTgt spid="10">
                                            <p:txEl>
                                              <p:pRg st="0" end="0"/>
                                            </p:txEl>
                                          </p:spTgt>
                                        </p:tgtEl>
                                      </p:cBhvr>
                                    </p:animEffect>
                                    <p:anim calcmode="lin" valueType="num">
                                      <p:cBhvr>
                                        <p:cTn id="5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907" y="584965"/>
            <a:ext cx="4824536" cy="3785652"/>
          </a:xfrm>
          <a:prstGeom prst="rect">
            <a:avLst/>
          </a:prstGeom>
          <a:noFill/>
        </p:spPr>
        <p:txBody>
          <a:bodyPr wrap="square" rtlCol="0">
            <a:spAutoFit/>
          </a:bodyPr>
          <a:lstStyle/>
          <a:p>
            <a:pPr algn="just"/>
            <a:r>
              <a:rPr lang="as-IN" sz="2400" dirty="0">
                <a:latin typeface="NikoshBAN" panose="02000000000000000000" pitchFamily="2" charset="0"/>
                <a:cs typeface="NikoshBAN" panose="02000000000000000000" pitchFamily="2" charset="0"/>
              </a:rPr>
              <a:t>প্রাচীন মিশর ছিল মাতৃসূত্রীয় (</a:t>
            </a:r>
            <a:r>
              <a:rPr lang="en-US" sz="2400" dirty="0">
                <a:latin typeface="NikoshBAN" panose="02000000000000000000" pitchFamily="2" charset="0"/>
                <a:cs typeface="NikoshBAN" panose="02000000000000000000" pitchFamily="2" charset="0"/>
              </a:rPr>
              <a:t>Matrilineal) </a:t>
            </a:r>
            <a:r>
              <a:rPr lang="as-IN" sz="2400" dirty="0">
                <a:latin typeface="NikoshBAN" panose="02000000000000000000" pitchFamily="2" charset="0"/>
                <a:cs typeface="NikoshBAN" panose="02000000000000000000" pitchFamily="2" charset="0"/>
              </a:rPr>
              <a:t>সমাজ, অর্থাৎ সন্তানের পরিচয় হতো তার মায়ের সূত্রে। কিন্তু ফারাওরা অধিকাংশই ছিলেন পুরুষ। অল্প সংখ্যক নারী ফারাওদের মধ্যে সুপরিচিত ছিলেন হ্যাটশেপসুট (</a:t>
            </a:r>
            <a:r>
              <a:rPr lang="en-US" sz="2400" u="sng" dirty="0">
                <a:latin typeface="NikoshBAN" panose="02000000000000000000" pitchFamily="2" charset="0"/>
                <a:cs typeface="NikoshBAN" panose="02000000000000000000" pitchFamily="2" charset="0"/>
                <a:hlinkClick r:id="rId2"/>
              </a:rPr>
              <a:t>Hatshepsut</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তবে তিনিও পুরুষ ফারাওদের মতো নকল দাড়ি পরতেন এবং তার বেশভূষাও ছিল পুরুষদের মতো। তিনি প্রায় পনেরো বছর (১৪৭৩-১৪৫৮ খ্রিস্টপূর্ব) রাজত্ব করেছিলেন।</a:t>
            </a:r>
          </a:p>
          <a:p>
            <a:pPr algn="just"/>
            <a:endParaRPr lang="en-US" sz="24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112" y="260648"/>
            <a:ext cx="2880320" cy="2963672"/>
          </a:xfrm>
          <a:prstGeom prst="rect">
            <a:avLst/>
          </a:prstGeom>
        </p:spPr>
      </p:pic>
      <p:sp>
        <p:nvSpPr>
          <p:cNvPr id="3" name="TextBox 2"/>
          <p:cNvSpPr txBox="1"/>
          <p:nvPr/>
        </p:nvSpPr>
        <p:spPr>
          <a:xfrm>
            <a:off x="7104112" y="3247659"/>
            <a:ext cx="3168352"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চিত্রঃ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হ্যাটশেপসুট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ফারাও</a:t>
            </a: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112" y="3794218"/>
            <a:ext cx="2880320" cy="2038878"/>
          </a:xfrm>
          <a:prstGeom prst="rect">
            <a:avLst/>
          </a:prstGeom>
        </p:spPr>
      </p:pic>
      <p:sp>
        <p:nvSpPr>
          <p:cNvPr id="5" name="TextBox 4"/>
          <p:cNvSpPr txBox="1"/>
          <p:nvPr/>
        </p:nvSpPr>
        <p:spPr>
          <a:xfrm>
            <a:off x="7473605" y="5956175"/>
            <a:ext cx="2736304"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চিত্রঃ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মন্দির</a:t>
            </a:r>
            <a:endParaRPr lang="en-US" sz="2800" dirty="0">
              <a:latin typeface="NikoshBAN" panose="02000000000000000000" pitchFamily="2" charset="0"/>
              <a:cs typeface="NikoshBAN" panose="02000000000000000000" pitchFamily="2" charset="0"/>
            </a:endParaRPr>
          </a:p>
        </p:txBody>
      </p:sp>
      <p:sp>
        <p:nvSpPr>
          <p:cNvPr id="7" name="Date Placeholder 6"/>
          <p:cNvSpPr>
            <a:spLocks noGrp="1"/>
          </p:cNvSpPr>
          <p:nvPr>
            <p:ph type="dt" sz="half" idx="10"/>
          </p:nvPr>
        </p:nvSpPr>
        <p:spPr/>
        <p:txBody>
          <a:bodyPr/>
          <a:lstStyle/>
          <a:p>
            <a:fld id="{DEF8ACC5-116C-4DAC-899C-62F8117F856F}" type="datetime1">
              <a:rPr lang="en-US" smtClean="0"/>
              <a:t>2/24/2022</a:t>
            </a:fld>
            <a:endParaRPr lang="en-US"/>
          </a:p>
        </p:txBody>
      </p:sp>
      <p:sp>
        <p:nvSpPr>
          <p:cNvPr id="9" name="Slide Number Placeholder 8"/>
          <p:cNvSpPr>
            <a:spLocks noGrp="1"/>
          </p:cNvSpPr>
          <p:nvPr>
            <p:ph type="sldNum" sz="quarter" idx="12"/>
          </p:nvPr>
        </p:nvSpPr>
        <p:spPr/>
        <p:txBody>
          <a:bodyPr/>
          <a:lstStyle/>
          <a:p>
            <a:fld id="{BA8884AD-9018-4AFF-8D35-624D5C10576D}" type="slidenum">
              <a:rPr lang="en-US" smtClean="0"/>
              <a:t>15</a:t>
            </a:fld>
            <a:endParaRPr lang="en-US"/>
          </a:p>
        </p:txBody>
      </p:sp>
      <p:sp>
        <p:nvSpPr>
          <p:cNvPr id="10" name="TextBox 9"/>
          <p:cNvSpPr txBox="1"/>
          <p:nvPr/>
        </p:nvSpPr>
        <p:spPr>
          <a:xfrm flipH="1">
            <a:off x="2004508" y="51293"/>
            <a:ext cx="3888432" cy="646331"/>
          </a:xfrm>
          <a:prstGeom prst="rect">
            <a:avLst/>
          </a:prstGeom>
          <a:noFill/>
        </p:spPr>
        <p:txBody>
          <a:bodyPr wrap="square" rtlCol="0">
            <a:spAutoFit/>
          </a:bodyPr>
          <a:lstStyle/>
          <a:p>
            <a:pPr algn="just"/>
            <a:r>
              <a:rPr lang="as-IN" sz="3600" b="1" dirty="0">
                <a:latin typeface="NikoshBAN" panose="02000000000000000000" pitchFamily="2" charset="0"/>
                <a:cs typeface="NikoshBAN" panose="02000000000000000000" pitchFamily="2" charset="0"/>
              </a:rPr>
              <a:t>মিশরীয় সভ্যতার বৈশিষ্ট্য</a:t>
            </a:r>
          </a:p>
        </p:txBody>
      </p:sp>
      <p:sp>
        <p:nvSpPr>
          <p:cNvPr id="11" name="TextBox 10"/>
          <p:cNvSpPr txBox="1"/>
          <p:nvPr/>
        </p:nvSpPr>
        <p:spPr>
          <a:xfrm>
            <a:off x="1892052" y="4082876"/>
            <a:ext cx="4978896" cy="2677656"/>
          </a:xfrm>
          <a:prstGeom prst="rect">
            <a:avLst/>
          </a:prstGeom>
          <a:noFill/>
        </p:spPr>
        <p:txBody>
          <a:bodyPr wrap="square" rtlCol="0">
            <a:spAutoFit/>
          </a:bodyPr>
          <a:lstStyle/>
          <a:p>
            <a:r>
              <a:rPr lang="as-IN" sz="2800" dirty="0">
                <a:latin typeface="NikoshBAN" panose="02000000000000000000" pitchFamily="2" charset="0"/>
                <a:cs typeface="NikoshBAN" panose="02000000000000000000" pitchFamily="2" charset="0"/>
              </a:rPr>
              <a:t>মিশরীয় সভ্যতার অর্থনৈতিক কাঠামোর কেন্দ্রে ছিল মন্দির। উপাসনার পাশাপাশি সেখানে রাষ্ট্রীয় সম্পদ সংগ্রহ ও সংরক্ষণ করা হতো। মুদ্রার প্রচলন ছিল না। খাদ্যশস্যের মাধ্যমে বিনিময় প্রথা প্রচলিত ছিল।</a:t>
            </a:r>
          </a:p>
          <a:p>
            <a:endParaRPr lang="en-US" sz="2800" dirty="0"/>
          </a:p>
        </p:txBody>
      </p:sp>
    </p:spTree>
    <p:extLst>
      <p:ext uri="{BB962C8B-B14F-4D97-AF65-F5344CB8AC3E}">
        <p14:creationId xmlns:p14="http://schemas.microsoft.com/office/powerpoint/2010/main" val="37843691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1544" y="476673"/>
            <a:ext cx="6048672" cy="6001643"/>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আয়তন নির্ণয়, কর আদায়, পিরামিড নির্মাণসহ বিভিন্ন কাজের প্রয়োজনীয়তা থেকে মিশরে অঙ্কশাস্ত্রের অগ্রগতি হয়।</a:t>
            </a:r>
          </a:p>
          <a:p>
            <a:pPr algn="just"/>
            <a:r>
              <a:rPr lang="as-IN" sz="3200" dirty="0">
                <a:latin typeface="NikoshBAN" panose="02000000000000000000" pitchFamily="2" charset="0"/>
                <a:cs typeface="NikoshBAN" panose="02000000000000000000" pitchFamily="2" charset="0"/>
              </a:rPr>
              <a:t>মিশরীয়রা সূর্যের আলোর ছায়া মেপে দিনের সময় জানার যন্ত্র আবিষ্কার করে, যার নাম সূর্যঘড়ি। কিন্তু সূর্য ঘড়ি রাতে কাজ করতো না। তাই তারা আবিষ্কার করে জলঘড়ি (</a:t>
            </a:r>
            <a:r>
              <a:rPr lang="en-US" sz="3200" dirty="0">
                <a:latin typeface="NikoshBAN" panose="02000000000000000000" pitchFamily="2" charset="0"/>
                <a:cs typeface="NikoshBAN" panose="02000000000000000000" pitchFamily="2" charset="0"/>
                <a:hlinkClick r:id="rId2"/>
              </a:rPr>
              <a:t>Water clock</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গ্রিকরা এ ঘড়ির নাম দিয়েছিল ক্লেপসিড্রা।</a:t>
            </a:r>
          </a:p>
          <a:p>
            <a:pPr algn="just"/>
            <a:r>
              <a:rPr lang="as-IN" sz="3200" dirty="0">
                <a:latin typeface="NikoshBAN" panose="02000000000000000000" pitchFamily="2" charset="0"/>
                <a:cs typeface="NikoshBAN" panose="02000000000000000000" pitchFamily="2" charset="0"/>
              </a:rPr>
              <a:t>মিশরীয়রা নক্ষত্রের (লুব্ধক) আবির্ভাবকাল পর্যবেক্ষণ করে ৩৬০ দিনের সৌর পঞ্জিকা প্রবর্তন করে।</a:t>
            </a:r>
            <a:endParaRPr lang="en-US" sz="3200" dirty="0"/>
          </a:p>
        </p:txBody>
      </p:sp>
      <p:grpSp>
        <p:nvGrpSpPr>
          <p:cNvPr id="11" name="Group 10"/>
          <p:cNvGrpSpPr/>
          <p:nvPr/>
        </p:nvGrpSpPr>
        <p:grpSpPr>
          <a:xfrm>
            <a:off x="8044070" y="692697"/>
            <a:ext cx="2516426" cy="5602475"/>
            <a:chOff x="6520070" y="692696"/>
            <a:chExt cx="2516426" cy="5602475"/>
          </a:xfrm>
        </p:grpSpPr>
        <p:grpSp>
          <p:nvGrpSpPr>
            <p:cNvPr id="10" name="Group 9"/>
            <p:cNvGrpSpPr/>
            <p:nvPr/>
          </p:nvGrpSpPr>
          <p:grpSpPr>
            <a:xfrm>
              <a:off x="6520070" y="692696"/>
              <a:ext cx="2516426" cy="5040559"/>
              <a:chOff x="6520070" y="692696"/>
              <a:chExt cx="2516426" cy="504055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0070" y="692696"/>
                <a:ext cx="2516425" cy="26642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492" y="3356992"/>
                <a:ext cx="2511004" cy="2376263"/>
              </a:xfrm>
              <a:prstGeom prst="rect">
                <a:avLst/>
              </a:prstGeom>
            </p:spPr>
          </p:pic>
        </p:grpSp>
        <p:sp>
          <p:nvSpPr>
            <p:cNvPr id="8" name="TextBox 7"/>
            <p:cNvSpPr txBox="1"/>
            <p:nvPr/>
          </p:nvSpPr>
          <p:spPr>
            <a:xfrm>
              <a:off x="6732240" y="5833506"/>
              <a:ext cx="2304255"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চিত্রঃ</a:t>
              </a:r>
              <a:r>
                <a:rPr lang="as-IN" sz="2400" dirty="0">
                  <a:latin typeface="NikoshBAN" panose="02000000000000000000" pitchFamily="2" charset="0"/>
                  <a:cs typeface="NikoshBAN" panose="02000000000000000000" pitchFamily="2" charset="0"/>
                </a:rPr>
                <a:t> পিরামিড </a:t>
              </a:r>
              <a:endParaRPr lang="en-US" sz="2400" dirty="0"/>
            </a:p>
          </p:txBody>
        </p:sp>
      </p:grpSp>
      <p:sp>
        <p:nvSpPr>
          <p:cNvPr id="3" name="Date Placeholder 2"/>
          <p:cNvSpPr>
            <a:spLocks noGrp="1"/>
          </p:cNvSpPr>
          <p:nvPr>
            <p:ph type="dt" sz="half" idx="10"/>
          </p:nvPr>
        </p:nvSpPr>
        <p:spPr/>
        <p:txBody>
          <a:bodyPr/>
          <a:lstStyle/>
          <a:p>
            <a:fld id="{0B83BC8B-D3E5-48B6-9FDD-77C01766C378}" type="datetime1">
              <a:rPr lang="en-US" smtClean="0"/>
              <a:t>2/24/2022</a:t>
            </a:fld>
            <a:endParaRPr lang="en-US"/>
          </a:p>
        </p:txBody>
      </p:sp>
      <p:sp>
        <p:nvSpPr>
          <p:cNvPr id="9" name="Slide Number Placeholder 8"/>
          <p:cNvSpPr>
            <a:spLocks noGrp="1"/>
          </p:cNvSpPr>
          <p:nvPr>
            <p:ph type="sldNum" sz="quarter" idx="12"/>
          </p:nvPr>
        </p:nvSpPr>
        <p:spPr/>
        <p:txBody>
          <a:bodyPr/>
          <a:lstStyle/>
          <a:p>
            <a:fld id="{BA8884AD-9018-4AFF-8D35-624D5C10576D}" type="slidenum">
              <a:rPr lang="en-US" smtClean="0"/>
              <a:t>16</a:t>
            </a:fld>
            <a:endParaRPr lang="en-US"/>
          </a:p>
        </p:txBody>
      </p:sp>
    </p:spTree>
    <p:extLst>
      <p:ext uri="{BB962C8B-B14F-4D97-AF65-F5344CB8AC3E}">
        <p14:creationId xmlns:p14="http://schemas.microsoft.com/office/powerpoint/2010/main" val="24087146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35560" y="564562"/>
            <a:ext cx="3816424" cy="5096686"/>
          </a:xfrm>
          <a:prstGeom prst="rect">
            <a:avLst/>
          </a:prstGeom>
        </p:spPr>
        <p:txBody>
          <a:bodyPr wrap="square">
            <a:spAutoFit/>
          </a:bodyPr>
          <a:lstStyle/>
          <a:p>
            <a:pPr algn="just"/>
            <a:r>
              <a:rPr lang="en-US" sz="3200" dirty="0" err="1">
                <a:latin typeface="NikoshBAN" panose="02000000000000000000" pitchFamily="2" charset="0"/>
                <a:cs typeface="NikoshBAN" panose="02000000000000000000" pitchFamily="2" charset="0"/>
              </a:rPr>
              <a:t>মিশরীয়রা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বিশ্বাস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মৃত্যুর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নতুন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জগতেও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ফারাওরা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ফারাওদের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সংরক্ষণ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গিয়েই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মিশরের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বিজ্ঞানীরা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কৌশল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উদ্ভাবন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যত্ন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সংরক্ষণ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শেখে</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পিরামিড</a:t>
            </a:r>
            <a:r>
              <a:rPr lang="en-US" sz="3200" dirty="0">
                <a:latin typeface="NikoshBAN" panose="02000000000000000000" pitchFamily="2" charset="0"/>
                <a:cs typeface="NikoshBAN" panose="02000000000000000000" pitchFamily="2" charset="0"/>
              </a:rPr>
              <a:t> । </a:t>
            </a:r>
            <a:endParaRPr lang="en-US" sz="3200" dirty="0">
              <a:solidFill>
                <a:srgbClr val="7030A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009" y="680515"/>
            <a:ext cx="4041113" cy="24323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9" y="3112906"/>
            <a:ext cx="4025949" cy="2254531"/>
          </a:xfrm>
          <a:prstGeom prst="rect">
            <a:avLst/>
          </a:prstGeom>
        </p:spPr>
      </p:pic>
      <p:sp>
        <p:nvSpPr>
          <p:cNvPr id="5" name="TextBox 4"/>
          <p:cNvSpPr txBox="1"/>
          <p:nvPr/>
        </p:nvSpPr>
        <p:spPr>
          <a:xfrm>
            <a:off x="7721308" y="3083552"/>
            <a:ext cx="2736304" cy="646331"/>
          </a:xfrm>
          <a:prstGeom prst="rect">
            <a:avLst/>
          </a:prstGeom>
          <a:noFill/>
        </p:spPr>
        <p:txBody>
          <a:bodyPr wrap="square" rtlCol="0">
            <a:spAutoFit/>
          </a:bodyPr>
          <a:lstStyle/>
          <a:p>
            <a:r>
              <a:rPr lang="en-US" sz="3600" dirty="0" err="1">
                <a:solidFill>
                  <a:srgbClr val="8970BA"/>
                </a:solidFill>
                <a:latin typeface="NikoshBAN" panose="02000000000000000000" pitchFamily="2" charset="0"/>
                <a:cs typeface="NikoshBAN" panose="02000000000000000000" pitchFamily="2" charset="0"/>
              </a:rPr>
              <a:t>চিত্রঃমমি</a:t>
            </a:r>
            <a:endParaRPr lang="en-US" sz="3600" dirty="0">
              <a:solidFill>
                <a:srgbClr val="8970BA"/>
              </a:solidFill>
              <a:latin typeface="NikoshBAN" panose="02000000000000000000" pitchFamily="2" charset="0"/>
              <a:cs typeface="NikoshBAN" panose="02000000000000000000" pitchFamily="2" charset="0"/>
            </a:endParaRPr>
          </a:p>
        </p:txBody>
      </p:sp>
      <p:sp>
        <p:nvSpPr>
          <p:cNvPr id="6" name="TextBox 5"/>
          <p:cNvSpPr txBox="1"/>
          <p:nvPr/>
        </p:nvSpPr>
        <p:spPr>
          <a:xfrm>
            <a:off x="6554625" y="5405384"/>
            <a:ext cx="4104456"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চিত্রঃ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পিড়ামিড</a:t>
            </a:r>
            <a:endParaRPr lang="en-US" sz="3200" dirty="0">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p:txBody>
          <a:bodyPr/>
          <a:lstStyle/>
          <a:p>
            <a:fld id="{FBA33BAC-637A-49A5-8DA4-80370A1B9D65}" type="datetime1">
              <a:rPr lang="en-US" smtClean="0"/>
              <a:t>2/24/2022</a:t>
            </a:fld>
            <a:endParaRPr lang="en-US"/>
          </a:p>
        </p:txBody>
      </p:sp>
      <p:sp>
        <p:nvSpPr>
          <p:cNvPr id="8" name="Slide Number Placeholder 7"/>
          <p:cNvSpPr>
            <a:spLocks noGrp="1"/>
          </p:cNvSpPr>
          <p:nvPr>
            <p:ph type="sldNum" sz="quarter" idx="12"/>
          </p:nvPr>
        </p:nvSpPr>
        <p:spPr/>
        <p:txBody>
          <a:bodyPr/>
          <a:lstStyle/>
          <a:p>
            <a:fld id="{BA8884AD-9018-4AFF-8D35-624D5C10576D}" type="slidenum">
              <a:rPr lang="en-US" smtClean="0"/>
              <a:t>17</a:t>
            </a:fld>
            <a:endParaRPr lang="en-US"/>
          </a:p>
        </p:txBody>
      </p:sp>
    </p:spTree>
    <p:extLst>
      <p:ext uri="{BB962C8B-B14F-4D97-AF65-F5344CB8AC3E}">
        <p14:creationId xmlns:p14="http://schemas.microsoft.com/office/powerpoint/2010/main" val="23277595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7568" y="1124745"/>
            <a:ext cx="3168352" cy="1200329"/>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পাথর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মিশরীয়রা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দক্ষ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a:t>
            </a:r>
            <a:r>
              <a:rPr lang="en-US" sz="3600" dirty="0">
                <a:latin typeface="NikoshBAN" panose="02000000000000000000" pitchFamily="2" charset="0"/>
                <a:cs typeface="NikoshBAN" panose="02000000000000000000" pitchFamily="2" charset="0"/>
              </a:rPr>
              <a:t> ।</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015" y="404664"/>
            <a:ext cx="4211961" cy="2807974"/>
          </a:xfrm>
          <a:prstGeom prst="rect">
            <a:avLst/>
          </a:prstGeom>
        </p:spPr>
      </p:pic>
      <p:sp>
        <p:nvSpPr>
          <p:cNvPr id="4" name="TextBox 3"/>
          <p:cNvSpPr txBox="1"/>
          <p:nvPr/>
        </p:nvSpPr>
        <p:spPr>
          <a:xfrm>
            <a:off x="1847528" y="3740696"/>
            <a:ext cx="3816424" cy="1754326"/>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শুধু</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ব্রোঞ্জের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তৈরিতে</a:t>
            </a:r>
            <a:r>
              <a:rPr lang="en-US" sz="3600" dirty="0">
                <a:latin typeface="NikoshBAN" panose="02000000000000000000" pitchFamily="2" charset="0"/>
                <a:cs typeface="NikoshBAN" panose="02000000000000000000" pitchFamily="2" charset="0"/>
              </a:rPr>
              <a:t> ও </a:t>
            </a:r>
            <a:r>
              <a:rPr lang="en-US" sz="3600" dirty="0" err="1">
                <a:latin typeface="NikoshBAN" panose="02000000000000000000" pitchFamily="2" charset="0"/>
                <a:cs typeface="NikoshBAN" panose="02000000000000000000" pitchFamily="2" charset="0"/>
              </a:rPr>
              <a:t>মিশরীয়রা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দক্ষ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a:t>
            </a:r>
            <a:r>
              <a:rPr lang="en-US" sz="3600" dirty="0">
                <a:latin typeface="NikoshBAN" panose="02000000000000000000" pitchFamily="2" charset="0"/>
                <a:cs typeface="NikoshBAN" panose="02000000000000000000" pitchFamily="2" charset="0"/>
              </a:rPr>
              <a:t> ।</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957" y="3573016"/>
            <a:ext cx="4299018" cy="2400336"/>
          </a:xfrm>
          <a:prstGeom prst="rect">
            <a:avLst/>
          </a:prstGeom>
        </p:spPr>
      </p:pic>
      <p:sp>
        <p:nvSpPr>
          <p:cNvPr id="6" name="TextBox 5"/>
          <p:cNvSpPr txBox="1"/>
          <p:nvPr/>
        </p:nvSpPr>
        <p:spPr>
          <a:xfrm>
            <a:off x="6816080" y="3161996"/>
            <a:ext cx="2304256"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চিত্রঃ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পাথরের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মূর্তি</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6833826" y="5969969"/>
            <a:ext cx="3024336"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চিত্রঃ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ব্রোঞ্জের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মূর্তি</a:t>
            </a:r>
            <a:endParaRPr lang="en-US" sz="2800" dirty="0">
              <a:latin typeface="NikoshBAN" panose="02000000000000000000" pitchFamily="2" charset="0"/>
              <a:cs typeface="NikoshBAN" panose="02000000000000000000" pitchFamily="2" charset="0"/>
            </a:endParaRPr>
          </a:p>
        </p:txBody>
      </p:sp>
      <p:sp>
        <p:nvSpPr>
          <p:cNvPr id="8" name="Date Placeholder 7"/>
          <p:cNvSpPr>
            <a:spLocks noGrp="1"/>
          </p:cNvSpPr>
          <p:nvPr>
            <p:ph type="dt" sz="half" idx="10"/>
          </p:nvPr>
        </p:nvSpPr>
        <p:spPr/>
        <p:txBody>
          <a:bodyPr/>
          <a:lstStyle/>
          <a:p>
            <a:fld id="{6738C902-D87E-4A68-9145-FEF6EDD8E0FE}" type="datetime1">
              <a:rPr lang="en-US" smtClean="0"/>
              <a:t>2/24/2022</a:t>
            </a:fld>
            <a:endParaRPr lang="en-US"/>
          </a:p>
        </p:txBody>
      </p:sp>
      <p:sp>
        <p:nvSpPr>
          <p:cNvPr id="10" name="Slide Number Placeholder 9"/>
          <p:cNvSpPr>
            <a:spLocks noGrp="1"/>
          </p:cNvSpPr>
          <p:nvPr>
            <p:ph type="sldNum" sz="quarter" idx="12"/>
          </p:nvPr>
        </p:nvSpPr>
        <p:spPr/>
        <p:txBody>
          <a:bodyPr/>
          <a:lstStyle/>
          <a:p>
            <a:fld id="{BA8884AD-9018-4AFF-8D35-624D5C10576D}" type="slidenum">
              <a:rPr lang="en-US" smtClean="0"/>
              <a:t>18</a:t>
            </a:fld>
            <a:endParaRPr lang="en-US"/>
          </a:p>
        </p:txBody>
      </p:sp>
    </p:spTree>
    <p:extLst>
      <p:ext uri="{BB962C8B-B14F-4D97-AF65-F5344CB8AC3E}">
        <p14:creationId xmlns:p14="http://schemas.microsoft.com/office/powerpoint/2010/main" val="27559715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076836"/>
            <a:ext cx="3960440" cy="4832092"/>
          </a:xfrm>
          <a:prstGeom prst="rect">
            <a:avLst/>
          </a:prstGeom>
          <a:noFill/>
        </p:spPr>
        <p:txBody>
          <a:bodyPr wrap="square" rtlCol="0">
            <a:spAutoFit/>
          </a:bodyPr>
          <a:lstStyle/>
          <a:p>
            <a:pPr algn="just"/>
            <a:r>
              <a:rPr lang="as-IN" sz="2800" dirty="0">
                <a:latin typeface="NikoshBAN" panose="02000000000000000000" pitchFamily="2" charset="0"/>
                <a:cs typeface="NikoshBAN" panose="02000000000000000000" pitchFamily="2" charset="0"/>
              </a:rPr>
              <a:t>ছবি বা চিত্রের মাধ্যমে মিশরীয়রা যে লিখন পদ্ধতি আবিষ্কার করে, তার নাম হায়ারোগ্লিফিক (</a:t>
            </a:r>
            <a:r>
              <a:rPr lang="en-US" sz="2800" dirty="0">
                <a:latin typeface="NikoshBAN" panose="02000000000000000000" pitchFamily="2" charset="0"/>
                <a:cs typeface="NikoshBAN" panose="02000000000000000000" pitchFamily="2" charset="0"/>
              </a:rPr>
              <a:t>Hieroglyphic)। </a:t>
            </a:r>
            <a:r>
              <a:rPr lang="as-IN" sz="2800" dirty="0">
                <a:latin typeface="NikoshBAN" panose="02000000000000000000" pitchFamily="2" charset="0"/>
                <a:cs typeface="NikoshBAN" panose="02000000000000000000" pitchFamily="2" charset="0"/>
              </a:rPr>
              <a:t>এর অর্থ পবিত্র খোদাই কাজ। মিশরীয়রা মনের ভাব প্রকাশ করার জন্য ২৪টি হায়ারোগ্লিফিক চিহ্ন ব্যবহার শুরু করে। এ ২৪টি চিহ্নের প্রত্যকটি মানুষের স্বরের এক একটি ব্যাঞ্জনধ্বনি প্রকাশ করতো।</a:t>
            </a:r>
          </a:p>
          <a:p>
            <a:pPr algn="just"/>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992" y="1107864"/>
            <a:ext cx="4519764" cy="4824536"/>
          </a:xfrm>
          <a:prstGeom prst="rect">
            <a:avLst/>
          </a:prstGeom>
        </p:spPr>
      </p:pic>
      <p:sp>
        <p:nvSpPr>
          <p:cNvPr id="4" name="TextBox 3"/>
          <p:cNvSpPr txBox="1"/>
          <p:nvPr/>
        </p:nvSpPr>
        <p:spPr>
          <a:xfrm>
            <a:off x="7176120" y="5932400"/>
            <a:ext cx="4248472" cy="523220"/>
          </a:xfrm>
          <a:prstGeom prst="rect">
            <a:avLst/>
          </a:prstGeom>
          <a:noFill/>
        </p:spPr>
        <p:txBody>
          <a:bodyPr wrap="square" rtlCol="0">
            <a:spAutoFit/>
          </a:bodyPr>
          <a:lstStyle/>
          <a:p>
            <a:r>
              <a:rPr lang="as-IN" sz="2800" dirty="0">
                <a:latin typeface="NikoshBAN" panose="02000000000000000000" pitchFamily="2" charset="0"/>
                <a:cs typeface="NikoshBAN" panose="02000000000000000000" pitchFamily="2" charset="0"/>
              </a:rPr>
              <a:t>হায়ারোগ্লিফিক</a:t>
            </a:r>
            <a:endParaRPr lang="en-US" sz="2800" dirty="0"/>
          </a:p>
        </p:txBody>
      </p:sp>
      <p:sp>
        <p:nvSpPr>
          <p:cNvPr id="5" name="Date Placeholder 4"/>
          <p:cNvSpPr>
            <a:spLocks noGrp="1"/>
          </p:cNvSpPr>
          <p:nvPr>
            <p:ph type="dt" sz="half" idx="10"/>
          </p:nvPr>
        </p:nvSpPr>
        <p:spPr/>
        <p:txBody>
          <a:bodyPr/>
          <a:lstStyle/>
          <a:p>
            <a:fld id="{92BEA459-7CE3-447C-B343-821E12EE4991}" type="datetime1">
              <a:rPr lang="en-US" smtClean="0"/>
              <a:t>2/24/2022</a:t>
            </a:fld>
            <a:endParaRPr lang="en-US"/>
          </a:p>
        </p:txBody>
      </p:sp>
      <p:sp>
        <p:nvSpPr>
          <p:cNvPr id="7" name="Slide Number Placeholder 6"/>
          <p:cNvSpPr>
            <a:spLocks noGrp="1"/>
          </p:cNvSpPr>
          <p:nvPr>
            <p:ph type="sldNum" sz="quarter" idx="12"/>
          </p:nvPr>
        </p:nvSpPr>
        <p:spPr/>
        <p:txBody>
          <a:bodyPr/>
          <a:lstStyle/>
          <a:p>
            <a:fld id="{BA8884AD-9018-4AFF-8D35-624D5C10576D}" type="slidenum">
              <a:rPr lang="en-US" smtClean="0"/>
              <a:t>19</a:t>
            </a:fld>
            <a:endParaRPr lang="en-US"/>
          </a:p>
        </p:txBody>
      </p:sp>
      <p:sp>
        <p:nvSpPr>
          <p:cNvPr id="8" name="TextBox 7"/>
          <p:cNvSpPr txBox="1"/>
          <p:nvPr/>
        </p:nvSpPr>
        <p:spPr>
          <a:xfrm>
            <a:off x="1981200" y="476673"/>
            <a:ext cx="5050904" cy="1200329"/>
          </a:xfrm>
          <a:prstGeom prst="rect">
            <a:avLst/>
          </a:prstGeom>
          <a:noFill/>
        </p:spPr>
        <p:txBody>
          <a:bodyPr wrap="square" rtlCol="0">
            <a:spAutoFit/>
          </a:bodyPr>
          <a:lstStyle/>
          <a:p>
            <a:r>
              <a:rPr lang="as-IN" sz="3600" b="1" dirty="0">
                <a:latin typeface="NikoshBAN" panose="02000000000000000000" pitchFamily="2" charset="0"/>
                <a:cs typeface="NikoshBAN" panose="02000000000000000000" pitchFamily="2" charset="0"/>
              </a:rPr>
              <a:t>মিশরীয় সভ্যতার লিখন পদ্ধতি</a:t>
            </a:r>
          </a:p>
          <a:p>
            <a:endParaRPr lang="en-US" sz="3600" dirty="0"/>
          </a:p>
        </p:txBody>
      </p:sp>
    </p:spTree>
    <p:extLst>
      <p:ext uri="{BB962C8B-B14F-4D97-AF65-F5344CB8AC3E}">
        <p14:creationId xmlns:p14="http://schemas.microsoft.com/office/powerpoint/2010/main" val="3400775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1004" y="152743"/>
            <a:ext cx="7923468"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আমরা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নিচের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গুলোর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ভালভাবে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লক্ষ্য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1524001" y="5493065"/>
            <a:ext cx="4805239" cy="64633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উপরের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ছবিগুলো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ধরণের</a:t>
            </a:r>
            <a:r>
              <a:rPr lang="en-US" sz="3600" dirty="0">
                <a:latin typeface="NikoshBAN" panose="02000000000000000000" pitchFamily="2" charset="0"/>
                <a:cs typeface="NikoshBAN" panose="02000000000000000000" pitchFamily="2" charset="0"/>
              </a:rPr>
              <a:t>?</a:t>
            </a:r>
            <a:endParaRPr lang="en-US" sz="3600" dirty="0"/>
          </a:p>
        </p:txBody>
      </p:sp>
      <p:sp>
        <p:nvSpPr>
          <p:cNvPr id="8" name="TextBox 7"/>
          <p:cNvSpPr txBox="1"/>
          <p:nvPr/>
        </p:nvSpPr>
        <p:spPr>
          <a:xfrm>
            <a:off x="6148712" y="5493064"/>
            <a:ext cx="2219915" cy="646331"/>
          </a:xfrm>
          <a:prstGeom prst="rect">
            <a:avLst/>
          </a:prstGeom>
          <a:noFill/>
        </p:spPr>
        <p:txBody>
          <a:bodyPr wrap="square" rtlCol="0">
            <a:spAutoFit/>
          </a:bodyPr>
          <a:lstStyle/>
          <a:p>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সভ্যতার</a:t>
            </a:r>
            <a:endParaRPr lang="en-US" sz="3600" dirty="0"/>
          </a:p>
        </p:txBody>
      </p:sp>
      <p:sp>
        <p:nvSpPr>
          <p:cNvPr id="9" name="TextBox 8"/>
          <p:cNvSpPr txBox="1"/>
          <p:nvPr/>
        </p:nvSpPr>
        <p:spPr>
          <a:xfrm>
            <a:off x="1627700" y="5931344"/>
            <a:ext cx="4597838"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এগুলো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ধরণে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সভ্যতার</a:t>
            </a:r>
            <a:r>
              <a:rPr lang="en-US" sz="3200" dirty="0">
                <a:latin typeface="NikoshBAN" panose="02000000000000000000" pitchFamily="2" charset="0"/>
                <a:cs typeface="NikoshBAN" panose="02000000000000000000" pitchFamily="2" charset="0"/>
              </a:rPr>
              <a:t> </a:t>
            </a:r>
            <a:endParaRPr lang="en-US" sz="3200" dirty="0"/>
          </a:p>
        </p:txBody>
      </p:sp>
      <p:sp>
        <p:nvSpPr>
          <p:cNvPr id="10" name="TextBox 9"/>
          <p:cNvSpPr txBox="1"/>
          <p:nvPr/>
        </p:nvSpPr>
        <p:spPr>
          <a:xfrm>
            <a:off x="6008255" y="5941474"/>
            <a:ext cx="2736304"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প্রাচীন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সভ্যতা</a:t>
            </a:r>
            <a:r>
              <a:rPr lang="en-US" sz="3200" dirty="0">
                <a:latin typeface="NikoshBAN" panose="02000000000000000000" pitchFamily="2" charset="0"/>
                <a:cs typeface="NikoshBAN" panose="02000000000000000000" pitchFamily="2" charset="0"/>
              </a:rPr>
              <a:t> </a:t>
            </a:r>
            <a:endParaRPr lang="en-US" sz="3200" dirty="0"/>
          </a:p>
        </p:txBody>
      </p:sp>
      <p:sp>
        <p:nvSpPr>
          <p:cNvPr id="2" name="Date Placeholder 1"/>
          <p:cNvSpPr>
            <a:spLocks noGrp="1"/>
          </p:cNvSpPr>
          <p:nvPr>
            <p:ph type="dt" sz="half" idx="10"/>
          </p:nvPr>
        </p:nvSpPr>
        <p:spPr/>
        <p:txBody>
          <a:bodyPr/>
          <a:lstStyle/>
          <a:p>
            <a:fld id="{169E00F1-515F-401A-B848-B18C54CC5BFE}" type="datetime1">
              <a:rPr lang="en-US" smtClean="0"/>
              <a:t>2/24/2022</a:t>
            </a:fld>
            <a:endParaRPr lang="en-US"/>
          </a:p>
        </p:txBody>
      </p:sp>
      <p:sp>
        <p:nvSpPr>
          <p:cNvPr id="14" name="Slide Number Placeholder 13"/>
          <p:cNvSpPr>
            <a:spLocks noGrp="1"/>
          </p:cNvSpPr>
          <p:nvPr>
            <p:ph type="sldNum" sz="quarter" idx="12"/>
          </p:nvPr>
        </p:nvSpPr>
        <p:spPr/>
        <p:txBody>
          <a:bodyPr/>
          <a:lstStyle/>
          <a:p>
            <a:fld id="{BA8884AD-9018-4AFF-8D35-624D5C10576D}" type="slidenum">
              <a:rPr lang="en-US" smtClean="0"/>
              <a:t>2</a:t>
            </a:fld>
            <a:endParaRPr lang="en-US"/>
          </a:p>
        </p:txBody>
      </p:sp>
      <p:grpSp>
        <p:nvGrpSpPr>
          <p:cNvPr id="16" name="Group 15"/>
          <p:cNvGrpSpPr/>
          <p:nvPr/>
        </p:nvGrpSpPr>
        <p:grpSpPr>
          <a:xfrm>
            <a:off x="1981199" y="659136"/>
            <a:ext cx="8451018" cy="4895484"/>
            <a:chOff x="457199" y="659136"/>
            <a:chExt cx="8451018" cy="489548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711" y="726726"/>
              <a:ext cx="4283505" cy="2590996"/>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3294880"/>
              <a:ext cx="4225281" cy="225974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2480" y="3317722"/>
              <a:ext cx="4225737" cy="223689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659136"/>
              <a:ext cx="4225280" cy="2658585"/>
            </a:xfrm>
            <a:prstGeom prst="rect">
              <a:avLst/>
            </a:prstGeom>
          </p:spPr>
        </p:pic>
      </p:grpSp>
    </p:spTree>
    <p:extLst>
      <p:ext uri="{BB962C8B-B14F-4D97-AF65-F5344CB8AC3E}">
        <p14:creationId xmlns:p14="http://schemas.microsoft.com/office/powerpoint/2010/main" val="2500529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116705"/>
            <a:ext cx="4320480" cy="5509200"/>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নীল নদের তীরে প্রচুর পরিমাণে প্যাপিরাস/প্যাপাইরাস(</a:t>
            </a:r>
            <a:r>
              <a:rPr lang="en-US" sz="3200" dirty="0">
                <a:latin typeface="NikoshBAN" panose="02000000000000000000" pitchFamily="2" charset="0"/>
                <a:cs typeface="NikoshBAN" panose="02000000000000000000" pitchFamily="2" charset="0"/>
              </a:rPr>
              <a:t>Papyrus) </a:t>
            </a:r>
            <a:r>
              <a:rPr lang="as-IN" sz="3200" dirty="0">
                <a:latin typeface="NikoshBAN" panose="02000000000000000000" pitchFamily="2" charset="0"/>
                <a:cs typeface="NikoshBAN" panose="02000000000000000000" pitchFamily="2" charset="0"/>
              </a:rPr>
              <a:t>গাছ জন্মাত। প্যাপিরাসের কান্ড খুব পাতলা করে কেটে ঐ গাছের পাতার উপর আঠা দিয়ে আটকানো হতো এবং পরে রৌদ্রে শুকিয়ে স্ক্রল তৈরি করা হতো। পানি, আঠা আর কার্বন মিশিয়ে কালি তৈরি করে প্যাপিরাসে লেখার কাজ চলতো।</a:t>
            </a:r>
          </a:p>
          <a:p>
            <a:pPr algn="just"/>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3904" y="1087146"/>
            <a:ext cx="4138312" cy="4896544"/>
          </a:xfrm>
          <a:prstGeom prst="rect">
            <a:avLst/>
          </a:prstGeom>
        </p:spPr>
      </p:pic>
      <p:sp>
        <p:nvSpPr>
          <p:cNvPr id="5" name="TextBox 4"/>
          <p:cNvSpPr txBox="1"/>
          <p:nvPr/>
        </p:nvSpPr>
        <p:spPr>
          <a:xfrm>
            <a:off x="7307796" y="5968363"/>
            <a:ext cx="3672408" cy="461665"/>
          </a:xfrm>
          <a:prstGeom prst="rect">
            <a:avLst/>
          </a:prstGeom>
          <a:noFill/>
        </p:spPr>
        <p:txBody>
          <a:bodyPr wrap="square" rtlCol="0">
            <a:spAutoFit/>
          </a:bodyPr>
          <a:lstStyle/>
          <a:p>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চিত্রঃ</a:t>
            </a:r>
            <a:r>
              <a:rPr lang="en-US" sz="2400" dirty="0">
                <a:latin typeface="NikoshBAN" panose="02000000000000000000" pitchFamily="2" charset="0"/>
                <a:cs typeface="NikoshBAN" panose="02000000000000000000" pitchFamily="2" charset="0"/>
              </a:rPr>
              <a:t> </a:t>
            </a:r>
            <a:r>
              <a:rPr lang="en-US" dirty="0"/>
              <a:t>Hieroglyphic(</a:t>
            </a:r>
            <a:r>
              <a:rPr lang="en-US" b="1" dirty="0" err="1">
                <a:latin typeface="NikoshBAN" panose="02000000000000000000" pitchFamily="2" charset="0"/>
                <a:cs typeface="NikoshBAN" panose="02000000000000000000" pitchFamily="2" charset="0"/>
              </a:rPr>
              <a:t>কালি</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ব্যবহার</a:t>
            </a:r>
            <a:r>
              <a:rPr lang="en-US" b="1" dirty="0">
                <a:latin typeface="NikoshBAN" panose="02000000000000000000" pitchFamily="2" charset="0"/>
                <a:cs typeface="NikoshBAN" panose="02000000000000000000" pitchFamily="2" charset="0"/>
              </a:rPr>
              <a:t> )</a:t>
            </a:r>
            <a:endParaRPr lang="en-US" dirty="0"/>
          </a:p>
        </p:txBody>
      </p:sp>
      <p:sp>
        <p:nvSpPr>
          <p:cNvPr id="3" name="Date Placeholder 2"/>
          <p:cNvSpPr>
            <a:spLocks noGrp="1"/>
          </p:cNvSpPr>
          <p:nvPr>
            <p:ph type="dt" sz="half" idx="10"/>
          </p:nvPr>
        </p:nvSpPr>
        <p:spPr/>
        <p:txBody>
          <a:bodyPr/>
          <a:lstStyle/>
          <a:p>
            <a:fld id="{7DB15127-5483-45E0-A5E2-BBAF79EE4B34}" type="datetime1">
              <a:rPr lang="en-US" smtClean="0"/>
              <a:t>2/24/2022</a:t>
            </a:fld>
            <a:endParaRPr lang="en-US"/>
          </a:p>
        </p:txBody>
      </p:sp>
      <p:sp>
        <p:nvSpPr>
          <p:cNvPr id="7" name="Slide Number Placeholder 6"/>
          <p:cNvSpPr>
            <a:spLocks noGrp="1"/>
          </p:cNvSpPr>
          <p:nvPr>
            <p:ph type="sldNum" sz="quarter" idx="12"/>
          </p:nvPr>
        </p:nvSpPr>
        <p:spPr/>
        <p:txBody>
          <a:bodyPr/>
          <a:lstStyle/>
          <a:p>
            <a:fld id="{BA8884AD-9018-4AFF-8D35-624D5C10576D}" type="slidenum">
              <a:rPr lang="en-US" smtClean="0"/>
              <a:t>20</a:t>
            </a:fld>
            <a:endParaRPr lang="en-US"/>
          </a:p>
        </p:txBody>
      </p:sp>
      <p:sp>
        <p:nvSpPr>
          <p:cNvPr id="8" name="TextBox 7"/>
          <p:cNvSpPr txBox="1"/>
          <p:nvPr/>
        </p:nvSpPr>
        <p:spPr>
          <a:xfrm>
            <a:off x="2063552" y="309040"/>
            <a:ext cx="7776864" cy="1077218"/>
          </a:xfrm>
          <a:prstGeom prst="rect">
            <a:avLst/>
          </a:prstGeom>
          <a:noFill/>
        </p:spPr>
        <p:txBody>
          <a:bodyPr wrap="square" rtlCol="0">
            <a:spAutoFit/>
          </a:bodyPr>
          <a:lstStyle/>
          <a:p>
            <a:r>
              <a:rPr lang="en-US" sz="3200" b="1" dirty="0">
                <a:latin typeface="NikoshBAN" panose="02000000000000000000" pitchFamily="2" charset="0"/>
                <a:cs typeface="NikoshBAN" panose="02000000000000000000" pitchFamily="2" charset="0"/>
              </a:rPr>
              <a:t>Hieroglyphic এ </a:t>
            </a:r>
            <a:r>
              <a:rPr lang="en-US" sz="3200" b="1" dirty="0" err="1">
                <a:latin typeface="NikoshBAN" panose="02000000000000000000" pitchFamily="2" charset="0"/>
                <a:cs typeface="NikoshBAN" panose="02000000000000000000" pitchFamily="2" charset="0"/>
              </a:rPr>
              <a:t>খোদাই</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কাজে</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কালি</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ব্যবহার</a:t>
            </a:r>
            <a:r>
              <a:rPr lang="en-US" sz="3200" b="1" dirty="0">
                <a:latin typeface="NikoshBAN" panose="02000000000000000000" pitchFamily="2" charset="0"/>
                <a:cs typeface="NikoshBAN" panose="02000000000000000000" pitchFamily="2" charset="0"/>
              </a:rPr>
              <a:t> </a:t>
            </a:r>
            <a:endParaRPr lang="en-US" sz="3200" b="1" dirty="0"/>
          </a:p>
          <a:p>
            <a:endParaRPr lang="en-US" sz="3200" b="1" dirty="0"/>
          </a:p>
        </p:txBody>
      </p:sp>
    </p:spTree>
    <p:extLst>
      <p:ext uri="{BB962C8B-B14F-4D97-AF65-F5344CB8AC3E}">
        <p14:creationId xmlns:p14="http://schemas.microsoft.com/office/powerpoint/2010/main" val="12073824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7896" y="1518176"/>
            <a:ext cx="8036537" cy="4862870"/>
          </a:xfrm>
          <a:prstGeom prst="rect">
            <a:avLst/>
          </a:prstGeom>
        </p:spPr>
        <p:txBody>
          <a:bodyPr wrap="square">
            <a:spAutoFit/>
          </a:bodyPr>
          <a:lstStyle/>
          <a:p>
            <a:r>
              <a:rPr lang="en-US" sz="3600" dirty="0">
                <a:latin typeface="NikoshBAN" panose="02000000000000000000" pitchFamily="2" charset="0"/>
                <a:cs typeface="NikoshBAN" panose="02000000000000000000" pitchFamily="2" charset="0"/>
              </a:rPr>
              <a:t> </a:t>
            </a:r>
            <a:endParaRPr lang="en-US" sz="9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i</a:t>
            </a:r>
            <a:r>
              <a:rPr lang="en-US" sz="3600" dirty="0">
                <a:latin typeface="NikoshBAN" panose="02000000000000000000" pitchFamily="2" charset="0"/>
                <a:cs typeface="NikoshBAN" panose="02000000000000000000" pitchFamily="2" charset="0"/>
              </a:rPr>
              <a:t>.  ৫০০০ </a:t>
            </a:r>
            <a:r>
              <a:rPr lang="en-US" sz="3600" dirty="0" err="1">
                <a:latin typeface="NikoshBAN" panose="02000000000000000000" pitchFamily="2" charset="0"/>
                <a:cs typeface="NikoshBAN" panose="02000000000000000000" pitchFamily="2" charset="0"/>
              </a:rPr>
              <a:t>বছর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মিশরের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a:t>
            </a:r>
            <a:r>
              <a:rPr lang="en-US" sz="3600" dirty="0">
                <a:latin typeface="NikoshBAN" panose="02000000000000000000" pitchFamily="2" charset="0"/>
                <a:cs typeface="NikoshBAN" panose="02000000000000000000" pitchFamily="2" charset="0"/>
              </a:rPr>
              <a:t> এ</a:t>
            </a:r>
          </a:p>
          <a:p>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উঠেছিল</a:t>
            </a:r>
            <a:r>
              <a:rPr lang="en-US" sz="3600" dirty="0">
                <a:latin typeface="NikoshBAN" panose="02000000000000000000" pitchFamily="2" charset="0"/>
                <a:cs typeface="NikoshBAN" panose="02000000000000000000" pitchFamily="2" charset="0"/>
              </a:rPr>
              <a:t> ।</a:t>
            </a:r>
          </a:p>
          <a:p>
            <a:endParaRPr lang="en-US" sz="9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ii.  </a:t>
            </a:r>
            <a:r>
              <a:rPr lang="en-US" sz="3600" dirty="0" err="1">
                <a:latin typeface="NikoshBAN" panose="02000000000000000000" pitchFamily="2" charset="0"/>
                <a:cs typeface="NikoshBAN" panose="02000000000000000000" pitchFamily="2" charset="0"/>
              </a:rPr>
              <a:t>মিশরের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রাজাদেরকে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ফারাও</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ফারাও</a:t>
            </a:r>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ফেরাউন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শব্দটি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এসেছে</a:t>
            </a:r>
            <a:r>
              <a:rPr lang="en-US" sz="3600" dirty="0">
                <a:latin typeface="NikoshBAN" panose="02000000000000000000" pitchFamily="2" charset="0"/>
                <a:cs typeface="NikoshBAN" panose="02000000000000000000" pitchFamily="2" charset="0"/>
              </a:rPr>
              <a:t> ।</a:t>
            </a:r>
          </a:p>
          <a:p>
            <a:endParaRPr lang="en-US" sz="9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iii. </a:t>
            </a:r>
            <a:r>
              <a:rPr lang="en-US" sz="3600" dirty="0" err="1">
                <a:latin typeface="NikoshBAN" panose="02000000000000000000" pitchFamily="2" charset="0"/>
                <a:cs typeface="NikoshBAN" panose="02000000000000000000" pitchFamily="2" charset="0"/>
              </a:rPr>
              <a:t>ফারাওদের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দেহ</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সংরক্ষণ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গিয়ে</a:t>
            </a:r>
            <a:r>
              <a:rPr lang="en-US" sz="3600" dirty="0">
                <a:latin typeface="NikoshBAN" panose="02000000000000000000" pitchFamily="2" charset="0"/>
                <a:cs typeface="NikoshBAN" panose="02000000000000000000" pitchFamily="2" charset="0"/>
              </a:rPr>
              <a:t> </a:t>
            </a:r>
          </a:p>
          <a:p>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a:t>
            </a:r>
          </a:p>
          <a:p>
            <a:endParaRPr lang="en-US" sz="4000" dirty="0">
              <a:latin typeface="NikoshBAN" panose="02000000000000000000" pitchFamily="2" charset="0"/>
              <a:cs typeface="NikoshBAN" panose="02000000000000000000" pitchFamily="2" charset="0"/>
            </a:endParaRPr>
          </a:p>
        </p:txBody>
      </p:sp>
      <p:sp>
        <p:nvSpPr>
          <p:cNvPr id="3" name="Date Placeholder 2"/>
          <p:cNvSpPr>
            <a:spLocks noGrp="1"/>
          </p:cNvSpPr>
          <p:nvPr>
            <p:ph type="dt" sz="half" idx="10"/>
          </p:nvPr>
        </p:nvSpPr>
        <p:spPr/>
        <p:txBody>
          <a:bodyPr/>
          <a:lstStyle/>
          <a:p>
            <a:fld id="{BB2365D7-C984-4017-BE0F-35F99F89E8B1}" type="datetime1">
              <a:rPr lang="en-US" smtClean="0"/>
              <a:t>2/24/2022</a:t>
            </a:fld>
            <a:endParaRPr lang="en-US"/>
          </a:p>
        </p:txBody>
      </p:sp>
      <p:sp>
        <p:nvSpPr>
          <p:cNvPr id="5" name="Slide Number Placeholder 4"/>
          <p:cNvSpPr>
            <a:spLocks noGrp="1"/>
          </p:cNvSpPr>
          <p:nvPr>
            <p:ph type="sldNum" sz="quarter" idx="12"/>
          </p:nvPr>
        </p:nvSpPr>
        <p:spPr/>
        <p:txBody>
          <a:bodyPr/>
          <a:lstStyle/>
          <a:p>
            <a:fld id="{BA8884AD-9018-4AFF-8D35-624D5C10576D}" type="slidenum">
              <a:rPr lang="en-US" smtClean="0"/>
              <a:t>21</a:t>
            </a:fld>
            <a:endParaRPr lang="en-US"/>
          </a:p>
        </p:txBody>
      </p:sp>
      <p:sp>
        <p:nvSpPr>
          <p:cNvPr id="6" name="TextBox 5"/>
          <p:cNvSpPr txBox="1"/>
          <p:nvPr/>
        </p:nvSpPr>
        <p:spPr>
          <a:xfrm>
            <a:off x="1981200" y="548680"/>
            <a:ext cx="8003232" cy="1938992"/>
          </a:xfrm>
          <a:prstGeom prst="rect">
            <a:avLst/>
          </a:prstGeom>
          <a:noFill/>
        </p:spPr>
        <p:txBody>
          <a:bodyPr wrap="square" rtlCol="0">
            <a:spAutoFit/>
          </a:bodyPr>
          <a:lstStyle/>
          <a:p>
            <a:r>
              <a:rPr lang="en-US" sz="4000" b="1" dirty="0" err="1">
                <a:latin typeface="NikoshBAN" panose="02000000000000000000" pitchFamily="2" charset="0"/>
                <a:cs typeface="NikoshBAN" panose="02000000000000000000" pitchFamily="2" charset="0"/>
              </a:rPr>
              <a:t>সংক্ষেপে</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মিসরীয়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সভ্যতার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কয়েকটি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গুরুত্বপূর্ণ</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বৈশিষ্ট্য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হলো</a:t>
            </a:r>
            <a:r>
              <a:rPr lang="en-US" sz="4000" b="1" dirty="0">
                <a:latin typeface="NikoshBAN" panose="02000000000000000000" pitchFamily="2" charset="0"/>
                <a:cs typeface="NikoshBAN" panose="02000000000000000000" pitchFamily="2" charset="0"/>
              </a:rPr>
              <a:t>-</a:t>
            </a:r>
            <a:endParaRPr lang="en-US" sz="4400" b="1" dirty="0">
              <a:latin typeface="NikoshBAN" panose="02000000000000000000" pitchFamily="2" charset="0"/>
              <a:cs typeface="NikoshBAN" panose="02000000000000000000" pitchFamily="2" charset="0"/>
            </a:endParaRPr>
          </a:p>
          <a:p>
            <a:endParaRPr lang="en-US" sz="4000" b="1" dirty="0"/>
          </a:p>
        </p:txBody>
      </p:sp>
    </p:spTree>
    <p:extLst>
      <p:ext uri="{BB962C8B-B14F-4D97-AF65-F5344CB8AC3E}">
        <p14:creationId xmlns:p14="http://schemas.microsoft.com/office/powerpoint/2010/main" val="17699839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3078" y="404665"/>
            <a:ext cx="8109386" cy="4524315"/>
          </a:xfrm>
          <a:prstGeom prst="rect">
            <a:avLst/>
          </a:prstGeom>
        </p:spPr>
        <p:txBody>
          <a:bodyPr wrap="square">
            <a:spAutoFit/>
          </a:bodyPr>
          <a:lstStyle/>
          <a:p>
            <a:pPr algn="just"/>
            <a:r>
              <a:rPr lang="en-US" sz="3600" dirty="0">
                <a:latin typeface="NikoshBAN" panose="02000000000000000000" pitchFamily="2" charset="0"/>
                <a:cs typeface="NikoshBAN" panose="02000000000000000000" pitchFamily="2" charset="0"/>
              </a:rPr>
              <a:t>iv. </a:t>
            </a:r>
            <a:r>
              <a:rPr lang="en-US" sz="3600" dirty="0" err="1">
                <a:latin typeface="NikoshBAN" panose="02000000000000000000" pitchFamily="2" charset="0"/>
                <a:cs typeface="NikoshBAN" panose="02000000000000000000" pitchFamily="2" charset="0"/>
              </a:rPr>
              <a:t>মিশরীয়রা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পাথর</a:t>
            </a:r>
            <a:r>
              <a:rPr lang="en-US" sz="3600" dirty="0">
                <a:latin typeface="NikoshBAN" panose="02000000000000000000" pitchFamily="2" charset="0"/>
                <a:cs typeface="NikoshBAN" panose="02000000000000000000" pitchFamily="2" charset="0"/>
              </a:rPr>
              <a:t> ও </a:t>
            </a:r>
            <a:r>
              <a:rPr lang="en-US" sz="3600" dirty="0" err="1">
                <a:latin typeface="NikoshBAN" panose="02000000000000000000" pitchFamily="2" charset="0"/>
                <a:cs typeface="NikoshBAN" panose="02000000000000000000" pitchFamily="2" charset="0"/>
              </a:rPr>
              <a:t>ব্রোঞ্জের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দক্ষ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a:t>
            </a:r>
            <a:r>
              <a:rPr lang="en-US" sz="3600" dirty="0">
                <a:latin typeface="NikoshBAN" panose="02000000000000000000" pitchFamily="2" charset="0"/>
                <a:cs typeface="NikoshBAN" panose="02000000000000000000" pitchFamily="2" charset="0"/>
              </a:rPr>
              <a:t> ।</a:t>
            </a:r>
          </a:p>
          <a:p>
            <a:pPr algn="just"/>
            <a:r>
              <a:rPr lang="en-US" sz="3600" dirty="0">
                <a:latin typeface="NikoshBAN" panose="02000000000000000000" pitchFamily="2" charset="0"/>
                <a:cs typeface="NikoshBAN" panose="02000000000000000000" pitchFamily="2" charset="0"/>
              </a:rPr>
              <a:t>v. </a:t>
            </a:r>
            <a:r>
              <a:rPr lang="en-US" sz="3600" dirty="0" err="1">
                <a:latin typeface="NikoshBAN" panose="02000000000000000000" pitchFamily="2" charset="0"/>
                <a:cs typeface="NikoshBAN" panose="02000000000000000000" pitchFamily="2" charset="0"/>
              </a:rPr>
              <a:t>মিশরীয়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লিখন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পদ্ধতিকে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হায়ারোগ্লিফিক</a:t>
            </a:r>
            <a:r>
              <a:rPr lang="en-US" sz="3600" dirty="0">
                <a:latin typeface="NikoshBAN" panose="02000000000000000000" pitchFamily="2" charset="0"/>
                <a:cs typeface="NikoshBAN" panose="02000000000000000000" pitchFamily="2" charset="0"/>
              </a:rPr>
              <a:t> ।</a:t>
            </a:r>
          </a:p>
          <a:p>
            <a:pPr algn="just"/>
            <a:endParaRPr lang="en-US" sz="3600" dirty="0">
              <a:latin typeface="NikoshBAN" panose="02000000000000000000" pitchFamily="2" charset="0"/>
              <a:cs typeface="NikoshBAN" panose="02000000000000000000" pitchFamily="2" charset="0"/>
            </a:endParaRPr>
          </a:p>
          <a:p>
            <a:pPr algn="just"/>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রাখা</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প্রয়োজন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প্রতিটি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বিখ্যাত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হওয়ার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পিছনে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বিষয়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ঐদেশকে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ইতিহাসে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রাখে</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তেমনই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বিষয়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মিশরের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বিখ্যাত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পিরামিড</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তাই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মিশরকে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পিরামিডের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শহর</a:t>
            </a:r>
            <a:r>
              <a:rPr lang="en-US" sz="3600" dirty="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  </a:t>
            </a:r>
          </a:p>
        </p:txBody>
      </p:sp>
      <p:sp>
        <p:nvSpPr>
          <p:cNvPr id="3" name="Date Placeholder 2"/>
          <p:cNvSpPr>
            <a:spLocks noGrp="1"/>
          </p:cNvSpPr>
          <p:nvPr>
            <p:ph type="dt" sz="half" idx="10"/>
          </p:nvPr>
        </p:nvSpPr>
        <p:spPr/>
        <p:txBody>
          <a:bodyPr/>
          <a:lstStyle/>
          <a:p>
            <a:fld id="{698A7B98-49E4-42FA-BEA9-E4D7393F1081}" type="datetime1">
              <a:rPr lang="en-US" smtClean="0"/>
              <a:t>2/24/2022</a:t>
            </a:fld>
            <a:endParaRPr lang="en-US"/>
          </a:p>
        </p:txBody>
      </p:sp>
      <p:sp>
        <p:nvSpPr>
          <p:cNvPr id="5" name="Slide Number Placeholder 4"/>
          <p:cNvSpPr>
            <a:spLocks noGrp="1"/>
          </p:cNvSpPr>
          <p:nvPr>
            <p:ph type="sldNum" sz="quarter" idx="12"/>
          </p:nvPr>
        </p:nvSpPr>
        <p:spPr/>
        <p:txBody>
          <a:bodyPr/>
          <a:lstStyle/>
          <a:p>
            <a:fld id="{BA8884AD-9018-4AFF-8D35-624D5C10576D}" type="slidenum">
              <a:rPr lang="en-US" smtClean="0"/>
              <a:t>22</a:t>
            </a:fld>
            <a:endParaRPr lang="en-US"/>
          </a:p>
        </p:txBody>
      </p:sp>
    </p:spTree>
    <p:extLst>
      <p:ext uri="{BB962C8B-B14F-4D97-AF65-F5344CB8AC3E}">
        <p14:creationId xmlns:p14="http://schemas.microsoft.com/office/powerpoint/2010/main" val="23064271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9456" y="241844"/>
            <a:ext cx="8229600" cy="1143000"/>
          </a:xfrm>
        </p:spPr>
        <p:txBody>
          <a:bodyPr/>
          <a:lstStyle/>
          <a:p>
            <a:r>
              <a:rPr lang="en-US" dirty="0" err="1" smtClean="0">
                <a:latin typeface="NikoshBAN" panose="02000000000000000000" pitchFamily="2" charset="0"/>
                <a:cs typeface="NikoshBAN" panose="02000000000000000000" pitchFamily="2" charset="0"/>
              </a:rPr>
              <a:t>মিশরের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রাজাদের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বলা</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হয়</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grpSp>
        <p:nvGrpSpPr>
          <p:cNvPr id="7" name="Group 6"/>
          <p:cNvGrpSpPr/>
          <p:nvPr/>
        </p:nvGrpSpPr>
        <p:grpSpPr>
          <a:xfrm>
            <a:off x="2495600" y="1157883"/>
            <a:ext cx="4896544" cy="4467693"/>
            <a:chOff x="971600" y="1157882"/>
            <a:chExt cx="4896544" cy="4467693"/>
          </a:xfrm>
        </p:grpSpPr>
        <p:pic>
          <p:nvPicPr>
            <p:cNvPr id="3074" name="Picture 2" descr="C:\Users\HERA COMPUTER\Desktop\পিরামিড\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639" y="1157882"/>
              <a:ext cx="2534617" cy="36283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5163910"/>
              <a:ext cx="4896544"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উত্তর</a:t>
              </a:r>
              <a:r>
                <a:rPr lang="en-US" sz="2400" dirty="0">
                  <a:latin typeface="NikoshBAN" panose="02000000000000000000" pitchFamily="2" charset="0"/>
                  <a:cs typeface="NikoshBAN" panose="02000000000000000000" pitchFamily="2" charset="0"/>
                </a:rPr>
                <a:t> : </a:t>
              </a:r>
              <a:r>
                <a:rPr lang="en-US" sz="2400" dirty="0" err="1">
                  <a:latin typeface="NikoshBAN" panose="02000000000000000000" pitchFamily="2" charset="0"/>
                  <a:cs typeface="NikoshBAN" panose="02000000000000000000" pitchFamily="2" charset="0"/>
                </a:rPr>
                <a:t>ফারাও</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ফেরাউন</a:t>
              </a:r>
              <a:r>
                <a:rPr lang="en-US" sz="2400" dirty="0">
                  <a:latin typeface="NikoshBAN" panose="02000000000000000000" pitchFamily="2" charset="0"/>
                  <a:cs typeface="NikoshBAN" panose="02000000000000000000" pitchFamily="2" charset="0"/>
                </a:rPr>
                <a:t> </a:t>
              </a:r>
            </a:p>
          </p:txBody>
        </p:sp>
      </p:grpSp>
      <p:sp>
        <p:nvSpPr>
          <p:cNvPr id="2" name="Date Placeholder 1"/>
          <p:cNvSpPr>
            <a:spLocks noGrp="1"/>
          </p:cNvSpPr>
          <p:nvPr>
            <p:ph type="dt" sz="half" idx="10"/>
          </p:nvPr>
        </p:nvSpPr>
        <p:spPr/>
        <p:txBody>
          <a:bodyPr/>
          <a:lstStyle/>
          <a:p>
            <a:fld id="{B1465582-4C7D-47F5-8E94-4800CBBF5C63}" type="datetime1">
              <a:rPr lang="en-US" smtClean="0"/>
              <a:t>2/24/2022</a:t>
            </a:fld>
            <a:endParaRPr lang="en-US"/>
          </a:p>
        </p:txBody>
      </p:sp>
      <p:sp>
        <p:nvSpPr>
          <p:cNvPr id="6" name="Slide Number Placeholder 5"/>
          <p:cNvSpPr>
            <a:spLocks noGrp="1"/>
          </p:cNvSpPr>
          <p:nvPr>
            <p:ph type="sldNum" sz="quarter" idx="12"/>
          </p:nvPr>
        </p:nvSpPr>
        <p:spPr/>
        <p:txBody>
          <a:bodyPr/>
          <a:lstStyle/>
          <a:p>
            <a:fld id="{BA8884AD-9018-4AFF-8D35-624D5C10576D}" type="slidenum">
              <a:rPr lang="en-US" smtClean="0"/>
              <a:t>23</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256" y="1153868"/>
            <a:ext cx="4988394" cy="3632346"/>
          </a:xfrm>
          <a:prstGeom prst="rect">
            <a:avLst/>
          </a:prstGeom>
        </p:spPr>
      </p:pic>
    </p:spTree>
    <p:extLst>
      <p:ext uri="{BB962C8B-B14F-4D97-AF65-F5344CB8AC3E}">
        <p14:creationId xmlns:p14="http://schemas.microsoft.com/office/powerpoint/2010/main" val="29748704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656" y="265004"/>
            <a:ext cx="8856984" cy="994122"/>
          </a:xfrm>
        </p:spPr>
        <p:txBody>
          <a:bodyPr>
            <a:normAutofit fontScale="90000"/>
          </a:bodyPr>
          <a:lstStyle/>
          <a:p>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100" dirty="0" err="1">
                <a:latin typeface="NikoshBAN" panose="02000000000000000000" pitchFamily="2" charset="0"/>
                <a:cs typeface="NikoshBAN" panose="02000000000000000000" pitchFamily="2" charset="0"/>
              </a:rPr>
              <a:t>ফারাওদের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দেহ</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সংরক্ষণের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জন্য</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বিজ্ঞানীরা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কী</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করে</a:t>
            </a:r>
            <a:r>
              <a:rPr lang="en-US" sz="3100" dirty="0">
                <a:latin typeface="NikoshBAN" panose="02000000000000000000" pitchFamily="2" charset="0"/>
                <a:cs typeface="NikoshBAN" panose="02000000000000000000" pitchFamily="2" charset="0"/>
              </a:rPr>
              <a:t> ?</a:t>
            </a:r>
            <a:br>
              <a:rPr lang="en-US" sz="3100"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t>
            </a: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endParaRPr lang="en-US" dirty="0">
              <a:latin typeface="NikoshBAN" panose="02000000000000000000" pitchFamily="2" charset="0"/>
              <a:cs typeface="NikoshBAN" panose="02000000000000000000" pitchFamily="2" charset="0"/>
            </a:endParaRPr>
          </a:p>
        </p:txBody>
      </p:sp>
      <p:grpSp>
        <p:nvGrpSpPr>
          <p:cNvPr id="7" name="Group 6"/>
          <p:cNvGrpSpPr/>
          <p:nvPr/>
        </p:nvGrpSpPr>
        <p:grpSpPr>
          <a:xfrm>
            <a:off x="1981200" y="1590755"/>
            <a:ext cx="4323184" cy="3431133"/>
            <a:chOff x="457200" y="1590754"/>
            <a:chExt cx="4323184" cy="3431133"/>
          </a:xfrm>
        </p:grpSpPr>
        <p:pic>
          <p:nvPicPr>
            <p:cNvPr id="4098" name="Picture 2" descr="C:\Users\HERA COMPUTER\Desktop\পিরামিড\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90754"/>
              <a:ext cx="3853902" cy="2005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68016" y="4437112"/>
              <a:ext cx="3312368"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উত্তর</a:t>
              </a:r>
              <a:r>
                <a:rPr lang="en-US" sz="3200" dirty="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মমি</a:t>
              </a:r>
              <a:r>
                <a:rPr lang="en-US" sz="3200" dirty="0">
                  <a:latin typeface="NikoshBAN" panose="02000000000000000000" pitchFamily="2" charset="0"/>
                  <a:cs typeface="NikoshBAN" panose="02000000000000000000" pitchFamily="2" charset="0"/>
                </a:rPr>
                <a:t> </a:t>
              </a:r>
            </a:p>
          </p:txBody>
        </p:sp>
      </p:grpSp>
      <p:sp>
        <p:nvSpPr>
          <p:cNvPr id="4" name="Date Placeholder 3"/>
          <p:cNvSpPr>
            <a:spLocks noGrp="1"/>
          </p:cNvSpPr>
          <p:nvPr>
            <p:ph type="dt" sz="half" idx="10"/>
          </p:nvPr>
        </p:nvSpPr>
        <p:spPr/>
        <p:txBody>
          <a:bodyPr/>
          <a:lstStyle/>
          <a:p>
            <a:fld id="{67C995B2-2E42-408D-B426-821F7DE79D6B}" type="datetime1">
              <a:rPr lang="en-US" smtClean="0"/>
              <a:t>2/24/2022</a:t>
            </a:fld>
            <a:endParaRPr lang="en-US"/>
          </a:p>
        </p:txBody>
      </p:sp>
      <p:sp>
        <p:nvSpPr>
          <p:cNvPr id="6" name="Slide Number Placeholder 5"/>
          <p:cNvSpPr>
            <a:spLocks noGrp="1"/>
          </p:cNvSpPr>
          <p:nvPr>
            <p:ph type="sldNum" sz="quarter" idx="12"/>
          </p:nvPr>
        </p:nvSpPr>
        <p:spPr/>
        <p:txBody>
          <a:bodyPr/>
          <a:lstStyle/>
          <a:p>
            <a:fld id="{BA8884AD-9018-4AFF-8D35-624D5C10576D}" type="slidenum">
              <a:rPr lang="en-US" smtClean="0"/>
              <a:t>24</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987" y="1523940"/>
            <a:ext cx="4336158" cy="3157414"/>
          </a:xfrm>
          <a:prstGeom prst="rect">
            <a:avLst/>
          </a:prstGeom>
        </p:spPr>
      </p:pic>
    </p:spTree>
    <p:extLst>
      <p:ext uri="{BB962C8B-B14F-4D97-AF65-F5344CB8AC3E}">
        <p14:creationId xmlns:p14="http://schemas.microsoft.com/office/powerpoint/2010/main" val="11013167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592" y="352681"/>
            <a:ext cx="8229600" cy="1143000"/>
          </a:xfrm>
        </p:spPr>
        <p:txBody>
          <a:bodyPr>
            <a:normAutofit fontScale="90000"/>
          </a:bodyPr>
          <a:lstStyle/>
          <a:p>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err="1" smtClean="0">
                <a:latin typeface="NikoshBAN" panose="02000000000000000000" pitchFamily="2" charset="0"/>
                <a:cs typeface="NikoshBAN" panose="02000000000000000000" pitchFamily="2" charset="0"/>
              </a:rPr>
              <a:t>মিশরীয়রা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কিসের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উপর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দক্ষ</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ছিল</a:t>
            </a:r>
            <a:r>
              <a:rPr lang="en-US" dirty="0" smtClean="0">
                <a:latin typeface="NikoshBAN" panose="02000000000000000000" pitchFamily="2" charset="0"/>
                <a:cs typeface="NikoshBAN" panose="02000000000000000000" pitchFamily="2" charset="0"/>
              </a:rPr>
              <a:t> ?</a:t>
            </a:r>
            <a:br>
              <a:rPr lang="en-US" dirty="0" smtClean="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endParaRPr lang="en-US" sz="3100" dirty="0">
              <a:latin typeface="NikoshBAN" panose="02000000000000000000" pitchFamily="2" charset="0"/>
              <a:cs typeface="NikoshBAN" panose="02000000000000000000" pitchFamily="2" charset="0"/>
            </a:endParaRPr>
          </a:p>
        </p:txBody>
      </p:sp>
      <p:grpSp>
        <p:nvGrpSpPr>
          <p:cNvPr id="7" name="Group 6"/>
          <p:cNvGrpSpPr/>
          <p:nvPr/>
        </p:nvGrpSpPr>
        <p:grpSpPr>
          <a:xfrm>
            <a:off x="1875893" y="1787148"/>
            <a:ext cx="5516252" cy="3893264"/>
            <a:chOff x="351892" y="1787148"/>
            <a:chExt cx="6024713" cy="3893264"/>
          </a:xfrm>
        </p:grpSpPr>
        <p:pic>
          <p:nvPicPr>
            <p:cNvPr id="5122" name="Picture 2" descr="C:\Users\HERA COMPUTER\Desktop\পিরামিড\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87148"/>
              <a:ext cx="2813428" cy="293799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ERA COMPUTER\Desktop\পিরামিড\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988" y="1787148"/>
              <a:ext cx="2951617" cy="29379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1892" y="5157192"/>
              <a:ext cx="5544616" cy="523220"/>
            </a:xfrm>
            <a:prstGeom prst="rect">
              <a:avLst/>
            </a:prstGeom>
            <a:noFill/>
          </p:spPr>
          <p:txBody>
            <a:bodyPr wrap="square" rtlCol="0">
              <a:spAutoFit/>
            </a:bodyPr>
            <a:lstStyle/>
            <a:p>
              <a:r>
                <a:rPr lang="en-US" sz="24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উত্তর</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পাথর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ব্রোঞ্জের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তৈরিতে</a:t>
              </a:r>
              <a:endParaRPr lang="en-US" sz="2800" dirty="0">
                <a:latin typeface="NikoshBAN" panose="02000000000000000000" pitchFamily="2" charset="0"/>
                <a:cs typeface="NikoshBAN" panose="02000000000000000000" pitchFamily="2" charset="0"/>
              </a:endParaRPr>
            </a:p>
          </p:txBody>
        </p:sp>
      </p:grpSp>
      <p:sp>
        <p:nvSpPr>
          <p:cNvPr id="3" name="Date Placeholder 2"/>
          <p:cNvSpPr>
            <a:spLocks noGrp="1"/>
          </p:cNvSpPr>
          <p:nvPr>
            <p:ph type="dt" sz="half" idx="10"/>
          </p:nvPr>
        </p:nvSpPr>
        <p:spPr/>
        <p:txBody>
          <a:bodyPr/>
          <a:lstStyle/>
          <a:p>
            <a:fld id="{2ED5C64D-1CD0-4FAF-AC8A-E6694C52CBD3}" type="datetime1">
              <a:rPr lang="en-US" smtClean="0">
                <a:latin typeface="NikoshBAN" panose="02000000000000000000" pitchFamily="2" charset="0"/>
                <a:cs typeface="NikoshBAN" panose="02000000000000000000" pitchFamily="2" charset="0"/>
              </a:rPr>
              <a:t>2/24/2022</a:t>
            </a:fld>
            <a:endParaRPr lang="en-US">
              <a:latin typeface="NikoshBAN" panose="02000000000000000000" pitchFamily="2" charset="0"/>
              <a:cs typeface="NikoshBAN" panose="02000000000000000000" pitchFamily="2" charset="0"/>
            </a:endParaRPr>
          </a:p>
        </p:txBody>
      </p:sp>
      <p:sp>
        <p:nvSpPr>
          <p:cNvPr id="6" name="Slide Number Placeholder 5"/>
          <p:cNvSpPr>
            <a:spLocks noGrp="1"/>
          </p:cNvSpPr>
          <p:nvPr>
            <p:ph type="sldNum" sz="quarter" idx="12"/>
          </p:nvPr>
        </p:nvSpPr>
        <p:spPr/>
        <p:txBody>
          <a:bodyPr/>
          <a:lstStyle/>
          <a:p>
            <a:fld id="{BA8884AD-9018-4AFF-8D35-624D5C10576D}" type="slidenum">
              <a:rPr lang="en-US" smtClean="0">
                <a:latin typeface="NikoshBAN" panose="02000000000000000000" pitchFamily="2" charset="0"/>
                <a:cs typeface="NikoshBAN" panose="02000000000000000000" pitchFamily="2" charset="0"/>
              </a:rPr>
              <a:t>25</a:t>
            </a:fld>
            <a:endParaRPr lang="en-US">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146" y="1787148"/>
            <a:ext cx="3275855" cy="2937996"/>
          </a:xfrm>
          <a:prstGeom prst="rect">
            <a:avLst/>
          </a:prstGeom>
        </p:spPr>
      </p:pic>
    </p:spTree>
    <p:extLst>
      <p:ext uri="{BB962C8B-B14F-4D97-AF65-F5344CB8AC3E}">
        <p14:creationId xmlns:p14="http://schemas.microsoft.com/office/powerpoint/2010/main" val="31981721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err="1" smtClean="0">
                <a:latin typeface="NikoshBAN" panose="02000000000000000000" pitchFamily="2" charset="0"/>
                <a:cs typeface="NikoshBAN" panose="02000000000000000000" pitchFamily="2" charset="0"/>
              </a:rPr>
              <a:t>মিশরীয়দের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লিখন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পদ্ধতির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নাম</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a:t>
            </a:r>
            <a:r>
              <a:rPr lang="en-US" dirty="0" smtClean="0">
                <a:latin typeface="NikoshBAN" panose="02000000000000000000" pitchFamily="2" charset="0"/>
                <a:cs typeface="NikoshBAN" panose="02000000000000000000" pitchFamily="2" charset="0"/>
              </a:rPr>
              <a:t> ?</a:t>
            </a:r>
            <a:br>
              <a:rPr lang="en-US" dirty="0" smtClean="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grpSp>
        <p:nvGrpSpPr>
          <p:cNvPr id="7" name="Group 6"/>
          <p:cNvGrpSpPr/>
          <p:nvPr/>
        </p:nvGrpSpPr>
        <p:grpSpPr>
          <a:xfrm>
            <a:off x="2711624" y="1484785"/>
            <a:ext cx="4832176" cy="4328900"/>
            <a:chOff x="1187624" y="1484785"/>
            <a:chExt cx="6432376" cy="3437943"/>
          </a:xfrm>
        </p:grpSpPr>
        <p:pic>
          <p:nvPicPr>
            <p:cNvPr id="6146" name="Picture 2" descr="C:\Users\HERA COMPUTER\Desktop\পিরামিড\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84786"/>
              <a:ext cx="222885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HERA COMPUTER\Desktop\পিরামিড\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990" y="1484785"/>
              <a:ext cx="3315266" cy="2752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71328" y="4507195"/>
              <a:ext cx="6048672" cy="415533"/>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উত্তর</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হায়ারোগ্লিফিক</a:t>
              </a:r>
              <a:endParaRPr lang="en-US" sz="2800" dirty="0">
                <a:latin typeface="NikoshBAN" panose="02000000000000000000" pitchFamily="2" charset="0"/>
                <a:cs typeface="NikoshBAN" panose="02000000000000000000" pitchFamily="2" charset="0"/>
              </a:endParaRPr>
            </a:p>
          </p:txBody>
        </p:sp>
      </p:grpSp>
      <p:sp>
        <p:nvSpPr>
          <p:cNvPr id="4" name="Date Placeholder 3"/>
          <p:cNvSpPr>
            <a:spLocks noGrp="1"/>
          </p:cNvSpPr>
          <p:nvPr>
            <p:ph type="dt" sz="half" idx="10"/>
          </p:nvPr>
        </p:nvSpPr>
        <p:spPr/>
        <p:txBody>
          <a:bodyPr/>
          <a:lstStyle/>
          <a:p>
            <a:fld id="{0AA175B1-4852-44AC-8EE3-5FAC8913311C}" type="datetime1">
              <a:rPr lang="en-US" smtClean="0"/>
              <a:t>2/24/2022</a:t>
            </a:fld>
            <a:endParaRPr lang="en-US"/>
          </a:p>
        </p:txBody>
      </p:sp>
      <p:sp>
        <p:nvSpPr>
          <p:cNvPr id="6" name="Slide Number Placeholder 5"/>
          <p:cNvSpPr>
            <a:spLocks noGrp="1"/>
          </p:cNvSpPr>
          <p:nvPr>
            <p:ph type="sldNum" sz="quarter" idx="12"/>
          </p:nvPr>
        </p:nvSpPr>
        <p:spPr/>
        <p:txBody>
          <a:bodyPr/>
          <a:lstStyle/>
          <a:p>
            <a:fld id="{BA8884AD-9018-4AFF-8D35-624D5C10576D}" type="slidenum">
              <a:rPr lang="en-US" smtClean="0"/>
              <a:t>26</a:t>
            </a:fld>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3726" y="1484786"/>
            <a:ext cx="3616771" cy="3466105"/>
          </a:xfrm>
          <a:prstGeom prst="rect">
            <a:avLst/>
          </a:prstGeom>
        </p:spPr>
      </p:pic>
    </p:spTree>
    <p:extLst>
      <p:ext uri="{BB962C8B-B14F-4D97-AF65-F5344CB8AC3E}">
        <p14:creationId xmlns:p14="http://schemas.microsoft.com/office/powerpoint/2010/main" val="33845809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1544" y="836713"/>
            <a:ext cx="2756814" cy="5632311"/>
          </a:xfrm>
          <a:prstGeom prst="rect">
            <a:avLst/>
          </a:prstGeom>
          <a:noFill/>
        </p:spPr>
        <p:txBody>
          <a:bodyPr wrap="square" rtlCol="0">
            <a:spAutoFit/>
          </a:bodyPr>
          <a:lstStyle/>
          <a:p>
            <a:pPr algn="just"/>
            <a:r>
              <a:rPr lang="bn-IN" sz="2400" dirty="0">
                <a:latin typeface="NikoshBAN" panose="02000000000000000000" pitchFamily="2" charset="0"/>
                <a:cs typeface="NikoshBAN" panose="02000000000000000000" pitchFamily="2" charset="0"/>
              </a:rPr>
              <a:t>অভিধান মতে, সভ্যতার অর্থ হচ্ছে, "সভ্য জাতির জীবনযাত্রা নির্বাহের পদ্ধতি- সাহিত্য, শিল্প, বিজ্ঞান, দর্শন, ধর্ম ও বিবিধ বিদ্যার অনুশীলনহেতু মন মগজের উৎকর্ষ সাধন"।</a:t>
            </a:r>
            <a:endParaRPr lang="en-US" sz="2400" dirty="0">
              <a:latin typeface="NikoshBAN" panose="02000000000000000000" pitchFamily="2" charset="0"/>
              <a:cs typeface="NikoshBAN" panose="02000000000000000000" pitchFamily="2" charset="0"/>
            </a:endParaRPr>
          </a:p>
          <a:p>
            <a:pPr algn="just"/>
            <a:r>
              <a:rPr lang="as-IN" sz="2400" dirty="0">
                <a:latin typeface="NikoshBAN" panose="02000000000000000000" pitchFamily="2" charset="0"/>
                <a:cs typeface="NikoshBAN" panose="02000000000000000000" pitchFamily="2" charset="0"/>
              </a:rPr>
              <a:t>পৃথিবীর বিভিন্ন অঞ্চলে সভ্যতার উদ্ভব মানুষের সবচে</a:t>
            </a:r>
            <a:r>
              <a:rPr lang="en-US" sz="2400" dirty="0" err="1">
                <a:latin typeface="NikoshBAN" panose="02000000000000000000" pitchFamily="2" charset="0"/>
                <a:cs typeface="NikoshBAN" panose="02000000000000000000" pitchFamily="2" charset="0"/>
              </a:rPr>
              <a:t>য়ে</a:t>
            </a:r>
            <a:r>
              <a:rPr lang="as-IN" sz="2400" dirty="0">
                <a:latin typeface="NikoshBAN" panose="02000000000000000000" pitchFamily="2" charset="0"/>
                <a:cs typeface="NikoshBAN" panose="02000000000000000000" pitchFamily="2" charset="0"/>
              </a:rPr>
              <a:t> বড় অর্জন</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বন্যতা থেকে বর্বরতা এবং বর্বরতা থেকে মানুষ ধীরে ধীরে সুশৃংঙ্খল জীবন-যাপনে অভ্যস্ত হ</a:t>
            </a:r>
            <a:r>
              <a:rPr lang="en-US" sz="2400" dirty="0" err="1">
                <a:latin typeface="NikoshBAN" panose="02000000000000000000" pitchFamily="2" charset="0"/>
                <a:cs typeface="NikoshBAN" panose="02000000000000000000" pitchFamily="2" charset="0"/>
              </a:rPr>
              <a:t>য়ে</a:t>
            </a:r>
            <a:r>
              <a:rPr lang="as-IN" sz="2400" dirty="0">
                <a:latin typeface="NikoshBAN" panose="02000000000000000000" pitchFamily="2" charset="0"/>
                <a:cs typeface="NikoshBAN" panose="02000000000000000000" pitchFamily="2" charset="0"/>
              </a:rPr>
              <a:t> ওঠে সভ্যতার কল্যাণেই</a:t>
            </a:r>
            <a:r>
              <a:rPr lang="en-US" sz="2400" dirty="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3" name="TextBox 2"/>
          <p:cNvSpPr txBox="1"/>
          <p:nvPr/>
        </p:nvSpPr>
        <p:spPr>
          <a:xfrm>
            <a:off x="1919536" y="190381"/>
            <a:ext cx="3096344" cy="523220"/>
          </a:xfrm>
          <a:prstGeom prst="rect">
            <a:avLst/>
          </a:prstGeom>
          <a:noFill/>
        </p:spPr>
        <p:txBody>
          <a:bodyPr wrap="square" rtlCol="0">
            <a:spAutoFit/>
          </a:bodyPr>
          <a:lstStyle/>
          <a:p>
            <a:r>
              <a:rPr lang="en-US" sz="2800" b="1" dirty="0" err="1">
                <a:latin typeface="NikoshBAN" panose="02000000000000000000" pitchFamily="2" charset="0"/>
                <a:cs typeface="NikoshBAN" panose="02000000000000000000" pitchFamily="2" charset="0"/>
              </a:rPr>
              <a:t>সভ্যতাঃ</a:t>
            </a:r>
            <a:endParaRPr lang="en-US" sz="2800" b="1" dirty="0">
              <a:latin typeface="NikoshBAN" panose="02000000000000000000" pitchFamily="2" charset="0"/>
              <a:cs typeface="NikoshBAN" panose="02000000000000000000" pitchFamily="2" charset="0"/>
            </a:endParaRPr>
          </a:p>
        </p:txBody>
      </p:sp>
      <p:sp>
        <p:nvSpPr>
          <p:cNvPr id="6" name="TextBox 5"/>
          <p:cNvSpPr txBox="1"/>
          <p:nvPr/>
        </p:nvSpPr>
        <p:spPr>
          <a:xfrm>
            <a:off x="7248129" y="6195456"/>
            <a:ext cx="5596113"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আধুনিক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মানুষের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সভ্যতা</a:t>
            </a:r>
            <a:endParaRPr lang="en-US" sz="2400" dirty="0">
              <a:latin typeface="NikoshBAN" panose="02000000000000000000" pitchFamily="2" charset="0"/>
              <a:cs typeface="NikoshBAN" panose="02000000000000000000" pitchFamily="2" charset="0"/>
            </a:endParaRPr>
          </a:p>
        </p:txBody>
      </p:sp>
      <p:grpSp>
        <p:nvGrpSpPr>
          <p:cNvPr id="8" name="Group 7"/>
          <p:cNvGrpSpPr/>
          <p:nvPr/>
        </p:nvGrpSpPr>
        <p:grpSpPr>
          <a:xfrm>
            <a:off x="4821383" y="3602101"/>
            <a:ext cx="5668117" cy="2593355"/>
            <a:chOff x="3297382" y="3355924"/>
            <a:chExt cx="5668117" cy="259335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6278" y="3355924"/>
              <a:ext cx="2959221" cy="259335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382" y="3365338"/>
              <a:ext cx="2730417" cy="2583941"/>
            </a:xfrm>
            <a:prstGeom prst="rect">
              <a:avLst/>
            </a:prstGeom>
          </p:spPr>
        </p:pic>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1137" y="392418"/>
            <a:ext cx="5629275" cy="2905125"/>
          </a:xfrm>
          <a:prstGeom prst="rect">
            <a:avLst/>
          </a:prstGeom>
        </p:spPr>
      </p:pic>
      <p:sp>
        <p:nvSpPr>
          <p:cNvPr id="4" name="Date Placeholder 3"/>
          <p:cNvSpPr>
            <a:spLocks noGrp="1"/>
          </p:cNvSpPr>
          <p:nvPr>
            <p:ph type="dt" sz="half" idx="10"/>
          </p:nvPr>
        </p:nvSpPr>
        <p:spPr/>
        <p:txBody>
          <a:bodyPr/>
          <a:lstStyle/>
          <a:p>
            <a:fld id="{406E7375-C616-48F7-BCE0-8E7D4DA97EE0}" type="datetime1">
              <a:rPr lang="en-US" smtClean="0"/>
              <a:t>2/24/2022</a:t>
            </a:fld>
            <a:endParaRPr lang="en-US"/>
          </a:p>
        </p:txBody>
      </p:sp>
      <p:sp>
        <p:nvSpPr>
          <p:cNvPr id="10" name="Slide Number Placeholder 9"/>
          <p:cNvSpPr>
            <a:spLocks noGrp="1"/>
          </p:cNvSpPr>
          <p:nvPr>
            <p:ph type="sldNum" sz="quarter" idx="12"/>
          </p:nvPr>
        </p:nvSpPr>
        <p:spPr/>
        <p:txBody>
          <a:bodyPr/>
          <a:lstStyle/>
          <a:p>
            <a:fld id="{BA8884AD-9018-4AFF-8D35-624D5C10576D}" type="slidenum">
              <a:rPr lang="en-US" smtClean="0"/>
              <a:t>27</a:t>
            </a:fld>
            <a:endParaRPr lang="en-US"/>
          </a:p>
        </p:txBody>
      </p:sp>
    </p:spTree>
    <p:extLst>
      <p:ext uri="{BB962C8B-B14F-4D97-AF65-F5344CB8AC3E}">
        <p14:creationId xmlns:p14="http://schemas.microsoft.com/office/powerpoint/2010/main" val="25556925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783966"/>
            <a:ext cx="3600400" cy="5016758"/>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মানবগোষ্ঠী</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তাদের সামাজিক, অর্থনৈতিক, সাংস্কৃতিক কর্মকাণ্ড দ্বারা জীবন প্রবাহের মানোন্ন</a:t>
            </a:r>
            <a:r>
              <a:rPr lang="en-US"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ন করতে থাকে। বিশেষ সম</a:t>
            </a:r>
            <a:r>
              <a:rPr lang="en-US" sz="3200" dirty="0">
                <a:latin typeface="NikoshBAN" panose="02000000000000000000" pitchFamily="2" charset="0"/>
                <a:cs typeface="NikoshBAN" panose="02000000000000000000" pitchFamily="2" charset="0"/>
              </a:rPr>
              <a:t>য় </a:t>
            </a:r>
            <a:r>
              <a:rPr lang="as-IN" sz="3200" dirty="0">
                <a:latin typeface="NikoshBAN" panose="02000000000000000000" pitchFamily="2" charset="0"/>
                <a:cs typeface="NikoshBAN" panose="02000000000000000000" pitchFamily="2" charset="0"/>
              </a:rPr>
              <a:t>-কালের পরিপ্রেক্ষিতে তা সভ্যতা নামে অভিহিত হ</a:t>
            </a:r>
            <a:r>
              <a:rPr lang="en-US"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 প্রাচীন কালে পৃথিবীর বিভিন্ন অঞ্চলে বহু সভ্যতা গড়ে ওঠে</a:t>
            </a:r>
            <a:r>
              <a:rPr lang="en-US" sz="3200" dirty="0">
                <a:latin typeface="NikoshBAN" panose="02000000000000000000" pitchFamily="2" charset="0"/>
                <a:cs typeface="NikoshBAN" panose="02000000000000000000" pitchFamily="2" charset="0"/>
              </a:rPr>
              <a:t>।</a:t>
            </a:r>
            <a:endParaRPr lang="en-US" sz="3200" dirty="0"/>
          </a:p>
        </p:txBody>
      </p:sp>
      <p:sp>
        <p:nvSpPr>
          <p:cNvPr id="3" name="Date Placeholder 2"/>
          <p:cNvSpPr>
            <a:spLocks noGrp="1"/>
          </p:cNvSpPr>
          <p:nvPr>
            <p:ph type="dt" sz="half" idx="10"/>
          </p:nvPr>
        </p:nvSpPr>
        <p:spPr/>
        <p:txBody>
          <a:bodyPr/>
          <a:lstStyle/>
          <a:p>
            <a:fld id="{11A715BE-B877-4D3B-8D1C-1A568A6BC4B7}" type="datetime1">
              <a:rPr lang="en-US" smtClean="0"/>
              <a:t>2/24/2022</a:t>
            </a:fld>
            <a:endParaRPr lang="en-US"/>
          </a:p>
        </p:txBody>
      </p:sp>
      <p:sp>
        <p:nvSpPr>
          <p:cNvPr id="10" name="Slide Number Placeholder 9"/>
          <p:cNvSpPr>
            <a:spLocks noGrp="1"/>
          </p:cNvSpPr>
          <p:nvPr>
            <p:ph type="sldNum" sz="quarter" idx="12"/>
          </p:nvPr>
        </p:nvSpPr>
        <p:spPr/>
        <p:txBody>
          <a:bodyPr/>
          <a:lstStyle/>
          <a:p>
            <a:fld id="{BA8884AD-9018-4AFF-8D35-624D5C10576D}" type="slidenum">
              <a:rPr lang="en-US" smtClean="0"/>
              <a:t>28</a:t>
            </a:fld>
            <a:endParaRPr lang="en-US"/>
          </a:p>
        </p:txBody>
      </p:sp>
      <p:grpSp>
        <p:nvGrpSpPr>
          <p:cNvPr id="23" name="Group 22"/>
          <p:cNvGrpSpPr/>
          <p:nvPr/>
        </p:nvGrpSpPr>
        <p:grpSpPr>
          <a:xfrm>
            <a:off x="6005452" y="3664124"/>
            <a:ext cx="7356887" cy="3136401"/>
            <a:chOff x="4481451" y="3664123"/>
            <a:chExt cx="7356887" cy="3136401"/>
          </a:xfrm>
        </p:grpSpPr>
        <p:sp>
          <p:nvSpPr>
            <p:cNvPr id="8" name="TextBox 7"/>
            <p:cNvSpPr txBox="1"/>
            <p:nvPr/>
          </p:nvSpPr>
          <p:spPr>
            <a:xfrm>
              <a:off x="7877898" y="4415729"/>
              <a:ext cx="3960440" cy="1384995"/>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বর্তমান</a:t>
              </a:r>
              <a:r>
                <a:rPr lang="en-US" sz="2800" dirty="0">
                  <a:latin typeface="NikoshBAN" panose="02000000000000000000" pitchFamily="2" charset="0"/>
                  <a:cs typeface="NikoshBAN" panose="02000000000000000000" pitchFamily="2" charset="0"/>
                </a:rPr>
                <a:t> </a:t>
              </a:r>
            </a:p>
            <a:p>
              <a:r>
                <a:rPr lang="en-US" sz="2800" dirty="0" err="1">
                  <a:latin typeface="NikoshBAN" panose="02000000000000000000" pitchFamily="2" charset="0"/>
                  <a:cs typeface="NikoshBAN" panose="02000000000000000000" pitchFamily="2" charset="0"/>
                </a:rPr>
                <a:t>সভ্যতার</a:t>
              </a:r>
              <a:r>
                <a:rPr lang="en-US" sz="2800" dirty="0">
                  <a:latin typeface="NikoshBAN" panose="02000000000000000000" pitchFamily="2" charset="0"/>
                  <a:cs typeface="NikoshBAN" panose="02000000000000000000" pitchFamily="2" charset="0"/>
                </a:rPr>
                <a:t> </a:t>
              </a:r>
            </a:p>
            <a:p>
              <a:r>
                <a:rPr lang="en-US" sz="2800" dirty="0" err="1">
                  <a:latin typeface="NikoshBAN" panose="02000000000000000000" pitchFamily="2" charset="0"/>
                  <a:cs typeface="NikoshBAN" panose="02000000000000000000" pitchFamily="2" charset="0"/>
                </a:rPr>
                <a:t>সংস্কৃতি</a:t>
              </a:r>
              <a:endParaRPr lang="en-US" sz="2800" dirty="0">
                <a:latin typeface="NikoshBAN" panose="02000000000000000000" pitchFamily="2" charset="0"/>
                <a:cs typeface="NikoshBAN" panose="02000000000000000000" pitchFamily="2" charset="0"/>
              </a:endParaRPr>
            </a:p>
          </p:txBody>
        </p:sp>
        <p:grpSp>
          <p:nvGrpSpPr>
            <p:cNvPr id="22" name="Group 21"/>
            <p:cNvGrpSpPr/>
            <p:nvPr/>
          </p:nvGrpSpPr>
          <p:grpSpPr>
            <a:xfrm>
              <a:off x="4481451" y="3664123"/>
              <a:ext cx="3366912" cy="3136401"/>
              <a:chOff x="4481451" y="3664123"/>
              <a:chExt cx="3366912" cy="313640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451" y="5404493"/>
                <a:ext cx="3366912" cy="139603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1451" y="3664123"/>
                <a:ext cx="3366912" cy="1777380"/>
              </a:xfrm>
              <a:prstGeom prst="rect">
                <a:avLst/>
              </a:prstGeom>
            </p:spPr>
          </p:pic>
        </p:grpSp>
      </p:grpSp>
      <p:grpSp>
        <p:nvGrpSpPr>
          <p:cNvPr id="21" name="Group 20"/>
          <p:cNvGrpSpPr/>
          <p:nvPr/>
        </p:nvGrpSpPr>
        <p:grpSpPr>
          <a:xfrm>
            <a:off x="6005452" y="404699"/>
            <a:ext cx="4476567" cy="3203500"/>
            <a:chOff x="4481451" y="404699"/>
            <a:chExt cx="4476567" cy="3203500"/>
          </a:xfrm>
        </p:grpSpPr>
        <p:grpSp>
          <p:nvGrpSpPr>
            <p:cNvPr id="19" name="Group 18"/>
            <p:cNvGrpSpPr/>
            <p:nvPr/>
          </p:nvGrpSpPr>
          <p:grpSpPr>
            <a:xfrm>
              <a:off x="4481451" y="404699"/>
              <a:ext cx="3366913" cy="3203500"/>
              <a:chOff x="4481451" y="404699"/>
              <a:chExt cx="3366913" cy="320350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1451" y="404699"/>
                <a:ext cx="3366913" cy="1491801"/>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1451" y="1884174"/>
                <a:ext cx="3366912" cy="1724025"/>
              </a:xfrm>
              <a:prstGeom prst="rect">
                <a:avLst/>
              </a:prstGeom>
            </p:spPr>
          </p:pic>
        </p:grpSp>
        <p:sp>
          <p:nvSpPr>
            <p:cNvPr id="20" name="TextBox 19"/>
            <p:cNvSpPr txBox="1"/>
            <p:nvPr/>
          </p:nvSpPr>
          <p:spPr>
            <a:xfrm>
              <a:off x="7877898" y="908720"/>
              <a:ext cx="1080120" cy="1384995"/>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প্রাচীন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সভ্যতার</a:t>
              </a:r>
              <a:endParaRPr lang="en-US" sz="2800" dirty="0">
                <a:latin typeface="NikoshBAN" panose="02000000000000000000" pitchFamily="2" charset="0"/>
                <a:cs typeface="NikoshBAN" panose="02000000000000000000" pitchFamily="2" charset="0"/>
              </a:endParaRPr>
            </a:p>
            <a:p>
              <a:r>
                <a:rPr lang="en-US" sz="2800" dirty="0" err="1">
                  <a:latin typeface="NikoshBAN" panose="02000000000000000000" pitchFamily="2" charset="0"/>
                  <a:cs typeface="NikoshBAN" panose="02000000000000000000" pitchFamily="2" charset="0"/>
                </a:rPr>
                <a:t>সংস্কৃতি</a:t>
              </a:r>
              <a:endParaRPr lang="en-US" sz="28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9209531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3552" y="548683"/>
            <a:ext cx="8280920" cy="4524315"/>
          </a:xfrm>
          <a:prstGeom prst="rect">
            <a:avLst/>
          </a:prstGeom>
        </p:spPr>
        <p:txBody>
          <a:bodyPr wrap="square">
            <a:spAutoFit/>
          </a:bodyPr>
          <a:lstStyle/>
          <a:p>
            <a:r>
              <a:rPr lang="en-US" sz="3600" dirty="0" err="1">
                <a:solidFill>
                  <a:srgbClr val="333300"/>
                </a:solidFill>
                <a:latin typeface="NikoshBAN" panose="02000000000000000000" pitchFamily="2" charset="0"/>
                <a:cs typeface="NikoshBAN" panose="02000000000000000000" pitchFamily="2" charset="0"/>
              </a:rPr>
              <a:t>বিশ্বের</a:t>
            </a:r>
            <a:r>
              <a:rPr lang="en-US" sz="3600" dirty="0">
                <a:solidFill>
                  <a:srgbClr val="333300"/>
                </a:solidFill>
                <a:latin typeface="NikoshBAN" panose="02000000000000000000" pitchFamily="2" charset="0"/>
                <a:cs typeface="NikoshBAN" panose="02000000000000000000" pitchFamily="2" charset="0"/>
              </a:rPr>
              <a:t> </a:t>
            </a:r>
            <a:r>
              <a:rPr lang="en-US" sz="3600" dirty="0" err="1">
                <a:solidFill>
                  <a:srgbClr val="333300"/>
                </a:solidFill>
                <a:latin typeface="NikoshBAN" panose="02000000000000000000" pitchFamily="2" charset="0"/>
                <a:cs typeface="NikoshBAN" panose="02000000000000000000" pitchFamily="2" charset="0"/>
              </a:rPr>
              <a:t>উল্লেখযোগ্য</a:t>
            </a:r>
            <a:r>
              <a:rPr lang="en-US" sz="3600" dirty="0">
                <a:solidFill>
                  <a:srgbClr val="333300"/>
                </a:solidFill>
                <a:latin typeface="NikoshBAN" panose="02000000000000000000" pitchFamily="2" charset="0"/>
                <a:cs typeface="NikoshBAN" panose="02000000000000000000" pitchFamily="2" charset="0"/>
              </a:rPr>
              <a:t> </a:t>
            </a:r>
            <a:r>
              <a:rPr lang="en-US" sz="3600" dirty="0" err="1">
                <a:solidFill>
                  <a:srgbClr val="333300"/>
                </a:solidFill>
                <a:latin typeface="NikoshBAN" panose="02000000000000000000" pitchFamily="2" charset="0"/>
                <a:cs typeface="NikoshBAN" panose="02000000000000000000" pitchFamily="2" charset="0"/>
              </a:rPr>
              <a:t>কয়েকটি</a:t>
            </a:r>
            <a:r>
              <a:rPr lang="en-US" sz="3600" dirty="0">
                <a:solidFill>
                  <a:srgbClr val="333300"/>
                </a:solidFill>
                <a:latin typeface="NikoshBAN" panose="02000000000000000000" pitchFamily="2" charset="0"/>
                <a:cs typeface="NikoshBAN" panose="02000000000000000000" pitchFamily="2" charset="0"/>
              </a:rPr>
              <a:t> </a:t>
            </a:r>
            <a:r>
              <a:rPr lang="en-US" sz="3600" dirty="0" err="1">
                <a:solidFill>
                  <a:srgbClr val="333300"/>
                </a:solidFill>
                <a:latin typeface="NikoshBAN" panose="02000000000000000000" pitchFamily="2" charset="0"/>
                <a:cs typeface="NikoshBAN" panose="02000000000000000000" pitchFamily="2" charset="0"/>
              </a:rPr>
              <a:t>প্রাচীন</a:t>
            </a:r>
            <a:r>
              <a:rPr lang="en-US" sz="3600" dirty="0">
                <a:solidFill>
                  <a:srgbClr val="333300"/>
                </a:solidFill>
                <a:latin typeface="NikoshBAN" panose="02000000000000000000" pitchFamily="2" charset="0"/>
                <a:cs typeface="NikoshBAN" panose="02000000000000000000" pitchFamily="2" charset="0"/>
              </a:rPr>
              <a:t> </a:t>
            </a:r>
            <a:r>
              <a:rPr lang="en-US" sz="3600" dirty="0" err="1">
                <a:solidFill>
                  <a:srgbClr val="333300"/>
                </a:solidFill>
                <a:latin typeface="NikoshBAN" panose="02000000000000000000" pitchFamily="2" charset="0"/>
                <a:cs typeface="NikoshBAN" panose="02000000000000000000" pitchFamily="2" charset="0"/>
              </a:rPr>
              <a:t>সভ্যতার</a:t>
            </a:r>
            <a:r>
              <a:rPr lang="en-US" sz="3600" dirty="0">
                <a:solidFill>
                  <a:srgbClr val="333300"/>
                </a:solidFill>
                <a:latin typeface="NikoshBAN" panose="02000000000000000000" pitchFamily="2" charset="0"/>
                <a:cs typeface="NikoshBAN" panose="02000000000000000000" pitchFamily="2" charset="0"/>
              </a:rPr>
              <a:t> </a:t>
            </a:r>
            <a:r>
              <a:rPr lang="en-US" sz="3600" dirty="0" err="1">
                <a:solidFill>
                  <a:srgbClr val="333300"/>
                </a:solidFill>
                <a:latin typeface="NikoshBAN" panose="02000000000000000000" pitchFamily="2" charset="0"/>
                <a:cs typeface="NikoshBAN" panose="02000000000000000000" pitchFamily="2" charset="0"/>
              </a:rPr>
              <a:t>নাম</a:t>
            </a:r>
            <a:r>
              <a:rPr lang="en-US" sz="3600" dirty="0">
                <a:solidFill>
                  <a:srgbClr val="333300"/>
                </a:solidFill>
                <a:latin typeface="NikoshBAN" panose="02000000000000000000" pitchFamily="2" charset="0"/>
                <a:cs typeface="NikoshBAN" panose="02000000000000000000" pitchFamily="2" charset="0"/>
              </a:rPr>
              <a:t> </a:t>
            </a:r>
            <a:r>
              <a:rPr lang="en-US" sz="3600" dirty="0" err="1">
                <a:solidFill>
                  <a:srgbClr val="333300"/>
                </a:solidFill>
                <a:latin typeface="NikoshBAN" panose="02000000000000000000" pitchFamily="2" charset="0"/>
                <a:cs typeface="NikoshBAN" panose="02000000000000000000" pitchFamily="2" charset="0"/>
              </a:rPr>
              <a:t>নিম্নরুপঃ</a:t>
            </a:r>
            <a:r>
              <a:rPr lang="en-US" sz="3600" dirty="0">
                <a:solidFill>
                  <a:srgbClr val="333300"/>
                </a:solidFill>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p>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(১) </a:t>
            </a:r>
            <a:r>
              <a:rPr lang="en-US" sz="3600" dirty="0" err="1">
                <a:latin typeface="NikoshBAN" panose="02000000000000000000" pitchFamily="2" charset="0"/>
                <a:cs typeface="NikoshBAN" panose="02000000000000000000" pitchFamily="2" charset="0"/>
              </a:rPr>
              <a:t>মিশরীয়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a:t>
            </a:r>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(২) </a:t>
            </a:r>
            <a:r>
              <a:rPr lang="en-US" sz="3600" dirty="0" err="1">
                <a:latin typeface="NikoshBAN" panose="02000000000000000000" pitchFamily="2" charset="0"/>
                <a:cs typeface="NikoshBAN" panose="02000000000000000000" pitchFamily="2" charset="0"/>
              </a:rPr>
              <a:t>মেসোপটেমীয়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a:t>
            </a:r>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(৩) </a:t>
            </a:r>
            <a:r>
              <a:rPr lang="en-US" sz="3600" dirty="0" err="1">
                <a:latin typeface="NikoshBAN" panose="02000000000000000000" pitchFamily="2" charset="0"/>
                <a:cs typeface="NikoshBAN" panose="02000000000000000000" pitchFamily="2" charset="0"/>
              </a:rPr>
              <a:t>চীন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a:t>
            </a:r>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(৪) </a:t>
            </a:r>
            <a:r>
              <a:rPr lang="en-US" sz="3600" dirty="0" err="1">
                <a:latin typeface="NikoshBAN" panose="02000000000000000000" pitchFamily="2" charset="0"/>
                <a:cs typeface="NikoshBAN" panose="02000000000000000000" pitchFamily="2" charset="0"/>
              </a:rPr>
              <a:t>পারসীয়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a:t>
            </a:r>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(৫) </a:t>
            </a:r>
            <a:r>
              <a:rPr lang="en-US" sz="3600" dirty="0" err="1">
                <a:latin typeface="NikoshBAN" panose="02000000000000000000" pitchFamily="2" charset="0"/>
                <a:cs typeface="NikoshBAN" panose="02000000000000000000" pitchFamily="2" charset="0"/>
              </a:rPr>
              <a:t>গ্রিক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a:t>
            </a:r>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(৬) </a:t>
            </a:r>
            <a:r>
              <a:rPr lang="en-US" sz="3600" dirty="0" err="1">
                <a:latin typeface="NikoshBAN" panose="02000000000000000000" pitchFamily="2" charset="0"/>
                <a:cs typeface="NikoshBAN" panose="02000000000000000000" pitchFamily="2" charset="0"/>
              </a:rPr>
              <a:t>রোমান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a:t>
            </a:r>
            <a:endParaRPr lang="en-US" sz="3600" dirty="0">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p:txBody>
          <a:bodyPr/>
          <a:lstStyle/>
          <a:p>
            <a:fld id="{3E53C4DF-C433-4FA5-A7AA-2CE709E77B33}" type="datetime1">
              <a:rPr lang="en-US" smtClean="0"/>
              <a:t>2/24/2022</a:t>
            </a:fld>
            <a:endParaRPr lang="en-US"/>
          </a:p>
        </p:txBody>
      </p:sp>
      <p:sp>
        <p:nvSpPr>
          <p:cNvPr id="5" name="Slide Number Placeholder 4"/>
          <p:cNvSpPr>
            <a:spLocks noGrp="1"/>
          </p:cNvSpPr>
          <p:nvPr>
            <p:ph type="sldNum" sz="quarter" idx="12"/>
          </p:nvPr>
        </p:nvSpPr>
        <p:spPr/>
        <p:txBody>
          <a:bodyPr/>
          <a:lstStyle/>
          <a:p>
            <a:fld id="{BA8884AD-9018-4AFF-8D35-624D5C10576D}" type="slidenum">
              <a:rPr lang="en-US" smtClean="0"/>
              <a:t>29</a:t>
            </a:fld>
            <a:endParaRPr lang="en-US"/>
          </a:p>
        </p:txBody>
      </p:sp>
    </p:spTree>
    <p:extLst>
      <p:ext uri="{BB962C8B-B14F-4D97-AF65-F5344CB8AC3E}">
        <p14:creationId xmlns:p14="http://schemas.microsoft.com/office/powerpoint/2010/main" val="23083969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7096" y="6439"/>
            <a:ext cx="9144000" cy="6858000"/>
          </a:xfrm>
          <a:prstGeom prst="rect">
            <a:avLst/>
          </a:prstGeom>
          <a:ln w="190500">
            <a:gradFill flip="none" rotWithShape="1">
              <a:gsLst>
                <a:gs pos="0">
                  <a:srgbClr val="A603AB"/>
                </a:gs>
                <a:gs pos="27000">
                  <a:srgbClr val="0819FB"/>
                </a:gs>
                <a:gs pos="45000">
                  <a:srgbClr val="1A8D48"/>
                </a:gs>
                <a:gs pos="64000">
                  <a:srgbClr val="7030A0"/>
                </a:gs>
                <a:gs pos="84000">
                  <a:srgbClr val="E81766"/>
                </a:gs>
                <a:gs pos="100000">
                  <a:srgbClr val="A603AB"/>
                </a:gs>
              </a:gsLst>
              <a:lin ang="81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10"/>
          <p:cNvSpPr txBox="1"/>
          <p:nvPr/>
        </p:nvSpPr>
        <p:spPr>
          <a:xfrm>
            <a:off x="6629400" y="2688662"/>
            <a:ext cx="4038600" cy="1477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000" b="1" dirty="0" err="1" smtClean="0">
                <a:latin typeface="NikoshBAN" pitchFamily="2" charset="0"/>
                <a:cs typeface="NikoshBAN" pitchFamily="2" charset="0"/>
              </a:rPr>
              <a:t>শ্রেণিঃ</a:t>
            </a:r>
            <a:r>
              <a:rPr lang="en-US" sz="3000" b="1" dirty="0" smtClean="0">
                <a:latin typeface="NikoshBAN" pitchFamily="2" charset="0"/>
                <a:cs typeface="NikoshBAN" pitchFamily="2" charset="0"/>
              </a:rPr>
              <a:t> </a:t>
            </a:r>
            <a:r>
              <a:rPr lang="en-US" sz="3000" b="1" dirty="0" err="1" smtClean="0">
                <a:latin typeface="NikoshBAN" pitchFamily="2" charset="0"/>
                <a:cs typeface="NikoshBAN" pitchFamily="2" charset="0"/>
              </a:rPr>
              <a:t>ষষ্ঠ</a:t>
            </a:r>
            <a:r>
              <a:rPr lang="en-US" sz="3000" b="1" dirty="0" smtClean="0">
                <a:latin typeface="NikoshBAN" pitchFamily="2" charset="0"/>
                <a:cs typeface="NikoshBAN" pitchFamily="2" charset="0"/>
              </a:rPr>
              <a:t> </a:t>
            </a:r>
            <a:endParaRPr lang="en-US" sz="3000" b="1" dirty="0">
              <a:latin typeface="NikoshBAN" pitchFamily="2" charset="0"/>
              <a:cs typeface="NikoshBAN" pitchFamily="2" charset="0"/>
            </a:endParaRPr>
          </a:p>
          <a:p>
            <a:r>
              <a:rPr lang="en-US" sz="3000" b="1" dirty="0" err="1">
                <a:latin typeface="NikoshBAN" pitchFamily="2" charset="0"/>
                <a:cs typeface="NikoshBAN" pitchFamily="2" charset="0"/>
              </a:rPr>
              <a:t>বিষয়</a:t>
            </a:r>
            <a:r>
              <a:rPr lang="bn-BD" sz="3000" b="1" dirty="0">
                <a:latin typeface="NikoshBAN" pitchFamily="2" charset="0"/>
                <a:cs typeface="NikoshBAN" pitchFamily="2" charset="0"/>
              </a:rPr>
              <a:t>:</a:t>
            </a:r>
            <a:r>
              <a:rPr lang="en-US" sz="3000" b="1" dirty="0">
                <a:latin typeface="NikoshBAN" pitchFamily="2" charset="0"/>
                <a:cs typeface="NikoshBAN" pitchFamily="2" charset="0"/>
              </a:rPr>
              <a:t> </a:t>
            </a:r>
            <a:r>
              <a:rPr lang="en-US" sz="3000" b="1" dirty="0" err="1">
                <a:latin typeface="NikoshBAN" pitchFamily="2" charset="0"/>
                <a:cs typeface="NikoshBAN" pitchFamily="2" charset="0"/>
              </a:rPr>
              <a:t>বাংলাদেশ</a:t>
            </a:r>
            <a:r>
              <a:rPr lang="en-US" sz="3000" b="1" dirty="0">
                <a:latin typeface="NikoshBAN" pitchFamily="2" charset="0"/>
                <a:cs typeface="NikoshBAN" pitchFamily="2" charset="0"/>
              </a:rPr>
              <a:t> ও </a:t>
            </a:r>
            <a:r>
              <a:rPr lang="en-US" sz="3000" b="1" dirty="0" err="1" smtClean="0">
                <a:latin typeface="NikoshBAN" pitchFamily="2" charset="0"/>
                <a:cs typeface="NikoshBAN" pitchFamily="2" charset="0"/>
              </a:rPr>
              <a:t>বিশ্বপরিচয়</a:t>
            </a:r>
            <a:endParaRPr lang="en-US" sz="3000" b="1" dirty="0">
              <a:latin typeface="NikoshBAN" pitchFamily="2" charset="0"/>
              <a:cs typeface="NikoshBAN" pitchFamily="2" charset="0"/>
            </a:endParaRPr>
          </a:p>
          <a:p>
            <a:r>
              <a:rPr lang="en-US" sz="3000" b="1" dirty="0" err="1">
                <a:latin typeface="NikoshBAN" pitchFamily="2" charset="0"/>
                <a:cs typeface="NikoshBAN" pitchFamily="2" charset="0"/>
              </a:rPr>
              <a:t>সময়</a:t>
            </a:r>
            <a:r>
              <a:rPr lang="bn-BD" sz="3000" b="1" dirty="0">
                <a:latin typeface="NikoshBAN" pitchFamily="2" charset="0"/>
                <a:cs typeface="NikoshBAN" pitchFamily="2" charset="0"/>
              </a:rPr>
              <a:t>:</a:t>
            </a:r>
            <a:r>
              <a:rPr lang="en-US" sz="3000" b="1" dirty="0">
                <a:latin typeface="NikoshBAN" pitchFamily="2" charset="0"/>
                <a:cs typeface="NikoshBAN" pitchFamily="2" charset="0"/>
              </a:rPr>
              <a:t> </a:t>
            </a:r>
            <a:r>
              <a:rPr lang="en-US" sz="3000" b="1" dirty="0" smtClean="0">
                <a:latin typeface="NikoshBAN" pitchFamily="2" charset="0"/>
                <a:cs typeface="NikoshBAN" pitchFamily="2" charset="0"/>
              </a:rPr>
              <a:t>৪০ </a:t>
            </a:r>
            <a:r>
              <a:rPr lang="en-US" sz="3000" b="1" dirty="0" err="1">
                <a:latin typeface="NikoshBAN" pitchFamily="2" charset="0"/>
                <a:cs typeface="NikoshBAN" pitchFamily="2" charset="0"/>
              </a:rPr>
              <a:t>মিনিট</a:t>
            </a:r>
            <a:r>
              <a:rPr lang="en-US" sz="3000" b="1" dirty="0">
                <a:latin typeface="NikoshBAN" pitchFamily="2" charset="0"/>
                <a:cs typeface="NikoshBAN" pitchFamily="2" charset="0"/>
              </a:rPr>
              <a:t>।</a:t>
            </a:r>
          </a:p>
        </p:txBody>
      </p:sp>
      <p:sp>
        <p:nvSpPr>
          <p:cNvPr id="5" name="Rounded Rectangle 4"/>
          <p:cNvSpPr/>
          <p:nvPr/>
        </p:nvSpPr>
        <p:spPr>
          <a:xfrm>
            <a:off x="4479701" y="643944"/>
            <a:ext cx="3232598" cy="734095"/>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4800" b="1" u="sng" dirty="0" err="1">
                <a:ln w="12700">
                  <a:solidFill>
                    <a:schemeClr val="tx2">
                      <a:satMod val="155000"/>
                    </a:schemeClr>
                  </a:solidFill>
                  <a:prstDash val="solid"/>
                </a:ln>
                <a:solidFill>
                  <a:srgbClr val="0070C0"/>
                </a:solidFill>
                <a:latin typeface="NikoshBAN" pitchFamily="2" charset="0"/>
                <a:cs typeface="NikoshBAN" pitchFamily="2" charset="0"/>
              </a:rPr>
              <a:t>পরিচিতি</a:t>
            </a:r>
            <a:endParaRPr lang="en-US" sz="4800" b="1" u="sng" dirty="0">
              <a:ln w="12700">
                <a:solidFill>
                  <a:schemeClr val="tx2">
                    <a:satMod val="155000"/>
                  </a:schemeClr>
                </a:solidFill>
                <a:prstDash val="solid"/>
              </a:ln>
              <a:solidFill>
                <a:srgbClr val="0070C0"/>
              </a:solidFill>
              <a:latin typeface="NikoshBAN" pitchFamily="2" charset="0"/>
              <a:cs typeface="NikoshBAN" pitchFamily="2" charset="0"/>
            </a:endParaRPr>
          </a:p>
        </p:txBody>
      </p:sp>
      <p:sp>
        <p:nvSpPr>
          <p:cNvPr id="6" name="TextBox 5"/>
          <p:cNvSpPr txBox="1"/>
          <p:nvPr/>
        </p:nvSpPr>
        <p:spPr>
          <a:xfrm>
            <a:off x="1752602" y="2688663"/>
            <a:ext cx="4343399" cy="3785652"/>
          </a:xfrm>
          <a:prstGeom prst="rect">
            <a:avLst/>
          </a:prstGeom>
          <a:noFill/>
          <a:ln w="57150" cap="rnd">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bn-IN" sz="3000" dirty="0">
              <a:latin typeface="NikoshBAN" pitchFamily="2" charset="0"/>
              <a:cs typeface="NikoshBAN" pitchFamily="2" charset="0"/>
            </a:endParaRPr>
          </a:p>
          <a:p>
            <a:endParaRPr lang="bn-IN" sz="3000" dirty="0">
              <a:latin typeface="NikoshBAN" pitchFamily="2" charset="0"/>
              <a:cs typeface="NikoshBAN" pitchFamily="2" charset="0"/>
            </a:endParaRPr>
          </a:p>
          <a:p>
            <a:r>
              <a:rPr lang="en-US" sz="3000" dirty="0" err="1" smtClean="0">
                <a:latin typeface="NikoshBAN" pitchFamily="2" charset="0"/>
                <a:cs typeface="NikoshBAN" pitchFamily="2" charset="0"/>
              </a:rPr>
              <a:t>মোঃ</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নজরুল</a:t>
            </a:r>
            <a:r>
              <a:rPr lang="en-US" sz="3000" dirty="0" smtClean="0">
                <a:latin typeface="NikoshBAN" pitchFamily="2" charset="0"/>
                <a:cs typeface="NikoshBAN" pitchFamily="2" charset="0"/>
              </a:rPr>
              <a:t> </a:t>
            </a:r>
            <a:r>
              <a:rPr lang="en-US" sz="3000" dirty="0" err="1" smtClean="0">
                <a:latin typeface="NikoshBAN" pitchFamily="2" charset="0"/>
                <a:cs typeface="NikoshBAN" pitchFamily="2" charset="0"/>
              </a:rPr>
              <a:t>ইসলাম</a:t>
            </a:r>
            <a:r>
              <a:rPr lang="en-US" sz="3000" dirty="0" smtClean="0">
                <a:latin typeface="NikoshBAN" pitchFamily="2" charset="0"/>
                <a:cs typeface="NikoshBAN" pitchFamily="2" charset="0"/>
              </a:rPr>
              <a:t> </a:t>
            </a:r>
            <a:endParaRPr lang="en-US" sz="3000" dirty="0">
              <a:latin typeface="NikoshBAN" pitchFamily="2" charset="0"/>
              <a:cs typeface="NikoshBAN" pitchFamily="2" charset="0"/>
            </a:endParaRPr>
          </a:p>
          <a:p>
            <a:r>
              <a:rPr lang="en-US" sz="3000" dirty="0" err="1">
                <a:ln w="1905"/>
                <a:effectLst>
                  <a:innerShdw blurRad="69850" dist="43180" dir="5400000">
                    <a:srgbClr val="000000">
                      <a:alpha val="65000"/>
                    </a:srgbClr>
                  </a:innerShdw>
                </a:effectLst>
                <a:latin typeface="NikoshBAN" pitchFamily="2" charset="0"/>
                <a:cs typeface="NikoshBAN" pitchFamily="2" charset="0"/>
              </a:rPr>
              <a:t>সহকারি</a:t>
            </a:r>
            <a:r>
              <a:rPr lang="en-US" sz="3000" dirty="0">
                <a:ln w="1905"/>
                <a:effectLst>
                  <a:innerShdw blurRad="69850" dist="43180" dir="5400000">
                    <a:srgbClr val="000000">
                      <a:alpha val="65000"/>
                    </a:srgbClr>
                  </a:innerShdw>
                </a:effectLst>
                <a:latin typeface="NikoshBAN" pitchFamily="2" charset="0"/>
                <a:cs typeface="NikoshBAN" pitchFamily="2" charset="0"/>
              </a:rPr>
              <a:t> শিক্ষক</a:t>
            </a:r>
          </a:p>
          <a:p>
            <a:r>
              <a:rPr lang="en-US" sz="3000" dirty="0" err="1" smtClean="0">
                <a:ln w="1905"/>
                <a:effectLst>
                  <a:innerShdw blurRad="69850" dist="43180" dir="5400000">
                    <a:srgbClr val="000000">
                      <a:alpha val="65000"/>
                    </a:srgbClr>
                  </a:innerShdw>
                </a:effectLst>
                <a:latin typeface="NikoshBAN" pitchFamily="2" charset="0"/>
                <a:cs typeface="NikoshBAN" pitchFamily="2" charset="0"/>
              </a:rPr>
              <a:t>কিসামত</a:t>
            </a:r>
            <a:r>
              <a:rPr lang="en-US" sz="3000" dirty="0" smtClean="0">
                <a:ln w="1905"/>
                <a:effectLst>
                  <a:innerShdw blurRad="69850" dist="43180" dir="5400000">
                    <a:srgbClr val="000000">
                      <a:alpha val="65000"/>
                    </a:srgbClr>
                  </a:innerShdw>
                </a:effectLst>
                <a:latin typeface="NikoshBAN" pitchFamily="2" charset="0"/>
                <a:cs typeface="NikoshBAN" pitchFamily="2" charset="0"/>
              </a:rPr>
              <a:t> </a:t>
            </a:r>
            <a:r>
              <a:rPr lang="en-US" sz="3000" dirty="0" err="1" smtClean="0">
                <a:ln w="1905"/>
                <a:effectLst>
                  <a:innerShdw blurRad="69850" dist="43180" dir="5400000">
                    <a:srgbClr val="000000">
                      <a:alpha val="65000"/>
                    </a:srgbClr>
                  </a:innerShdw>
                </a:effectLst>
                <a:latin typeface="NikoshBAN" pitchFamily="2" charset="0"/>
                <a:cs typeface="NikoshBAN" pitchFamily="2" charset="0"/>
              </a:rPr>
              <a:t>হারাটী</a:t>
            </a:r>
            <a:r>
              <a:rPr lang="en-US" sz="3000" dirty="0" smtClean="0">
                <a:ln w="1905"/>
                <a:effectLst>
                  <a:innerShdw blurRad="69850" dist="43180" dir="5400000">
                    <a:srgbClr val="000000">
                      <a:alpha val="65000"/>
                    </a:srgbClr>
                  </a:innerShdw>
                </a:effectLst>
                <a:latin typeface="NikoshBAN" pitchFamily="2" charset="0"/>
                <a:cs typeface="NikoshBAN" pitchFamily="2" charset="0"/>
              </a:rPr>
              <a:t> </a:t>
            </a:r>
            <a:r>
              <a:rPr lang="en-US" sz="3000" dirty="0" err="1" smtClean="0">
                <a:ln w="1905"/>
                <a:effectLst>
                  <a:innerShdw blurRad="69850" dist="43180" dir="5400000">
                    <a:srgbClr val="000000">
                      <a:alpha val="65000"/>
                    </a:srgbClr>
                  </a:innerShdw>
                </a:effectLst>
                <a:latin typeface="NikoshBAN" pitchFamily="2" charset="0"/>
                <a:cs typeface="NikoshBAN" pitchFamily="2" charset="0"/>
              </a:rPr>
              <a:t>ডি.এস.আই</a:t>
            </a:r>
            <a:r>
              <a:rPr lang="en-US" sz="3000" dirty="0" smtClean="0">
                <a:ln w="1905"/>
                <a:effectLst>
                  <a:innerShdw blurRad="69850" dist="43180" dir="5400000">
                    <a:srgbClr val="000000">
                      <a:alpha val="65000"/>
                    </a:srgbClr>
                  </a:innerShdw>
                </a:effectLst>
                <a:latin typeface="NikoshBAN" pitchFamily="2" charset="0"/>
                <a:cs typeface="NikoshBAN" pitchFamily="2" charset="0"/>
              </a:rPr>
              <a:t> </a:t>
            </a:r>
            <a:r>
              <a:rPr lang="en-US" sz="3000" dirty="0" err="1" smtClean="0">
                <a:ln w="1905"/>
                <a:effectLst>
                  <a:innerShdw blurRad="69850" dist="43180" dir="5400000">
                    <a:srgbClr val="000000">
                      <a:alpha val="65000"/>
                    </a:srgbClr>
                  </a:innerShdw>
                </a:effectLst>
                <a:latin typeface="NikoshBAN" pitchFamily="2" charset="0"/>
                <a:cs typeface="NikoshBAN" pitchFamily="2" charset="0"/>
              </a:rPr>
              <a:t>দাখিল</a:t>
            </a:r>
            <a:r>
              <a:rPr lang="en-US" sz="3000" dirty="0" smtClean="0">
                <a:ln w="1905"/>
                <a:effectLst>
                  <a:innerShdw blurRad="69850" dist="43180" dir="5400000">
                    <a:srgbClr val="000000">
                      <a:alpha val="65000"/>
                    </a:srgbClr>
                  </a:innerShdw>
                </a:effectLst>
                <a:latin typeface="NikoshBAN" pitchFamily="2" charset="0"/>
                <a:cs typeface="NikoshBAN" pitchFamily="2" charset="0"/>
              </a:rPr>
              <a:t> </a:t>
            </a:r>
            <a:r>
              <a:rPr lang="en-US" sz="3000" dirty="0" err="1" smtClean="0">
                <a:ln w="1905"/>
                <a:effectLst>
                  <a:innerShdw blurRad="69850" dist="43180" dir="5400000">
                    <a:srgbClr val="000000">
                      <a:alpha val="65000"/>
                    </a:srgbClr>
                  </a:innerShdw>
                </a:effectLst>
                <a:latin typeface="NikoshBAN" pitchFamily="2" charset="0"/>
                <a:cs typeface="NikoshBAN" pitchFamily="2" charset="0"/>
              </a:rPr>
              <a:t>মাদ্‌রাসা</a:t>
            </a:r>
            <a:r>
              <a:rPr lang="en-US" sz="3000" dirty="0" smtClean="0">
                <a:ln w="1905"/>
                <a:effectLst>
                  <a:innerShdw blurRad="69850" dist="43180" dir="5400000">
                    <a:srgbClr val="000000">
                      <a:alpha val="65000"/>
                    </a:srgbClr>
                  </a:innerShdw>
                </a:effectLst>
                <a:latin typeface="NikoshBAN" pitchFamily="2" charset="0"/>
                <a:cs typeface="NikoshBAN" pitchFamily="2" charset="0"/>
              </a:rPr>
              <a:t> </a:t>
            </a:r>
            <a:endParaRPr lang="bn-IN" sz="3000" dirty="0">
              <a:ln w="1905"/>
              <a:effectLst>
                <a:innerShdw blurRad="69850" dist="43180" dir="5400000">
                  <a:srgbClr val="000000">
                    <a:alpha val="65000"/>
                  </a:srgbClr>
                </a:innerShdw>
              </a:effectLst>
              <a:latin typeface="NikoshBAN" pitchFamily="2" charset="0"/>
              <a:cs typeface="NikoshBAN" pitchFamily="2" charset="0"/>
            </a:endParaRPr>
          </a:p>
          <a:p>
            <a:r>
              <a:rPr lang="en-US" sz="3000" dirty="0" err="1" smtClean="0">
                <a:ln w="1905"/>
                <a:effectLst>
                  <a:innerShdw blurRad="69850" dist="43180" dir="5400000">
                    <a:srgbClr val="000000">
                      <a:alpha val="65000"/>
                    </a:srgbClr>
                  </a:innerShdw>
                </a:effectLst>
                <a:latin typeface="NikoshBAN" pitchFamily="2" charset="0"/>
                <a:cs typeface="NikoshBAN" pitchFamily="2" charset="0"/>
              </a:rPr>
              <a:t>লালমনিরহাট</a:t>
            </a:r>
            <a:r>
              <a:rPr lang="en-US" sz="3000" dirty="0" smtClean="0">
                <a:ln w="1905"/>
                <a:effectLst>
                  <a:innerShdw blurRad="69850" dist="43180" dir="5400000">
                    <a:srgbClr val="000000">
                      <a:alpha val="65000"/>
                    </a:srgbClr>
                  </a:innerShdw>
                </a:effectLst>
                <a:latin typeface="NikoshBAN" pitchFamily="2" charset="0"/>
                <a:cs typeface="NikoshBAN" pitchFamily="2" charset="0"/>
              </a:rPr>
              <a:t> </a:t>
            </a:r>
            <a:endParaRPr lang="en-US" sz="3000" dirty="0">
              <a:ln w="1905"/>
              <a:effectLst>
                <a:innerShdw blurRad="69850" dist="43180" dir="5400000">
                  <a:srgbClr val="000000">
                    <a:alpha val="65000"/>
                  </a:srgbClr>
                </a:innerShdw>
              </a:effectLst>
              <a:latin typeface="NikoshBAN" pitchFamily="2" charset="0"/>
              <a:cs typeface="NikoshBAN" pitchFamily="2" charset="0"/>
            </a:endParaRPr>
          </a:p>
          <a:p>
            <a:r>
              <a:rPr lang="en-US" sz="3000" dirty="0" err="1">
                <a:ln w="1905"/>
                <a:effectLst>
                  <a:innerShdw blurRad="69850" dist="43180" dir="5400000">
                    <a:srgbClr val="000000">
                      <a:alpha val="65000"/>
                    </a:srgbClr>
                  </a:innerShdw>
                </a:effectLst>
                <a:latin typeface="NikoshBAN" pitchFamily="2" charset="0"/>
                <a:cs typeface="NikoshBAN" pitchFamily="2" charset="0"/>
              </a:rPr>
              <a:t>মোবাইল</a:t>
            </a:r>
            <a:r>
              <a:rPr lang="en-US" sz="3000" dirty="0">
                <a:ln w="1905"/>
                <a:effectLst>
                  <a:innerShdw blurRad="69850" dist="43180" dir="5400000">
                    <a:srgbClr val="000000">
                      <a:alpha val="65000"/>
                    </a:srgbClr>
                  </a:innerShdw>
                </a:effectLst>
                <a:latin typeface="NikoshBAN" pitchFamily="2" charset="0"/>
                <a:cs typeface="NikoshBAN" pitchFamily="2" charset="0"/>
              </a:rPr>
              <a:t> </a:t>
            </a:r>
            <a:r>
              <a:rPr lang="en-US" sz="3000" dirty="0" smtClean="0">
                <a:ln w="1905"/>
                <a:effectLst>
                  <a:innerShdw blurRad="69850" dist="43180" dir="5400000">
                    <a:srgbClr val="000000">
                      <a:alpha val="65000"/>
                    </a:srgbClr>
                  </a:innerShdw>
                </a:effectLst>
                <a:latin typeface="NikoshBAN" pitchFamily="2" charset="0"/>
                <a:cs typeface="NikoshBAN" pitchFamily="2" charset="0"/>
              </a:rPr>
              <a:t>নং-০১৭১৪৫৫৯৬৪১ </a:t>
            </a:r>
            <a:endParaRPr lang="en-US" sz="3000" dirty="0">
              <a:ln w="1905"/>
              <a:effectLst>
                <a:innerShdw blurRad="69850" dist="43180" dir="5400000">
                  <a:srgbClr val="000000">
                    <a:alpha val="65000"/>
                  </a:srgbClr>
                </a:innerShdw>
              </a:effectLst>
              <a:latin typeface="NikoshBAN" pitchFamily="2" charset="0"/>
              <a:cs typeface="NikoshBAN" pitchFamily="2" charset="0"/>
            </a:endParaRPr>
          </a:p>
        </p:txBody>
      </p:sp>
      <p:cxnSp>
        <p:nvCxnSpPr>
          <p:cNvPr id="7" name="Straight Arrow Connector 6"/>
          <p:cNvCxnSpPr/>
          <p:nvPr/>
        </p:nvCxnSpPr>
        <p:spPr>
          <a:xfrm>
            <a:off x="6400800" y="1990183"/>
            <a:ext cx="0" cy="4114800"/>
          </a:xfrm>
          <a:prstGeom prst="straightConnector1">
            <a:avLst/>
          </a:prstGeom>
          <a:ln w="38100">
            <a:solidFill>
              <a:srgbClr val="00B050"/>
            </a:solidFill>
            <a:headEnd type="arrow"/>
            <a:tailEnd type="arrow"/>
          </a:ln>
        </p:spPr>
        <p:style>
          <a:lnRef idx="3">
            <a:schemeClr val="accent5"/>
          </a:lnRef>
          <a:fillRef idx="0">
            <a:schemeClr val="accent5"/>
          </a:fillRef>
          <a:effectRef idx="2">
            <a:schemeClr val="accent5"/>
          </a:effectRef>
          <a:fontRef idx="minor">
            <a:schemeClr val="tx1"/>
          </a:fontRef>
        </p:style>
      </p:cxnSp>
      <p:cxnSp>
        <p:nvCxnSpPr>
          <p:cNvPr id="8" name="Straight Arrow Connector 7"/>
          <p:cNvCxnSpPr/>
          <p:nvPr/>
        </p:nvCxnSpPr>
        <p:spPr>
          <a:xfrm>
            <a:off x="6248400" y="2371183"/>
            <a:ext cx="0" cy="3048000"/>
          </a:xfrm>
          <a:prstGeom prst="straightConnector1">
            <a:avLst/>
          </a:prstGeom>
          <a:ln w="38100">
            <a:solidFill>
              <a:srgbClr val="7030A0"/>
            </a:solidFill>
            <a:headEnd type="arrow"/>
            <a:tailEnd type="arrow"/>
          </a:ln>
        </p:spPr>
        <p:style>
          <a:lnRef idx="3">
            <a:schemeClr val="accent1"/>
          </a:lnRef>
          <a:fillRef idx="0">
            <a:schemeClr val="accent1"/>
          </a:fillRef>
          <a:effectRef idx="2">
            <a:schemeClr val="accent1"/>
          </a:effectRef>
          <a:fontRef idx="minor">
            <a:schemeClr val="tx1"/>
          </a:fontRef>
        </p:style>
      </p:cxnSp>
      <p:cxnSp>
        <p:nvCxnSpPr>
          <p:cNvPr id="9" name="Straight Arrow Connector 8"/>
          <p:cNvCxnSpPr/>
          <p:nvPr/>
        </p:nvCxnSpPr>
        <p:spPr>
          <a:xfrm>
            <a:off x="6553200" y="2371183"/>
            <a:ext cx="0" cy="3048000"/>
          </a:xfrm>
          <a:prstGeom prst="straightConnector1">
            <a:avLst/>
          </a:prstGeom>
          <a:ln w="38100">
            <a:solidFill>
              <a:srgbClr val="7030A0"/>
            </a:solidFill>
            <a:headEnd type="arrow"/>
            <a:tailEnd type="arrow"/>
          </a:ln>
        </p:spPr>
        <p:style>
          <a:lnRef idx="3">
            <a:schemeClr val="accent1"/>
          </a:lnRef>
          <a:fillRef idx="0">
            <a:schemeClr val="accent1"/>
          </a:fillRef>
          <a:effectRef idx="2">
            <a:schemeClr val="accent1"/>
          </a:effectRef>
          <a:fontRef idx="minor">
            <a:schemeClr val="tx1"/>
          </a:fontRef>
        </p:style>
      </p:cxnSp>
      <p:sp>
        <p:nvSpPr>
          <p:cNvPr id="13" name="Oval 12">
            <a:extLst>
              <a:ext uri="{FF2B5EF4-FFF2-40B4-BE49-F238E27FC236}">
                <a16:creationId xmlns:a16="http://schemas.microsoft.com/office/drawing/2014/main" xmlns="" id="{89200178-CC75-42D0-9C03-F5F28F9E31FE}"/>
              </a:ext>
            </a:extLst>
          </p:cNvPr>
          <p:cNvSpPr/>
          <p:nvPr/>
        </p:nvSpPr>
        <p:spPr>
          <a:xfrm>
            <a:off x="2127310" y="1169507"/>
            <a:ext cx="2199992" cy="1982709"/>
          </a:xfrm>
          <a:prstGeom prst="ellipse">
            <a:avLst/>
          </a:prstGeom>
          <a:blipFill dpi="0" rotWithShape="1">
            <a:blip r:embed="rId2" cstate="email">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671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45265" y="948858"/>
            <a:ext cx="3312368" cy="5262979"/>
          </a:xfrm>
          <a:prstGeom prst="rect">
            <a:avLst/>
          </a:prstGeom>
          <a:noFill/>
        </p:spPr>
        <p:txBody>
          <a:bodyPr wrap="square" rtlCol="0">
            <a:spAutoFit/>
          </a:bodyPr>
          <a:lstStyle/>
          <a:p>
            <a:pPr algn="just"/>
            <a:r>
              <a:rPr lang="as-IN" sz="2400" dirty="0">
                <a:latin typeface="NikoshBAN" panose="02000000000000000000" pitchFamily="2" charset="0"/>
                <a:cs typeface="NikoshBAN" panose="02000000000000000000" pitchFamily="2" charset="0"/>
              </a:rPr>
              <a:t>গ্রিক ঐতিহাসিক হেরোডোটাস প্রাচীন মিশরীয় সভ্যতা ‘</a:t>
            </a:r>
            <a:r>
              <a:rPr lang="as-IN" sz="2400" u="sng" dirty="0">
                <a:latin typeface="NikoshBAN" panose="02000000000000000000" pitchFamily="2" charset="0"/>
                <a:cs typeface="NikoshBAN" panose="02000000000000000000" pitchFamily="2" charset="0"/>
                <a:hlinkClick r:id="rId2"/>
              </a:rPr>
              <a:t>নীল নদের দান</a:t>
            </a:r>
            <a:r>
              <a:rPr lang="as-IN" sz="2400" dirty="0">
                <a:latin typeface="NikoshBAN" panose="02000000000000000000" pitchFamily="2" charset="0"/>
                <a:cs typeface="NikoshBAN" panose="02000000000000000000" pitchFamily="2" charset="0"/>
              </a:rPr>
              <a:t>’ বলেছিলেন। মিশরীয় সভ্যতা গড়ে ওঠে নীল নদকে কেন্দ্র করে। এ নদের বয়ে আনা পলিমাটি দিয়ে মিশরে কৃষিভিত্তিক সমাজ গড়ে ওঠে</a:t>
            </a:r>
            <a:r>
              <a:rPr lang="en-US" sz="2400" dirty="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p>
            <a:pPr algn="just"/>
            <a:r>
              <a:rPr lang="as-IN" sz="2400" dirty="0">
                <a:latin typeface="NikoshBAN" panose="02000000000000000000" pitchFamily="2" charset="0"/>
                <a:cs typeface="NikoshBAN" panose="02000000000000000000" pitchFamily="2" charset="0"/>
              </a:rPr>
              <a:t>আজ থেকে আনুমানিক সাড়ে পাঁচ হাজার বছর আগে সেখানে বিকাশ লাভ করে মিশরীয় সভ্যতা</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শুধু কৃষিই নয়, নীল নদকে কেন্দ্র করে এ সভ্যতার পুরো অর্থনৈতিক কাঠামো গড়ে উঠেছিল।</a:t>
            </a:r>
            <a:r>
              <a:rPr lang="en-US" sz="2400" dirty="0">
                <a:latin typeface="NikoshBAN" panose="02000000000000000000" pitchFamily="2" charset="0"/>
                <a:cs typeface="NikoshBAN" panose="02000000000000000000" pitchFamily="2" charset="0"/>
              </a:rPr>
              <a:t> </a:t>
            </a:r>
            <a:endParaRPr lang="as-IN" sz="2400" dirty="0">
              <a:latin typeface="NikoshBAN" panose="02000000000000000000" pitchFamily="2" charset="0"/>
              <a:cs typeface="NikoshBAN" panose="02000000000000000000" pitchFamily="2" charset="0"/>
            </a:endParaRPr>
          </a:p>
          <a:p>
            <a:pPr algn="just"/>
            <a:endParaRPr lang="en-US" sz="2400" dirty="0">
              <a:latin typeface="NikoshBAN" panose="02000000000000000000" pitchFamily="2" charset="0"/>
              <a:cs typeface="NikoshBAN" panose="02000000000000000000" pitchFamily="2" charset="0"/>
            </a:endParaRPr>
          </a:p>
        </p:txBody>
      </p:sp>
      <p:grpSp>
        <p:nvGrpSpPr>
          <p:cNvPr id="6" name="Group 5"/>
          <p:cNvGrpSpPr/>
          <p:nvPr/>
        </p:nvGrpSpPr>
        <p:grpSpPr>
          <a:xfrm>
            <a:off x="6096000" y="804119"/>
            <a:ext cx="4418090" cy="5180542"/>
            <a:chOff x="4402382" y="1337866"/>
            <a:chExt cx="4418090" cy="518054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382" y="3573015"/>
              <a:ext cx="4418090" cy="294539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382" y="1337866"/>
              <a:ext cx="4418090" cy="2390115"/>
            </a:xfrm>
            <a:prstGeom prst="rect">
              <a:avLst/>
            </a:prstGeom>
          </p:spPr>
        </p:pic>
      </p:grpSp>
      <p:sp>
        <p:nvSpPr>
          <p:cNvPr id="7" name="TextBox 6"/>
          <p:cNvSpPr txBox="1"/>
          <p:nvPr/>
        </p:nvSpPr>
        <p:spPr>
          <a:xfrm>
            <a:off x="1775520" y="-10211"/>
            <a:ext cx="5544616" cy="1569660"/>
          </a:xfrm>
          <a:prstGeom prst="rect">
            <a:avLst/>
          </a:prstGeom>
          <a:noFill/>
        </p:spPr>
        <p:txBody>
          <a:bodyPr wrap="square" rtlCol="0">
            <a:spAutoFit/>
          </a:bodyPr>
          <a:lstStyle/>
          <a:p>
            <a:r>
              <a:rPr lang="as-IN" sz="3200" b="1" dirty="0">
                <a:latin typeface="NikoshBAN" panose="02000000000000000000" pitchFamily="2" charset="0"/>
                <a:cs typeface="NikoshBAN" panose="02000000000000000000" pitchFamily="2" charset="0"/>
              </a:rPr>
              <a:t/>
            </a:r>
            <a:br>
              <a:rPr lang="as-IN" sz="3200" b="1" dirty="0">
                <a:latin typeface="NikoshBAN" panose="02000000000000000000" pitchFamily="2" charset="0"/>
                <a:cs typeface="NikoshBAN" panose="02000000000000000000" pitchFamily="2" charset="0"/>
              </a:rPr>
            </a:br>
            <a:r>
              <a:rPr lang="as-IN" sz="3200" b="1" dirty="0">
                <a:latin typeface="NikoshBAN" panose="02000000000000000000" pitchFamily="2" charset="0"/>
                <a:cs typeface="NikoshBAN" panose="02000000000000000000" pitchFamily="2" charset="0"/>
              </a:rPr>
              <a:t>মিশরীয় সভ্যতার পরিচয়  ও বিকাশ</a:t>
            </a:r>
            <a:endParaRPr lang="en-US" sz="3200" b="1" dirty="0">
              <a:latin typeface="NikoshBAN" panose="02000000000000000000" pitchFamily="2" charset="0"/>
              <a:cs typeface="NikoshBAN" panose="02000000000000000000" pitchFamily="2" charset="0"/>
            </a:endParaRPr>
          </a:p>
          <a:p>
            <a:endParaRPr lang="en-US" sz="3200" b="1" dirty="0"/>
          </a:p>
        </p:txBody>
      </p:sp>
      <p:sp>
        <p:nvSpPr>
          <p:cNvPr id="8" name="TextBox 7"/>
          <p:cNvSpPr txBox="1"/>
          <p:nvPr/>
        </p:nvSpPr>
        <p:spPr>
          <a:xfrm>
            <a:off x="6240016" y="5984662"/>
            <a:ext cx="4572000"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চিত্রঃনীল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নদের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কৃষি</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কাজ</a:t>
            </a:r>
            <a:endParaRPr lang="en-US" sz="2400" dirty="0"/>
          </a:p>
        </p:txBody>
      </p:sp>
      <p:sp>
        <p:nvSpPr>
          <p:cNvPr id="2" name="Date Placeholder 1"/>
          <p:cNvSpPr>
            <a:spLocks noGrp="1"/>
          </p:cNvSpPr>
          <p:nvPr>
            <p:ph type="dt" sz="half" idx="10"/>
          </p:nvPr>
        </p:nvSpPr>
        <p:spPr/>
        <p:txBody>
          <a:bodyPr/>
          <a:lstStyle/>
          <a:p>
            <a:fld id="{DA3CD9A2-A248-404E-AA41-74FE65657012}" type="datetime1">
              <a:rPr lang="en-US" smtClean="0"/>
              <a:t>2/24/2022</a:t>
            </a:fld>
            <a:endParaRPr lang="en-US"/>
          </a:p>
        </p:txBody>
      </p:sp>
      <p:sp>
        <p:nvSpPr>
          <p:cNvPr id="10" name="Slide Number Placeholder 9"/>
          <p:cNvSpPr>
            <a:spLocks noGrp="1"/>
          </p:cNvSpPr>
          <p:nvPr>
            <p:ph type="sldNum" sz="quarter" idx="12"/>
          </p:nvPr>
        </p:nvSpPr>
        <p:spPr/>
        <p:txBody>
          <a:bodyPr/>
          <a:lstStyle/>
          <a:p>
            <a:fld id="{BA8884AD-9018-4AFF-8D35-624D5C10576D}" type="slidenum">
              <a:rPr lang="en-US" smtClean="0"/>
              <a:t>30</a:t>
            </a:fld>
            <a:endParaRPr lang="en-US"/>
          </a:p>
        </p:txBody>
      </p:sp>
    </p:spTree>
    <p:extLst>
      <p:ext uri="{BB962C8B-B14F-4D97-AF65-F5344CB8AC3E}">
        <p14:creationId xmlns:p14="http://schemas.microsoft.com/office/powerpoint/2010/main" val="41880997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3593" y="476672"/>
            <a:ext cx="5344733" cy="1446550"/>
          </a:xfrm>
          <a:prstGeom prst="rect">
            <a:avLst/>
          </a:prstGeom>
          <a:noFill/>
        </p:spPr>
        <p:txBody>
          <a:bodyPr wrap="none" rtlCol="0">
            <a:spAutoFit/>
          </a:bodyPr>
          <a:lstStyle/>
          <a:p>
            <a:r>
              <a:rPr lang="as-IN" sz="4400" b="1" dirty="0">
                <a:latin typeface="NikoshBAN" panose="02000000000000000000" pitchFamily="2" charset="0"/>
                <a:cs typeface="NikoshBAN" panose="02000000000000000000" pitchFamily="2" charset="0"/>
              </a:rPr>
              <a:t>মিশরীয় সভ্যতা</a:t>
            </a:r>
            <a:r>
              <a:rPr lang="en-US" sz="4400" b="1" dirty="0">
                <a:latin typeface="NikoshBAN" panose="02000000000000000000" pitchFamily="2" charset="0"/>
                <a:cs typeface="NikoshBAN" panose="02000000000000000000" pitchFamily="2" charset="0"/>
              </a:rPr>
              <a:t>য়</a:t>
            </a:r>
            <a:r>
              <a:rPr lang="as-IN" sz="4400" b="1" dirty="0">
                <a:latin typeface="NikoshBAN" panose="02000000000000000000" pitchFamily="2" charset="0"/>
                <a:cs typeface="NikoshBAN" panose="02000000000000000000" pitchFamily="2" charset="0"/>
              </a:rPr>
              <a:t> রাজা ফারাও</a:t>
            </a:r>
          </a:p>
          <a:p>
            <a:endParaRPr lang="en-US" sz="4400" b="1" dirty="0">
              <a:latin typeface="NikoshBAN" panose="02000000000000000000" pitchFamily="2" charset="0"/>
              <a:cs typeface="NikoshBAN" panose="02000000000000000000" pitchFamily="2" charset="0"/>
            </a:endParaRPr>
          </a:p>
        </p:txBody>
      </p:sp>
      <p:sp>
        <p:nvSpPr>
          <p:cNvPr id="3" name="TextBox 2"/>
          <p:cNvSpPr txBox="1"/>
          <p:nvPr/>
        </p:nvSpPr>
        <p:spPr>
          <a:xfrm>
            <a:off x="2391838" y="1556793"/>
            <a:ext cx="4032448" cy="3477875"/>
          </a:xfrm>
          <a:prstGeom prst="rect">
            <a:avLst/>
          </a:prstGeom>
          <a:noFill/>
        </p:spPr>
        <p:txBody>
          <a:bodyPr wrap="square" rtlCol="0">
            <a:spAutoFit/>
          </a:bodyPr>
          <a:lstStyle/>
          <a:p>
            <a:pPr algn="just"/>
            <a:r>
              <a:rPr lang="as-IN" sz="4400" dirty="0">
                <a:latin typeface="NikoshBAN" panose="02000000000000000000" pitchFamily="2" charset="0"/>
                <a:cs typeface="NikoshBAN" panose="02000000000000000000" pitchFamily="2" charset="0"/>
              </a:rPr>
              <a:t>প্রাচীন মিশরে রাজাকে বলা হতো ‘ফারাও’। ফারাও শব্দটি ‘পার-ও’ শব্দ থেকে এসেছে। এর অর্থ </a:t>
            </a:r>
            <a:r>
              <a:rPr lang="en-US" sz="4400" dirty="0">
                <a:latin typeface="NikoshBAN" panose="02000000000000000000" pitchFamily="2" charset="0"/>
                <a:cs typeface="NikoshBAN" panose="02000000000000000000" pitchFamily="2" charset="0"/>
              </a:rPr>
              <a:t>?</a:t>
            </a:r>
            <a:endParaRPr lang="as-IN" sz="4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624" y="1700808"/>
            <a:ext cx="3956845" cy="3600400"/>
          </a:xfrm>
          <a:prstGeom prst="rect">
            <a:avLst/>
          </a:prstGeom>
        </p:spPr>
      </p:pic>
      <p:sp>
        <p:nvSpPr>
          <p:cNvPr id="6" name="TextBox 5"/>
          <p:cNvSpPr txBox="1"/>
          <p:nvPr/>
        </p:nvSpPr>
        <p:spPr>
          <a:xfrm>
            <a:off x="3720974" y="4293097"/>
            <a:ext cx="3168352" cy="584775"/>
          </a:xfrm>
          <a:prstGeom prst="rect">
            <a:avLst/>
          </a:prstGeom>
          <a:noFill/>
        </p:spPr>
        <p:txBody>
          <a:bodyPr wrap="square" rtlCol="0">
            <a:spAutoFit/>
          </a:bodyPr>
          <a:lstStyle/>
          <a:p>
            <a:r>
              <a:rPr lang="as-IN" sz="3200" dirty="0">
                <a:latin typeface="NikoshBAN" panose="02000000000000000000" pitchFamily="2" charset="0"/>
                <a:cs typeface="NikoshBAN" panose="02000000000000000000" pitchFamily="2" charset="0"/>
              </a:rPr>
              <a:t>বড় বাড়ি।</a:t>
            </a:r>
            <a:endParaRPr lang="en-US" sz="3200" dirty="0"/>
          </a:p>
        </p:txBody>
      </p:sp>
      <p:sp>
        <p:nvSpPr>
          <p:cNvPr id="4" name="Date Placeholder 3"/>
          <p:cNvSpPr>
            <a:spLocks noGrp="1"/>
          </p:cNvSpPr>
          <p:nvPr>
            <p:ph type="dt" sz="half" idx="10"/>
          </p:nvPr>
        </p:nvSpPr>
        <p:spPr/>
        <p:txBody>
          <a:bodyPr/>
          <a:lstStyle/>
          <a:p>
            <a:fld id="{CC573E84-BDC5-4649-9A6A-AD1ADADF767A}" type="datetime1">
              <a:rPr lang="en-US" smtClean="0"/>
              <a:t>2/24/2022</a:t>
            </a:fld>
            <a:endParaRPr lang="en-US"/>
          </a:p>
        </p:txBody>
      </p:sp>
      <p:sp>
        <p:nvSpPr>
          <p:cNvPr id="8" name="Slide Number Placeholder 7"/>
          <p:cNvSpPr>
            <a:spLocks noGrp="1"/>
          </p:cNvSpPr>
          <p:nvPr>
            <p:ph type="sldNum" sz="quarter" idx="12"/>
          </p:nvPr>
        </p:nvSpPr>
        <p:spPr/>
        <p:txBody>
          <a:bodyPr/>
          <a:lstStyle/>
          <a:p>
            <a:fld id="{BA8884AD-9018-4AFF-8D35-624D5C10576D}" type="slidenum">
              <a:rPr lang="en-US" smtClean="0"/>
              <a:t>31</a:t>
            </a:fld>
            <a:endParaRPr lang="en-US"/>
          </a:p>
        </p:txBody>
      </p:sp>
    </p:spTree>
    <p:extLst>
      <p:ext uri="{BB962C8B-B14F-4D97-AF65-F5344CB8AC3E}">
        <p14:creationId xmlns:p14="http://schemas.microsoft.com/office/powerpoint/2010/main" val="1248839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1584" y="692697"/>
            <a:ext cx="2880320" cy="4893647"/>
          </a:xfrm>
          <a:prstGeom prst="rect">
            <a:avLst/>
          </a:prstGeom>
          <a:noFill/>
        </p:spPr>
        <p:txBody>
          <a:bodyPr wrap="square" rtlCol="0">
            <a:spAutoFit/>
          </a:bodyPr>
          <a:lstStyle/>
          <a:p>
            <a:pPr algn="just"/>
            <a:r>
              <a:rPr lang="as-IN" sz="2400" dirty="0">
                <a:latin typeface="NikoshBAN" panose="02000000000000000000" pitchFamily="2" charset="0"/>
                <a:cs typeface="NikoshBAN" panose="02000000000000000000" pitchFamily="2" charset="0"/>
              </a:rPr>
              <a:t>ফারাওরা বিশাল প্রাসাদে বাস করতেন বলে এ ধরণের নামকরণ করা হয়েছে বলে মনে করা হয়।</a:t>
            </a:r>
          </a:p>
          <a:p>
            <a:pPr algn="just"/>
            <a:r>
              <a:rPr lang="as-IN" sz="2400" dirty="0">
                <a:latin typeface="NikoshBAN" panose="02000000000000000000" pitchFamily="2" charset="0"/>
                <a:cs typeface="NikoshBAN" panose="02000000000000000000" pitchFamily="2" charset="0"/>
              </a:rPr>
              <a:t>সম্ভবত মিশরের প্রথম ফারাও ছিলেন মেনেস। তার নেতৃত্বে খ্রিস্টপূর্ব ৩২০০ সালে উচ্চ ও নিম্ন মিশরের ৪০ টি নগর একত্র হয়। শুরু হয় প্রথম রাজবংশের শাসনকাল। ৩১ টি রাজবংশ প্রায় ৩০০০ বছর প্রাচীন মিশরে রাজত্ব করেছে।</a:t>
            </a:r>
          </a:p>
          <a:p>
            <a:r>
              <a:rPr lang="en-US" sz="24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537" y="237780"/>
            <a:ext cx="1816224" cy="2423362"/>
          </a:xfrm>
          <a:prstGeom prst="rect">
            <a:avLst/>
          </a:prstGeom>
        </p:spPr>
      </p:pic>
      <p:sp>
        <p:nvSpPr>
          <p:cNvPr id="5" name="TextBox 4"/>
          <p:cNvSpPr txBox="1"/>
          <p:nvPr/>
        </p:nvSpPr>
        <p:spPr>
          <a:xfrm>
            <a:off x="7385394" y="1143189"/>
            <a:ext cx="2815062"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প্রথম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ফারাও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ছবি</a:t>
            </a:r>
            <a:endParaRPr lang="en-US" sz="3200" dirty="0">
              <a:latin typeface="NikoshBAN" panose="02000000000000000000" pitchFamily="2" charset="0"/>
              <a:cs typeface="NikoshBAN" panose="02000000000000000000" pitchFamily="2" charset="0"/>
            </a:endParaRPr>
          </a:p>
        </p:txBody>
      </p:sp>
      <p:sp>
        <p:nvSpPr>
          <p:cNvPr id="6" name="Date Placeholder 5"/>
          <p:cNvSpPr>
            <a:spLocks noGrp="1"/>
          </p:cNvSpPr>
          <p:nvPr>
            <p:ph type="dt" sz="half" idx="10"/>
          </p:nvPr>
        </p:nvSpPr>
        <p:spPr/>
        <p:txBody>
          <a:bodyPr/>
          <a:lstStyle/>
          <a:p>
            <a:fld id="{D30EA7AF-3E53-40C1-A6B4-FA65A57AC04C}" type="datetime1">
              <a:rPr lang="en-US" smtClean="0"/>
              <a:t>2/24/2022</a:t>
            </a:fld>
            <a:endParaRPr lang="en-US"/>
          </a:p>
        </p:txBody>
      </p:sp>
      <p:sp>
        <p:nvSpPr>
          <p:cNvPr id="8" name="Slide Number Placeholder 7"/>
          <p:cNvSpPr>
            <a:spLocks noGrp="1"/>
          </p:cNvSpPr>
          <p:nvPr>
            <p:ph type="sldNum" sz="quarter" idx="12"/>
          </p:nvPr>
        </p:nvSpPr>
        <p:spPr/>
        <p:txBody>
          <a:bodyPr/>
          <a:lstStyle/>
          <a:p>
            <a:fld id="{BA8884AD-9018-4AFF-8D35-624D5C10576D}" type="slidenum">
              <a:rPr lang="en-US" smtClean="0"/>
              <a:t>32</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1150" y="2661143"/>
            <a:ext cx="5372100" cy="3057525"/>
          </a:xfrm>
          <a:prstGeom prst="rect">
            <a:avLst/>
          </a:prstGeom>
        </p:spPr>
      </p:pic>
      <p:sp>
        <p:nvSpPr>
          <p:cNvPr id="10" name="TextBox 9"/>
          <p:cNvSpPr txBox="1"/>
          <p:nvPr/>
        </p:nvSpPr>
        <p:spPr>
          <a:xfrm>
            <a:off x="6096000" y="5710022"/>
            <a:ext cx="4464496"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চিত্রঃ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নগর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রাষ্ট্র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755096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476673"/>
            <a:ext cx="3600400" cy="6740307"/>
          </a:xfrm>
          <a:prstGeom prst="rect">
            <a:avLst/>
          </a:prstGeom>
          <a:noFill/>
        </p:spPr>
        <p:txBody>
          <a:bodyPr wrap="square" rtlCol="0">
            <a:spAutoFit/>
          </a:bodyPr>
          <a:lstStyle/>
          <a:p>
            <a:pPr algn="just"/>
            <a:r>
              <a:rPr lang="as-IN" sz="2400" dirty="0">
                <a:latin typeface="NikoshBAN" panose="02000000000000000000" pitchFamily="2" charset="0"/>
                <a:cs typeface="NikoshBAN" panose="02000000000000000000" pitchFamily="2" charset="0"/>
              </a:rPr>
              <a:t>কৃষকেরা পরিশ্রম করলেও ফসলের মালিক ছিল জমিদার, মন্দির বা রাষ্ট্র। বিভিন্ন ধরণের কারিগররা মন্দিরের আশপাশে দোকান চালাতেন। তাদের পারিশ্রামিক দেয়া হতো রাষ্ট্রীয় কোষাগার থেকে।</a:t>
            </a:r>
            <a:r>
              <a:rPr lang="en-US" sz="2400" dirty="0">
                <a:latin typeface="NikoshBAN" panose="02000000000000000000" pitchFamily="2" charset="0"/>
                <a:cs typeface="NikoshBAN" panose="02000000000000000000" pitchFamily="2" charset="0"/>
              </a:rPr>
              <a:t> </a:t>
            </a:r>
            <a:endParaRPr lang="as-IN" sz="2400" dirty="0">
              <a:latin typeface="NikoshBAN" panose="02000000000000000000" pitchFamily="2" charset="0"/>
              <a:cs typeface="NikoshBAN" panose="02000000000000000000" pitchFamily="2" charset="0"/>
            </a:endParaRPr>
          </a:p>
          <a:p>
            <a:pPr algn="just"/>
            <a:r>
              <a:rPr lang="as-IN" sz="2400" dirty="0">
                <a:latin typeface="NikoshBAN" panose="02000000000000000000" pitchFamily="2" charset="0"/>
                <a:cs typeface="NikoshBAN" panose="02000000000000000000" pitchFamily="2" charset="0"/>
              </a:rPr>
              <a:t>মিশরীয়রা বছরকে তিনটি ঋতুতে ভাগ করেছিল। নীল নদের কারণে বন্যাঋতু (আখেত), রোপনঋতু (পেরেত) এবং ফসল কাটার ঋতু (শেমু)। গম বার্লি ছাড়াও আরো কিছু শস্য উৎপাদন করতো। এছাড়া ছিল পশু পালন। নীল নদে মাছ পাওয়া যেত প্রচুর। বস্তুত কৃষিতে সমৃদ্ধির কারণে সাহিত্য, কলা ও প্রযুক্তির পেছনে মিশরীয়রা সময় দিয়ে সমৃদ্ধি অর্জন করেছিল।</a:t>
            </a:r>
          </a:p>
          <a:p>
            <a:pPr algn="just"/>
            <a:endParaRPr lang="en-US" sz="2400" dirty="0"/>
          </a:p>
        </p:txBody>
      </p:sp>
      <p:sp>
        <p:nvSpPr>
          <p:cNvPr id="6" name="Date Placeholder 5"/>
          <p:cNvSpPr>
            <a:spLocks noGrp="1"/>
          </p:cNvSpPr>
          <p:nvPr>
            <p:ph type="dt" sz="half" idx="10"/>
          </p:nvPr>
        </p:nvSpPr>
        <p:spPr/>
        <p:txBody>
          <a:bodyPr/>
          <a:lstStyle/>
          <a:p>
            <a:fld id="{315A41CE-482B-4A91-8578-04EF80577F30}" type="datetime1">
              <a:rPr lang="en-US" smtClean="0"/>
              <a:t>2/24/2022</a:t>
            </a:fld>
            <a:endParaRPr lang="en-US"/>
          </a:p>
        </p:txBody>
      </p:sp>
      <p:sp>
        <p:nvSpPr>
          <p:cNvPr id="8" name="Slide Number Placeholder 7"/>
          <p:cNvSpPr>
            <a:spLocks noGrp="1"/>
          </p:cNvSpPr>
          <p:nvPr>
            <p:ph type="sldNum" sz="quarter" idx="12"/>
          </p:nvPr>
        </p:nvSpPr>
        <p:spPr/>
        <p:txBody>
          <a:bodyPr/>
          <a:lstStyle/>
          <a:p>
            <a:fld id="{BA8884AD-9018-4AFF-8D35-624D5C10576D}" type="slidenum">
              <a:rPr lang="en-US" smtClean="0"/>
              <a:t>33</a:t>
            </a:fld>
            <a:endParaRPr lang="en-US" dirty="0"/>
          </a:p>
        </p:txBody>
      </p:sp>
      <p:grpSp>
        <p:nvGrpSpPr>
          <p:cNvPr id="12" name="Group 11"/>
          <p:cNvGrpSpPr/>
          <p:nvPr/>
        </p:nvGrpSpPr>
        <p:grpSpPr>
          <a:xfrm>
            <a:off x="5735960" y="476673"/>
            <a:ext cx="4680521" cy="6447621"/>
            <a:chOff x="4211959" y="476672"/>
            <a:chExt cx="4680521" cy="6447621"/>
          </a:xfrm>
        </p:grpSpPr>
        <p:grpSp>
          <p:nvGrpSpPr>
            <p:cNvPr id="5" name="Group 4"/>
            <p:cNvGrpSpPr/>
            <p:nvPr/>
          </p:nvGrpSpPr>
          <p:grpSpPr>
            <a:xfrm>
              <a:off x="4211959" y="476672"/>
              <a:ext cx="4499106" cy="5472608"/>
              <a:chOff x="4211959" y="476672"/>
              <a:chExt cx="4499106" cy="5472608"/>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476672"/>
                <a:ext cx="4499105" cy="28083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59" y="3188128"/>
                <a:ext cx="4499106" cy="2761152"/>
              </a:xfrm>
              <a:prstGeom prst="rect">
                <a:avLst/>
              </a:prstGeom>
            </p:spPr>
          </p:pic>
        </p:grpSp>
        <p:sp>
          <p:nvSpPr>
            <p:cNvPr id="9" name="TextBox 8"/>
            <p:cNvSpPr txBox="1"/>
            <p:nvPr/>
          </p:nvSpPr>
          <p:spPr>
            <a:xfrm>
              <a:off x="5796136" y="3385160"/>
              <a:ext cx="2664296"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চিত্রঃ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নদে</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জেলেরা</a:t>
              </a:r>
              <a:endParaRPr lang="en-US" sz="2400" dirty="0">
                <a:latin typeface="NikoshBAN" panose="02000000000000000000" pitchFamily="2" charset="0"/>
                <a:cs typeface="NikoshBAN" panose="02000000000000000000" pitchFamily="2" charset="0"/>
              </a:endParaRPr>
            </a:p>
          </p:txBody>
        </p:sp>
        <p:sp>
          <p:nvSpPr>
            <p:cNvPr id="11" name="TextBox 10"/>
            <p:cNvSpPr txBox="1"/>
            <p:nvPr/>
          </p:nvSpPr>
          <p:spPr>
            <a:xfrm>
              <a:off x="5796136" y="6093296"/>
              <a:ext cx="3096344" cy="830997"/>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চিত্রঃ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নদে</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কৃষিকাজ</a:t>
              </a:r>
              <a:endParaRPr lang="en-US" sz="2400" dirty="0">
                <a:latin typeface="NikoshBAN" panose="02000000000000000000" pitchFamily="2" charset="0"/>
                <a:cs typeface="NikoshBAN" panose="02000000000000000000" pitchFamily="2" charset="0"/>
              </a:endParaRPr>
            </a:p>
            <a:p>
              <a:endParaRPr lang="en-US" sz="2400" dirty="0"/>
            </a:p>
          </p:txBody>
        </p:sp>
      </p:grpSp>
    </p:spTree>
    <p:extLst>
      <p:ext uri="{BB962C8B-B14F-4D97-AF65-F5344CB8AC3E}">
        <p14:creationId xmlns:p14="http://schemas.microsoft.com/office/powerpoint/2010/main" val="31347402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1544" y="1700809"/>
            <a:ext cx="3456384" cy="4031873"/>
          </a:xfrm>
          <a:prstGeom prst="rect">
            <a:avLst/>
          </a:prstGeom>
          <a:noFill/>
        </p:spPr>
        <p:txBody>
          <a:bodyPr wrap="square" rtlCol="0">
            <a:spAutoFit/>
          </a:bodyPr>
          <a:lstStyle/>
          <a:p>
            <a:pPr algn="just"/>
            <a:r>
              <a:rPr lang="en-US" sz="3200" dirty="0">
                <a:latin typeface="NikoshBAN" panose="02000000000000000000" pitchFamily="2" charset="0"/>
                <a:cs typeface="NikoshBAN" panose="02000000000000000000" pitchFamily="2" charset="0"/>
              </a:rPr>
              <a:t> ৫০০০ </a:t>
            </a:r>
            <a:r>
              <a:rPr lang="en-US" sz="3200" dirty="0" err="1">
                <a:latin typeface="NikoshBAN" panose="02000000000000000000" pitchFamily="2" charset="0"/>
                <a:cs typeface="NikoshBAN" panose="02000000000000000000" pitchFamily="2" charset="0"/>
              </a:rPr>
              <a:t>বছর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মিশরের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নগর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সভ্যতা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উঠেছিল।সে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সময়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মিশরের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রাজাদের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ফারাও</a:t>
            </a:r>
            <a:r>
              <a:rPr lang="en-US" sz="3200" dirty="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দেশবাসী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ফারাওদের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খুব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শ্রদ্ধা</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 </a:t>
            </a:r>
            <a:endParaRPr lang="en-US" sz="3200" dirty="0">
              <a:solidFill>
                <a:srgbClr val="7030A0"/>
              </a:solidFill>
              <a:latin typeface="NikoshBAN" panose="02000000000000000000" pitchFamily="2" charset="0"/>
              <a:cs typeface="NikoshBAN" panose="02000000000000000000" pitchFamily="2" charset="0"/>
            </a:endParaRPr>
          </a:p>
          <a:p>
            <a:pPr algn="just"/>
            <a:endParaRPr lang="en-US" sz="3200" dirty="0"/>
          </a:p>
        </p:txBody>
      </p:sp>
      <p:pic>
        <p:nvPicPr>
          <p:cNvPr id="5" name="Picture 2" descr="C:\Users\HERA COMPUTER\Desktop\পিরামিড\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9686" y="953151"/>
            <a:ext cx="3840427" cy="23042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ERA COMPUTER\Desktop\পিরামিড\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237" y="3257407"/>
            <a:ext cx="3840426" cy="28353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46238" y="6092721"/>
            <a:ext cx="3840427" cy="1077218"/>
          </a:xfrm>
          <a:prstGeom prst="rect">
            <a:avLst/>
          </a:prstGeom>
          <a:noFill/>
        </p:spPr>
        <p:txBody>
          <a:bodyPr wrap="square" rtlCol="0">
            <a:spAutoFit/>
          </a:bodyPr>
          <a:lstStyle/>
          <a:p>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চিত্রঃফারাও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ফেরাউন</a:t>
            </a:r>
            <a:r>
              <a:rPr lang="en-US" sz="3200" dirty="0">
                <a:latin typeface="NikoshBAN" panose="02000000000000000000" pitchFamily="2" charset="0"/>
                <a:cs typeface="NikoshBAN" panose="02000000000000000000" pitchFamily="2" charset="0"/>
              </a:rPr>
              <a:t> </a:t>
            </a:r>
          </a:p>
          <a:p>
            <a:endParaRPr lang="en-US" sz="3200" dirty="0">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p:txBody>
          <a:bodyPr/>
          <a:lstStyle/>
          <a:p>
            <a:fld id="{00760532-5907-4B10-9F50-ED01E3913ACD}" type="datetime1">
              <a:rPr lang="en-US" smtClean="0"/>
              <a:t>2/24/2022</a:t>
            </a:fld>
            <a:endParaRPr lang="en-US"/>
          </a:p>
        </p:txBody>
      </p:sp>
      <p:sp>
        <p:nvSpPr>
          <p:cNvPr id="9" name="Slide Number Placeholder 8"/>
          <p:cNvSpPr>
            <a:spLocks noGrp="1"/>
          </p:cNvSpPr>
          <p:nvPr>
            <p:ph type="sldNum" sz="quarter" idx="12"/>
          </p:nvPr>
        </p:nvSpPr>
        <p:spPr/>
        <p:txBody>
          <a:bodyPr/>
          <a:lstStyle/>
          <a:p>
            <a:fld id="{BA8884AD-9018-4AFF-8D35-624D5C10576D}" type="slidenum">
              <a:rPr lang="en-US" smtClean="0"/>
              <a:t>34</a:t>
            </a:fld>
            <a:endParaRPr lang="en-US"/>
          </a:p>
        </p:txBody>
      </p:sp>
    </p:spTree>
    <p:extLst>
      <p:ext uri="{BB962C8B-B14F-4D97-AF65-F5344CB8AC3E}">
        <p14:creationId xmlns:p14="http://schemas.microsoft.com/office/powerpoint/2010/main" val="18105619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9536" y="476673"/>
            <a:ext cx="3024336" cy="6740307"/>
          </a:xfrm>
          <a:prstGeom prst="rect">
            <a:avLst/>
          </a:prstGeom>
          <a:noFill/>
        </p:spPr>
        <p:txBody>
          <a:bodyPr wrap="square" rtlCol="0">
            <a:spAutoFit/>
          </a:bodyPr>
          <a:lstStyle/>
          <a:p>
            <a:pPr algn="just"/>
            <a:r>
              <a:rPr lang="as-IN" sz="2400" dirty="0">
                <a:latin typeface="NikoshBAN" panose="02000000000000000000" pitchFamily="2" charset="0"/>
                <a:cs typeface="NikoshBAN" panose="02000000000000000000" pitchFamily="2" charset="0"/>
              </a:rPr>
              <a:t>উল্লেখযোগ্য কয়েকজন ‘ফারাও’ হলেন জোসর, খুফু, মেনকুরাও, আমেনহোটেপ, ইখনাটন, টুটান খামান প্রমুখ। সবচেয়ে ক্ষমতাশালী ফারাও ছিলেন তৃতীয় রামেসিস (</a:t>
            </a:r>
            <a:r>
              <a:rPr lang="en-US" sz="2400" u="sng" dirty="0">
                <a:latin typeface="NikoshBAN" panose="02000000000000000000" pitchFamily="2" charset="0"/>
                <a:cs typeface="NikoshBAN" panose="02000000000000000000" pitchFamily="2" charset="0"/>
                <a:hlinkClick r:id="rId2"/>
              </a:rPr>
              <a:t>Ramesses।।।</a:t>
            </a:r>
            <a:r>
              <a:rPr lang="en-US" sz="2400" dirty="0">
                <a:latin typeface="NikoshBAN" panose="02000000000000000000" pitchFamily="2" charset="0"/>
                <a:cs typeface="NikoshBAN" panose="02000000000000000000" pitchFamily="2" charset="0"/>
              </a:rPr>
              <a:t>)</a:t>
            </a:r>
          </a:p>
          <a:p>
            <a:pPr algn="just"/>
            <a:r>
              <a:rPr lang="as-IN" sz="2400" dirty="0">
                <a:latin typeface="NikoshBAN" panose="02000000000000000000" pitchFamily="2" charset="0"/>
                <a:cs typeface="NikoshBAN" panose="02000000000000000000" pitchFamily="2" charset="0"/>
              </a:rPr>
              <a:t>ফারাওরা শুধু একজন শাসকই ছিলেন না, তারা ছিলেন একাধারে দেবতা, বিচারক, প্রধান পুরোহিত ও প্রধান সেনাপতি।৩০০ ফারাও রাজত্ব করেন এবং একজন ফারাও এর মৃত্যু হলেই কেবল তাঁর সন্তান সিংহাসনে বসতে পারতেন।</a:t>
            </a:r>
          </a:p>
          <a:p>
            <a:pPr algn="just"/>
            <a:endParaRPr lang="as-IN" sz="2400" dirty="0">
              <a:latin typeface="NikoshBAN" panose="02000000000000000000" pitchFamily="2" charset="0"/>
              <a:cs typeface="NikoshBAN" panose="02000000000000000000" pitchFamily="2" charset="0"/>
            </a:endParaRPr>
          </a:p>
          <a:p>
            <a:pPr algn="just"/>
            <a:endParaRPr lang="en-US" sz="2400" dirty="0">
              <a:latin typeface="NikoshBAN" panose="02000000000000000000" pitchFamily="2" charset="0"/>
              <a:cs typeface="NikoshBAN" panose="02000000000000000000" pitchFamily="2" charset="0"/>
            </a:endParaRPr>
          </a:p>
          <a:p>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786" y="141458"/>
            <a:ext cx="2480160" cy="24567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3397" y="154008"/>
            <a:ext cx="2377894" cy="2480100"/>
          </a:xfrm>
          <a:prstGeom prst="rect">
            <a:avLst/>
          </a:prstGeom>
        </p:spPr>
      </p:pic>
      <p:sp>
        <p:nvSpPr>
          <p:cNvPr id="6" name="TextBox 5"/>
          <p:cNvSpPr txBox="1"/>
          <p:nvPr/>
        </p:nvSpPr>
        <p:spPr>
          <a:xfrm>
            <a:off x="8369703" y="2592065"/>
            <a:ext cx="1645282"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টুটান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খানম</a:t>
            </a:r>
            <a:endParaRPr lang="en-US" sz="2400" dirty="0">
              <a:latin typeface="NikoshBAN" panose="02000000000000000000" pitchFamily="2" charset="0"/>
              <a:cs typeface="NikoshBAN" panose="02000000000000000000" pitchFamily="2" charset="0"/>
            </a:endParaRPr>
          </a:p>
        </p:txBody>
      </p:sp>
      <p:sp>
        <p:nvSpPr>
          <p:cNvPr id="8" name="TextBox 7"/>
          <p:cNvSpPr txBox="1"/>
          <p:nvPr/>
        </p:nvSpPr>
        <p:spPr>
          <a:xfrm>
            <a:off x="5929512" y="5794430"/>
            <a:ext cx="2616544"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হাতশেপসুত</a:t>
            </a:r>
            <a:endParaRPr lang="en-US" sz="2400" dirty="0">
              <a:latin typeface="NikoshBAN" panose="02000000000000000000" pitchFamily="2" charset="0"/>
              <a:cs typeface="NikoshBAN" panose="02000000000000000000" pitchFamily="2" charset="0"/>
            </a:endParaRPr>
          </a:p>
        </p:txBody>
      </p:sp>
      <p:sp>
        <p:nvSpPr>
          <p:cNvPr id="10" name="TextBox 9"/>
          <p:cNvSpPr txBox="1"/>
          <p:nvPr/>
        </p:nvSpPr>
        <p:spPr>
          <a:xfrm>
            <a:off x="8369703" y="5830314"/>
            <a:ext cx="2520280"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নেফারতিতি</a:t>
            </a:r>
            <a:endParaRPr lang="en-US" sz="24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4446" y="3033216"/>
            <a:ext cx="2518500" cy="27051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3398" y="3027234"/>
            <a:ext cx="2377894" cy="2717067"/>
          </a:xfrm>
          <a:prstGeom prst="rect">
            <a:avLst/>
          </a:prstGeom>
        </p:spPr>
      </p:pic>
      <p:sp>
        <p:nvSpPr>
          <p:cNvPr id="7" name="Date Placeholder 6"/>
          <p:cNvSpPr>
            <a:spLocks noGrp="1"/>
          </p:cNvSpPr>
          <p:nvPr>
            <p:ph type="dt" sz="half" idx="10"/>
          </p:nvPr>
        </p:nvSpPr>
        <p:spPr/>
        <p:txBody>
          <a:bodyPr/>
          <a:lstStyle/>
          <a:p>
            <a:fld id="{E848A8C3-C18F-4E80-8BF6-91126446AB41}" type="datetime1">
              <a:rPr lang="en-US" smtClean="0"/>
              <a:t>2/24/2022</a:t>
            </a:fld>
            <a:endParaRPr lang="en-US"/>
          </a:p>
        </p:txBody>
      </p:sp>
      <p:sp>
        <p:nvSpPr>
          <p:cNvPr id="13" name="Slide Number Placeholder 12"/>
          <p:cNvSpPr>
            <a:spLocks noGrp="1"/>
          </p:cNvSpPr>
          <p:nvPr>
            <p:ph type="sldNum" sz="quarter" idx="12"/>
          </p:nvPr>
        </p:nvSpPr>
        <p:spPr/>
        <p:txBody>
          <a:bodyPr/>
          <a:lstStyle/>
          <a:p>
            <a:fld id="{BA8884AD-9018-4AFF-8D35-624D5C10576D}" type="slidenum">
              <a:rPr lang="en-US" smtClean="0"/>
              <a:t>35</a:t>
            </a:fld>
            <a:endParaRPr lang="en-US"/>
          </a:p>
        </p:txBody>
      </p:sp>
      <p:sp>
        <p:nvSpPr>
          <p:cNvPr id="14" name="TextBox 13"/>
          <p:cNvSpPr txBox="1"/>
          <p:nvPr/>
        </p:nvSpPr>
        <p:spPr>
          <a:xfrm>
            <a:off x="5695617" y="2577674"/>
            <a:ext cx="2014499" cy="461665"/>
          </a:xfrm>
          <a:prstGeom prst="rect">
            <a:avLst/>
          </a:prstGeom>
          <a:noFill/>
        </p:spPr>
        <p:txBody>
          <a:bodyPr wrap="square" rtlCol="0">
            <a:spAutoFit/>
          </a:bodyPr>
          <a:lstStyle/>
          <a:p>
            <a:r>
              <a:rPr lang="as-IN" sz="2400" dirty="0">
                <a:latin typeface="NikoshBAN" panose="02000000000000000000" pitchFamily="2" charset="0"/>
                <a:cs typeface="NikoshBAN" panose="02000000000000000000" pitchFamily="2" charset="0"/>
              </a:rPr>
              <a:t>আমেনহোটেপ</a:t>
            </a:r>
            <a:endParaRPr lang="en-US" sz="2400" dirty="0"/>
          </a:p>
        </p:txBody>
      </p:sp>
    </p:spTree>
    <p:extLst>
      <p:ext uri="{BB962C8B-B14F-4D97-AF65-F5344CB8AC3E}">
        <p14:creationId xmlns:p14="http://schemas.microsoft.com/office/powerpoint/2010/main" val="27817171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1000"/>
                                        <p:tgtEl>
                                          <p:spTgt spid="8">
                                            <p:txEl>
                                              <p:pRg st="0" end="0"/>
                                            </p:txEl>
                                          </p:spTgt>
                                        </p:tgtEl>
                                      </p:cBhvr>
                                    </p:animEffect>
                                    <p:anim calcmode="lin" valueType="num">
                                      <p:cBhvr>
                                        <p:cTn id="4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fade">
                                      <p:cBhvr>
                                        <p:cTn id="52" dur="1000"/>
                                        <p:tgtEl>
                                          <p:spTgt spid="10">
                                            <p:txEl>
                                              <p:pRg st="0" end="0"/>
                                            </p:txEl>
                                          </p:spTgt>
                                        </p:tgtEl>
                                      </p:cBhvr>
                                    </p:animEffect>
                                    <p:anim calcmode="lin" valueType="num">
                                      <p:cBhvr>
                                        <p:cTn id="5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05907" y="584965"/>
            <a:ext cx="4824536" cy="3785652"/>
          </a:xfrm>
          <a:prstGeom prst="rect">
            <a:avLst/>
          </a:prstGeom>
          <a:noFill/>
        </p:spPr>
        <p:txBody>
          <a:bodyPr wrap="square" rtlCol="0">
            <a:spAutoFit/>
          </a:bodyPr>
          <a:lstStyle/>
          <a:p>
            <a:pPr algn="just"/>
            <a:r>
              <a:rPr lang="as-IN" sz="2400" dirty="0">
                <a:latin typeface="NikoshBAN" panose="02000000000000000000" pitchFamily="2" charset="0"/>
                <a:cs typeface="NikoshBAN" panose="02000000000000000000" pitchFamily="2" charset="0"/>
              </a:rPr>
              <a:t>প্রাচীন মিশর ছিল মাতৃসূত্রীয় (</a:t>
            </a:r>
            <a:r>
              <a:rPr lang="en-US" sz="2400" dirty="0">
                <a:latin typeface="NikoshBAN" panose="02000000000000000000" pitchFamily="2" charset="0"/>
                <a:cs typeface="NikoshBAN" panose="02000000000000000000" pitchFamily="2" charset="0"/>
              </a:rPr>
              <a:t>Matrilineal) </a:t>
            </a:r>
            <a:r>
              <a:rPr lang="as-IN" sz="2400" dirty="0">
                <a:latin typeface="NikoshBAN" panose="02000000000000000000" pitchFamily="2" charset="0"/>
                <a:cs typeface="NikoshBAN" panose="02000000000000000000" pitchFamily="2" charset="0"/>
              </a:rPr>
              <a:t>সমাজ, অর্থাৎ সন্তানের পরিচয় হতো তার মায়ের সূত্রে। কিন্তু ফারাওরা অধিকাংশই ছিলেন পুরুষ। অল্প সংখ্যক নারী ফারাওদের মধ্যে সুপরিচিত ছিলেন হ্যাটশেপসুট (</a:t>
            </a:r>
            <a:r>
              <a:rPr lang="en-US" sz="2400" u="sng" dirty="0">
                <a:latin typeface="NikoshBAN" panose="02000000000000000000" pitchFamily="2" charset="0"/>
                <a:cs typeface="NikoshBAN" panose="02000000000000000000" pitchFamily="2" charset="0"/>
                <a:hlinkClick r:id="rId2"/>
              </a:rPr>
              <a:t>Hatshepsut</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তবে তিনিও পুরুষ ফারাওদের মতো নকল দাড়ি পরতেন এবং তার বেশভূষাও ছিল পুরুষদের মতো। তিনি প্রায় পনেরো বছর (১৪৭৩-১৪৫৮ খ্রিস্টপূর্ব) রাজত্ব করেছিলেন।</a:t>
            </a:r>
          </a:p>
          <a:p>
            <a:pPr algn="just"/>
            <a:endParaRPr lang="en-US" sz="24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112" y="260648"/>
            <a:ext cx="2880320" cy="2963672"/>
          </a:xfrm>
          <a:prstGeom prst="rect">
            <a:avLst/>
          </a:prstGeom>
        </p:spPr>
      </p:pic>
      <p:sp>
        <p:nvSpPr>
          <p:cNvPr id="3" name="TextBox 2"/>
          <p:cNvSpPr txBox="1"/>
          <p:nvPr/>
        </p:nvSpPr>
        <p:spPr>
          <a:xfrm>
            <a:off x="7104112" y="3247659"/>
            <a:ext cx="3168352" cy="523220"/>
          </a:xfrm>
          <a:prstGeom prst="rect">
            <a:avLst/>
          </a:prstGeom>
          <a:noFill/>
        </p:spPr>
        <p:txBody>
          <a:bodyPr wrap="square" rtlCol="0">
            <a:spAutoFit/>
          </a:bodyPr>
          <a:lstStyle/>
          <a:p>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চিত্রঃ</a:t>
            </a:r>
            <a:r>
              <a:rPr lang="en-US" sz="2800" dirty="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হ্যাটশেপসুট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ফারাও</a:t>
            </a:r>
            <a:endParaRPr lang="en-US" sz="2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112" y="3794218"/>
            <a:ext cx="2880320" cy="2038878"/>
          </a:xfrm>
          <a:prstGeom prst="rect">
            <a:avLst/>
          </a:prstGeom>
        </p:spPr>
      </p:pic>
      <p:sp>
        <p:nvSpPr>
          <p:cNvPr id="5" name="TextBox 4"/>
          <p:cNvSpPr txBox="1"/>
          <p:nvPr/>
        </p:nvSpPr>
        <p:spPr>
          <a:xfrm>
            <a:off x="7473605" y="5956175"/>
            <a:ext cx="2736304"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চিত্রঃ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মন্দির</a:t>
            </a:r>
            <a:endParaRPr lang="en-US" sz="2800" dirty="0">
              <a:latin typeface="NikoshBAN" panose="02000000000000000000" pitchFamily="2" charset="0"/>
              <a:cs typeface="NikoshBAN" panose="02000000000000000000" pitchFamily="2" charset="0"/>
            </a:endParaRPr>
          </a:p>
        </p:txBody>
      </p:sp>
      <p:sp>
        <p:nvSpPr>
          <p:cNvPr id="7" name="Date Placeholder 6"/>
          <p:cNvSpPr>
            <a:spLocks noGrp="1"/>
          </p:cNvSpPr>
          <p:nvPr>
            <p:ph type="dt" sz="half" idx="10"/>
          </p:nvPr>
        </p:nvSpPr>
        <p:spPr/>
        <p:txBody>
          <a:bodyPr/>
          <a:lstStyle/>
          <a:p>
            <a:fld id="{DEF8ACC5-116C-4DAC-899C-62F8117F856F}" type="datetime1">
              <a:rPr lang="en-US" smtClean="0"/>
              <a:t>2/24/2022</a:t>
            </a:fld>
            <a:endParaRPr lang="en-US"/>
          </a:p>
        </p:txBody>
      </p:sp>
      <p:sp>
        <p:nvSpPr>
          <p:cNvPr id="9" name="Slide Number Placeholder 8"/>
          <p:cNvSpPr>
            <a:spLocks noGrp="1"/>
          </p:cNvSpPr>
          <p:nvPr>
            <p:ph type="sldNum" sz="quarter" idx="12"/>
          </p:nvPr>
        </p:nvSpPr>
        <p:spPr/>
        <p:txBody>
          <a:bodyPr/>
          <a:lstStyle/>
          <a:p>
            <a:fld id="{BA8884AD-9018-4AFF-8D35-624D5C10576D}" type="slidenum">
              <a:rPr lang="en-US" smtClean="0"/>
              <a:t>36</a:t>
            </a:fld>
            <a:endParaRPr lang="en-US"/>
          </a:p>
        </p:txBody>
      </p:sp>
      <p:sp>
        <p:nvSpPr>
          <p:cNvPr id="10" name="TextBox 9"/>
          <p:cNvSpPr txBox="1"/>
          <p:nvPr/>
        </p:nvSpPr>
        <p:spPr>
          <a:xfrm flipH="1">
            <a:off x="2004508" y="51293"/>
            <a:ext cx="3888432" cy="646331"/>
          </a:xfrm>
          <a:prstGeom prst="rect">
            <a:avLst/>
          </a:prstGeom>
          <a:noFill/>
        </p:spPr>
        <p:txBody>
          <a:bodyPr wrap="square" rtlCol="0">
            <a:spAutoFit/>
          </a:bodyPr>
          <a:lstStyle/>
          <a:p>
            <a:pPr algn="just"/>
            <a:r>
              <a:rPr lang="as-IN" sz="3600" b="1" dirty="0">
                <a:latin typeface="NikoshBAN" panose="02000000000000000000" pitchFamily="2" charset="0"/>
                <a:cs typeface="NikoshBAN" panose="02000000000000000000" pitchFamily="2" charset="0"/>
              </a:rPr>
              <a:t>মিশরীয় সভ্যতার বৈশিষ্ট্য</a:t>
            </a:r>
          </a:p>
        </p:txBody>
      </p:sp>
      <p:sp>
        <p:nvSpPr>
          <p:cNvPr id="11" name="TextBox 10"/>
          <p:cNvSpPr txBox="1"/>
          <p:nvPr/>
        </p:nvSpPr>
        <p:spPr>
          <a:xfrm>
            <a:off x="1892052" y="4082876"/>
            <a:ext cx="4978896" cy="2677656"/>
          </a:xfrm>
          <a:prstGeom prst="rect">
            <a:avLst/>
          </a:prstGeom>
          <a:noFill/>
        </p:spPr>
        <p:txBody>
          <a:bodyPr wrap="square" rtlCol="0">
            <a:spAutoFit/>
          </a:bodyPr>
          <a:lstStyle/>
          <a:p>
            <a:r>
              <a:rPr lang="as-IN" sz="2800" dirty="0">
                <a:latin typeface="NikoshBAN" panose="02000000000000000000" pitchFamily="2" charset="0"/>
                <a:cs typeface="NikoshBAN" panose="02000000000000000000" pitchFamily="2" charset="0"/>
              </a:rPr>
              <a:t>মিশরীয় সভ্যতার অর্থনৈতিক কাঠামোর কেন্দ্রে ছিল মন্দির। উপাসনার পাশাপাশি সেখানে রাষ্ট্রীয় সম্পদ সংগ্রহ ও সংরক্ষণ করা হতো। মুদ্রার প্রচলন ছিল না। খাদ্যশস্যের মাধ্যমে বিনিময় প্রথা প্রচলিত ছিল।</a:t>
            </a:r>
          </a:p>
          <a:p>
            <a:endParaRPr lang="en-US" sz="2800" dirty="0"/>
          </a:p>
        </p:txBody>
      </p:sp>
    </p:spTree>
    <p:extLst>
      <p:ext uri="{BB962C8B-B14F-4D97-AF65-F5344CB8AC3E}">
        <p14:creationId xmlns:p14="http://schemas.microsoft.com/office/powerpoint/2010/main" val="567570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1544" y="476673"/>
            <a:ext cx="6048672" cy="6001643"/>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আয়তন নির্ণয়, কর আদায়, পিরামিড নির্মাণসহ বিভিন্ন কাজের প্রয়োজনীয়তা থেকে মিশরে অঙ্কশাস্ত্রের অগ্রগতি হয়।</a:t>
            </a:r>
          </a:p>
          <a:p>
            <a:pPr algn="just"/>
            <a:r>
              <a:rPr lang="as-IN" sz="3200" dirty="0">
                <a:latin typeface="NikoshBAN" panose="02000000000000000000" pitchFamily="2" charset="0"/>
                <a:cs typeface="NikoshBAN" panose="02000000000000000000" pitchFamily="2" charset="0"/>
              </a:rPr>
              <a:t>মিশরীয়রা সূর্যের আলোর ছায়া মেপে দিনের সময় জানার যন্ত্র আবিষ্কার করে, যার নাম সূর্যঘড়ি। কিন্তু সূর্য ঘড়ি রাতে কাজ করতো না। তাই তারা আবিষ্কার করে জলঘড়ি (</a:t>
            </a:r>
            <a:r>
              <a:rPr lang="en-US" sz="3200" dirty="0">
                <a:latin typeface="NikoshBAN" panose="02000000000000000000" pitchFamily="2" charset="0"/>
                <a:cs typeface="NikoshBAN" panose="02000000000000000000" pitchFamily="2" charset="0"/>
                <a:hlinkClick r:id="rId2"/>
              </a:rPr>
              <a:t>Water clock</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গ্রিকরা এ ঘড়ির নাম দিয়েছিল ক্লেপসিড্রা।</a:t>
            </a:r>
          </a:p>
          <a:p>
            <a:pPr algn="just"/>
            <a:r>
              <a:rPr lang="as-IN" sz="3200" dirty="0">
                <a:latin typeface="NikoshBAN" panose="02000000000000000000" pitchFamily="2" charset="0"/>
                <a:cs typeface="NikoshBAN" panose="02000000000000000000" pitchFamily="2" charset="0"/>
              </a:rPr>
              <a:t>মিশরীয়রা নক্ষত্রের (লুব্ধক) আবির্ভাবকাল পর্যবেক্ষণ করে ৩৬০ দিনের সৌর পঞ্জিকা প্রবর্তন করে।</a:t>
            </a:r>
            <a:endParaRPr lang="en-US" sz="3200" dirty="0"/>
          </a:p>
        </p:txBody>
      </p:sp>
      <p:grpSp>
        <p:nvGrpSpPr>
          <p:cNvPr id="11" name="Group 10"/>
          <p:cNvGrpSpPr/>
          <p:nvPr/>
        </p:nvGrpSpPr>
        <p:grpSpPr>
          <a:xfrm>
            <a:off x="8044070" y="692697"/>
            <a:ext cx="2516426" cy="5602475"/>
            <a:chOff x="6520070" y="692696"/>
            <a:chExt cx="2516426" cy="5602475"/>
          </a:xfrm>
        </p:grpSpPr>
        <p:grpSp>
          <p:nvGrpSpPr>
            <p:cNvPr id="10" name="Group 9"/>
            <p:cNvGrpSpPr/>
            <p:nvPr/>
          </p:nvGrpSpPr>
          <p:grpSpPr>
            <a:xfrm>
              <a:off x="6520070" y="692696"/>
              <a:ext cx="2516426" cy="5040559"/>
              <a:chOff x="6520070" y="692696"/>
              <a:chExt cx="2516426" cy="5040559"/>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0070" y="692696"/>
                <a:ext cx="2516425" cy="266429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492" y="3356992"/>
                <a:ext cx="2511004" cy="2376263"/>
              </a:xfrm>
              <a:prstGeom prst="rect">
                <a:avLst/>
              </a:prstGeom>
            </p:spPr>
          </p:pic>
        </p:grpSp>
        <p:sp>
          <p:nvSpPr>
            <p:cNvPr id="8" name="TextBox 7"/>
            <p:cNvSpPr txBox="1"/>
            <p:nvPr/>
          </p:nvSpPr>
          <p:spPr>
            <a:xfrm>
              <a:off x="6732240" y="5833506"/>
              <a:ext cx="2304255"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চিত্রঃ</a:t>
              </a:r>
              <a:r>
                <a:rPr lang="as-IN" sz="2400" dirty="0">
                  <a:latin typeface="NikoshBAN" panose="02000000000000000000" pitchFamily="2" charset="0"/>
                  <a:cs typeface="NikoshBAN" panose="02000000000000000000" pitchFamily="2" charset="0"/>
                </a:rPr>
                <a:t> পিরামিড </a:t>
              </a:r>
              <a:endParaRPr lang="en-US" sz="2400" dirty="0"/>
            </a:p>
          </p:txBody>
        </p:sp>
      </p:grpSp>
      <p:sp>
        <p:nvSpPr>
          <p:cNvPr id="3" name="Date Placeholder 2"/>
          <p:cNvSpPr>
            <a:spLocks noGrp="1"/>
          </p:cNvSpPr>
          <p:nvPr>
            <p:ph type="dt" sz="half" idx="10"/>
          </p:nvPr>
        </p:nvSpPr>
        <p:spPr/>
        <p:txBody>
          <a:bodyPr/>
          <a:lstStyle/>
          <a:p>
            <a:fld id="{0B83BC8B-D3E5-48B6-9FDD-77C01766C378}" type="datetime1">
              <a:rPr lang="en-US" smtClean="0"/>
              <a:t>2/24/2022</a:t>
            </a:fld>
            <a:endParaRPr lang="en-US"/>
          </a:p>
        </p:txBody>
      </p:sp>
      <p:sp>
        <p:nvSpPr>
          <p:cNvPr id="9" name="Slide Number Placeholder 8"/>
          <p:cNvSpPr>
            <a:spLocks noGrp="1"/>
          </p:cNvSpPr>
          <p:nvPr>
            <p:ph type="sldNum" sz="quarter" idx="12"/>
          </p:nvPr>
        </p:nvSpPr>
        <p:spPr/>
        <p:txBody>
          <a:bodyPr/>
          <a:lstStyle/>
          <a:p>
            <a:fld id="{BA8884AD-9018-4AFF-8D35-624D5C10576D}" type="slidenum">
              <a:rPr lang="en-US" smtClean="0"/>
              <a:t>37</a:t>
            </a:fld>
            <a:endParaRPr lang="en-US"/>
          </a:p>
        </p:txBody>
      </p:sp>
    </p:spTree>
    <p:extLst>
      <p:ext uri="{BB962C8B-B14F-4D97-AF65-F5344CB8AC3E}">
        <p14:creationId xmlns:p14="http://schemas.microsoft.com/office/powerpoint/2010/main" val="37620639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135560" y="564562"/>
            <a:ext cx="3816424" cy="5096686"/>
          </a:xfrm>
          <a:prstGeom prst="rect">
            <a:avLst/>
          </a:prstGeom>
        </p:spPr>
        <p:txBody>
          <a:bodyPr wrap="square">
            <a:spAutoFit/>
          </a:bodyPr>
          <a:lstStyle/>
          <a:p>
            <a:pPr algn="just"/>
            <a:r>
              <a:rPr lang="en-US" sz="3200" dirty="0" err="1">
                <a:latin typeface="NikoshBAN" panose="02000000000000000000" pitchFamily="2" charset="0"/>
                <a:cs typeface="NikoshBAN" panose="02000000000000000000" pitchFamily="2" charset="0"/>
              </a:rPr>
              <a:t>মিশরীয়রা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বিশ্বাস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মৃত্যুর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নতুন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জগতেও</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ফারাওরা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রাজা</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ফারাওদের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সংরক্ষণ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গিয়েই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মিশরের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বিজ্ঞানীরা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কৌশল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উদ্ভাবন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দেহ</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যত্ন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সংরক্ষণ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শেখে</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বিশাল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পিরামিড</a:t>
            </a:r>
            <a:r>
              <a:rPr lang="en-US" sz="3200" dirty="0">
                <a:latin typeface="NikoshBAN" panose="02000000000000000000" pitchFamily="2" charset="0"/>
                <a:cs typeface="NikoshBAN" panose="02000000000000000000" pitchFamily="2" charset="0"/>
              </a:rPr>
              <a:t> । </a:t>
            </a:r>
            <a:endParaRPr lang="en-US" sz="3200" dirty="0">
              <a:solidFill>
                <a:srgbClr val="7030A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009" y="680515"/>
            <a:ext cx="4041113" cy="243239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9" y="3112906"/>
            <a:ext cx="4025949" cy="2254531"/>
          </a:xfrm>
          <a:prstGeom prst="rect">
            <a:avLst/>
          </a:prstGeom>
        </p:spPr>
      </p:pic>
      <p:sp>
        <p:nvSpPr>
          <p:cNvPr id="5" name="TextBox 4"/>
          <p:cNvSpPr txBox="1"/>
          <p:nvPr/>
        </p:nvSpPr>
        <p:spPr>
          <a:xfrm>
            <a:off x="7721308" y="3083552"/>
            <a:ext cx="2736304" cy="646331"/>
          </a:xfrm>
          <a:prstGeom prst="rect">
            <a:avLst/>
          </a:prstGeom>
          <a:noFill/>
        </p:spPr>
        <p:txBody>
          <a:bodyPr wrap="square" rtlCol="0">
            <a:spAutoFit/>
          </a:bodyPr>
          <a:lstStyle/>
          <a:p>
            <a:r>
              <a:rPr lang="en-US" sz="3600" dirty="0" err="1">
                <a:solidFill>
                  <a:srgbClr val="8970BA"/>
                </a:solidFill>
                <a:latin typeface="NikoshBAN" panose="02000000000000000000" pitchFamily="2" charset="0"/>
                <a:cs typeface="NikoshBAN" panose="02000000000000000000" pitchFamily="2" charset="0"/>
              </a:rPr>
              <a:t>চিত্রঃমমি</a:t>
            </a:r>
            <a:endParaRPr lang="en-US" sz="3600" dirty="0">
              <a:solidFill>
                <a:srgbClr val="8970BA"/>
              </a:solidFill>
              <a:latin typeface="NikoshBAN" panose="02000000000000000000" pitchFamily="2" charset="0"/>
              <a:cs typeface="NikoshBAN" panose="02000000000000000000" pitchFamily="2" charset="0"/>
            </a:endParaRPr>
          </a:p>
        </p:txBody>
      </p:sp>
      <p:sp>
        <p:nvSpPr>
          <p:cNvPr id="6" name="TextBox 5"/>
          <p:cNvSpPr txBox="1"/>
          <p:nvPr/>
        </p:nvSpPr>
        <p:spPr>
          <a:xfrm>
            <a:off x="6554625" y="5405384"/>
            <a:ext cx="4104456"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চিত্রঃ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পিড়ামিড</a:t>
            </a:r>
            <a:endParaRPr lang="en-US" sz="3200" dirty="0">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p:txBody>
          <a:bodyPr/>
          <a:lstStyle/>
          <a:p>
            <a:fld id="{FBA33BAC-637A-49A5-8DA4-80370A1B9D65}" type="datetime1">
              <a:rPr lang="en-US" smtClean="0"/>
              <a:t>2/24/2022</a:t>
            </a:fld>
            <a:endParaRPr lang="en-US"/>
          </a:p>
        </p:txBody>
      </p:sp>
      <p:sp>
        <p:nvSpPr>
          <p:cNvPr id="8" name="Slide Number Placeholder 7"/>
          <p:cNvSpPr>
            <a:spLocks noGrp="1"/>
          </p:cNvSpPr>
          <p:nvPr>
            <p:ph type="sldNum" sz="quarter" idx="12"/>
          </p:nvPr>
        </p:nvSpPr>
        <p:spPr/>
        <p:txBody>
          <a:bodyPr/>
          <a:lstStyle/>
          <a:p>
            <a:fld id="{BA8884AD-9018-4AFF-8D35-624D5C10576D}" type="slidenum">
              <a:rPr lang="en-US" smtClean="0"/>
              <a:t>38</a:t>
            </a:fld>
            <a:endParaRPr lang="en-US"/>
          </a:p>
        </p:txBody>
      </p:sp>
    </p:spTree>
    <p:extLst>
      <p:ext uri="{BB962C8B-B14F-4D97-AF65-F5344CB8AC3E}">
        <p14:creationId xmlns:p14="http://schemas.microsoft.com/office/powerpoint/2010/main" val="26725408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7568" y="1124745"/>
            <a:ext cx="3168352" cy="1200329"/>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পাথর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মিশরীয়রা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দক্ষ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a:t>
            </a:r>
            <a:r>
              <a:rPr lang="en-US" sz="3600" dirty="0">
                <a:latin typeface="NikoshBAN" panose="02000000000000000000" pitchFamily="2" charset="0"/>
                <a:cs typeface="NikoshBAN" panose="02000000000000000000" pitchFamily="2" charset="0"/>
              </a:rPr>
              <a:t> ।</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0015" y="404664"/>
            <a:ext cx="4211961" cy="2807974"/>
          </a:xfrm>
          <a:prstGeom prst="rect">
            <a:avLst/>
          </a:prstGeom>
        </p:spPr>
      </p:pic>
      <p:sp>
        <p:nvSpPr>
          <p:cNvPr id="4" name="TextBox 3"/>
          <p:cNvSpPr txBox="1"/>
          <p:nvPr/>
        </p:nvSpPr>
        <p:spPr>
          <a:xfrm>
            <a:off x="1847528" y="3740696"/>
            <a:ext cx="3816424" cy="1754326"/>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শুধু</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ব্রোঞ্জের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তৈরিতে</a:t>
            </a:r>
            <a:r>
              <a:rPr lang="en-US" sz="3600" dirty="0">
                <a:latin typeface="NikoshBAN" panose="02000000000000000000" pitchFamily="2" charset="0"/>
                <a:cs typeface="NikoshBAN" panose="02000000000000000000" pitchFamily="2" charset="0"/>
              </a:rPr>
              <a:t> ও </a:t>
            </a:r>
            <a:r>
              <a:rPr lang="en-US" sz="3600" dirty="0" err="1">
                <a:latin typeface="NikoshBAN" panose="02000000000000000000" pitchFamily="2" charset="0"/>
                <a:cs typeface="NikoshBAN" panose="02000000000000000000" pitchFamily="2" charset="0"/>
              </a:rPr>
              <a:t>মিশরীয়রা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দক্ষ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a:t>
            </a:r>
            <a:r>
              <a:rPr lang="en-US" sz="3600" dirty="0">
                <a:latin typeface="NikoshBAN" panose="02000000000000000000" pitchFamily="2" charset="0"/>
                <a:cs typeface="NikoshBAN" panose="02000000000000000000" pitchFamily="2" charset="0"/>
              </a:rPr>
              <a:t> ।</a:t>
            </a: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2957" y="3573016"/>
            <a:ext cx="4299018" cy="2400336"/>
          </a:xfrm>
          <a:prstGeom prst="rect">
            <a:avLst/>
          </a:prstGeom>
        </p:spPr>
      </p:pic>
      <p:sp>
        <p:nvSpPr>
          <p:cNvPr id="6" name="TextBox 5"/>
          <p:cNvSpPr txBox="1"/>
          <p:nvPr/>
        </p:nvSpPr>
        <p:spPr>
          <a:xfrm>
            <a:off x="6816080" y="3161996"/>
            <a:ext cx="2304256"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চিত্রঃ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পাথরের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মূর্তি</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6833826" y="5969969"/>
            <a:ext cx="3024336"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চিত্রঃ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ব্রোঞ্জের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মূর্তি</a:t>
            </a:r>
            <a:endParaRPr lang="en-US" sz="2800" dirty="0">
              <a:latin typeface="NikoshBAN" panose="02000000000000000000" pitchFamily="2" charset="0"/>
              <a:cs typeface="NikoshBAN" panose="02000000000000000000" pitchFamily="2" charset="0"/>
            </a:endParaRPr>
          </a:p>
        </p:txBody>
      </p:sp>
      <p:sp>
        <p:nvSpPr>
          <p:cNvPr id="8" name="Date Placeholder 7"/>
          <p:cNvSpPr>
            <a:spLocks noGrp="1"/>
          </p:cNvSpPr>
          <p:nvPr>
            <p:ph type="dt" sz="half" idx="10"/>
          </p:nvPr>
        </p:nvSpPr>
        <p:spPr/>
        <p:txBody>
          <a:bodyPr/>
          <a:lstStyle/>
          <a:p>
            <a:fld id="{6738C902-D87E-4A68-9145-FEF6EDD8E0FE}" type="datetime1">
              <a:rPr lang="en-US" smtClean="0"/>
              <a:t>2/24/2022</a:t>
            </a:fld>
            <a:endParaRPr lang="en-US"/>
          </a:p>
        </p:txBody>
      </p:sp>
      <p:sp>
        <p:nvSpPr>
          <p:cNvPr id="10" name="Slide Number Placeholder 9"/>
          <p:cNvSpPr>
            <a:spLocks noGrp="1"/>
          </p:cNvSpPr>
          <p:nvPr>
            <p:ph type="sldNum" sz="quarter" idx="12"/>
          </p:nvPr>
        </p:nvSpPr>
        <p:spPr/>
        <p:txBody>
          <a:bodyPr/>
          <a:lstStyle/>
          <a:p>
            <a:fld id="{BA8884AD-9018-4AFF-8D35-624D5C10576D}" type="slidenum">
              <a:rPr lang="en-US" smtClean="0"/>
              <a:t>39</a:t>
            </a:fld>
            <a:endParaRPr lang="en-US"/>
          </a:p>
        </p:txBody>
      </p:sp>
    </p:spTree>
    <p:extLst>
      <p:ext uri="{BB962C8B-B14F-4D97-AF65-F5344CB8AC3E}">
        <p14:creationId xmlns:p14="http://schemas.microsoft.com/office/powerpoint/2010/main" val="31443412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5480" y="548682"/>
            <a:ext cx="7776864" cy="830997"/>
          </a:xfrm>
          <a:prstGeom prst="rect">
            <a:avLst/>
          </a:prstGeom>
          <a:noFill/>
        </p:spPr>
        <p:txBody>
          <a:bodyPr wrap="square" rtlCol="0">
            <a:spAutoFit/>
          </a:bodyPr>
          <a:lstStyle/>
          <a:p>
            <a:pPr algn="ct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আজকের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পাঠ</a:t>
            </a:r>
            <a:endParaRPr lang="en-US" sz="4800" dirty="0"/>
          </a:p>
        </p:txBody>
      </p:sp>
      <p:sp>
        <p:nvSpPr>
          <p:cNvPr id="3" name="TextBox 2"/>
          <p:cNvSpPr txBox="1"/>
          <p:nvPr/>
        </p:nvSpPr>
        <p:spPr>
          <a:xfrm>
            <a:off x="1343472" y="1700808"/>
            <a:ext cx="7848872" cy="1569660"/>
          </a:xfrm>
          <a:prstGeom prst="rect">
            <a:avLst/>
          </a:prstGeom>
          <a:noFill/>
        </p:spPr>
        <p:txBody>
          <a:bodyPr wrap="square" rtlCol="0">
            <a:spAutoFit/>
          </a:bodyPr>
          <a:lstStyle/>
          <a:p>
            <a:pPr algn="ctr"/>
            <a:r>
              <a:rPr lang="en-US" sz="4800" dirty="0" err="1">
                <a:latin typeface="NikoshBAN" panose="02000000000000000000" pitchFamily="2" charset="0"/>
                <a:cs typeface="NikoshBAN" panose="02000000000000000000" pitchFamily="2" charset="0"/>
              </a:rPr>
              <a:t>প্রাচীন</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সভ্যতা</a:t>
            </a:r>
            <a:r>
              <a:rPr lang="en-US" sz="4800" dirty="0">
                <a:latin typeface="NikoshBAN" panose="02000000000000000000" pitchFamily="2" charset="0"/>
                <a:cs typeface="NikoshBAN" panose="02000000000000000000" pitchFamily="2" charset="0"/>
              </a:rPr>
              <a:t>(</a:t>
            </a:r>
            <a:r>
              <a:rPr lang="en-US" sz="4800" dirty="0" err="1">
                <a:latin typeface="NikoshBAN" panose="02000000000000000000" pitchFamily="2" charset="0"/>
                <a:cs typeface="NikoshBAN" panose="02000000000000000000" pitchFamily="2" charset="0"/>
              </a:rPr>
              <a:t>মিশরীয়</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সভ্যতা</a:t>
            </a:r>
            <a:r>
              <a:rPr lang="en-US" sz="4800" dirty="0">
                <a:latin typeface="NikoshBAN" panose="02000000000000000000" pitchFamily="2" charset="0"/>
                <a:cs typeface="NikoshBAN" panose="02000000000000000000" pitchFamily="2" charset="0"/>
              </a:rPr>
              <a:t>)</a:t>
            </a:r>
          </a:p>
          <a:p>
            <a:pPr algn="ctr"/>
            <a:endParaRPr lang="en-US" sz="4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151" y="2657418"/>
            <a:ext cx="5660561" cy="3616288"/>
          </a:xfrm>
          <a:prstGeom prst="rect">
            <a:avLst/>
          </a:prstGeom>
        </p:spPr>
      </p:pic>
      <p:sp>
        <p:nvSpPr>
          <p:cNvPr id="6" name="Date Placeholder 5"/>
          <p:cNvSpPr>
            <a:spLocks noGrp="1"/>
          </p:cNvSpPr>
          <p:nvPr>
            <p:ph type="dt" sz="half" idx="10"/>
          </p:nvPr>
        </p:nvSpPr>
        <p:spPr/>
        <p:txBody>
          <a:bodyPr/>
          <a:lstStyle/>
          <a:p>
            <a:fld id="{768D5057-FE4E-41B9-82BF-ECBE026B5F25}" type="datetime1">
              <a:rPr lang="en-US" smtClean="0"/>
              <a:t>2/24/2022</a:t>
            </a:fld>
            <a:endParaRPr lang="en-US"/>
          </a:p>
        </p:txBody>
      </p:sp>
      <p:sp>
        <p:nvSpPr>
          <p:cNvPr id="8" name="Slide Number Placeholder 7"/>
          <p:cNvSpPr>
            <a:spLocks noGrp="1"/>
          </p:cNvSpPr>
          <p:nvPr>
            <p:ph type="sldNum" sz="quarter" idx="12"/>
          </p:nvPr>
        </p:nvSpPr>
        <p:spPr/>
        <p:txBody>
          <a:bodyPr/>
          <a:lstStyle/>
          <a:p>
            <a:fld id="{BA8884AD-9018-4AFF-8D35-624D5C10576D}" type="slidenum">
              <a:rPr lang="en-US" smtClean="0"/>
              <a:t>4</a:t>
            </a:fld>
            <a:endParaRPr lang="en-US"/>
          </a:p>
        </p:txBody>
      </p:sp>
    </p:spTree>
    <p:extLst>
      <p:ext uri="{BB962C8B-B14F-4D97-AF65-F5344CB8AC3E}">
        <p14:creationId xmlns:p14="http://schemas.microsoft.com/office/powerpoint/2010/main" val="37359293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076836"/>
            <a:ext cx="3960440" cy="4832092"/>
          </a:xfrm>
          <a:prstGeom prst="rect">
            <a:avLst/>
          </a:prstGeom>
          <a:noFill/>
        </p:spPr>
        <p:txBody>
          <a:bodyPr wrap="square" rtlCol="0">
            <a:spAutoFit/>
          </a:bodyPr>
          <a:lstStyle/>
          <a:p>
            <a:pPr algn="just"/>
            <a:r>
              <a:rPr lang="as-IN" sz="2800" dirty="0">
                <a:latin typeface="NikoshBAN" panose="02000000000000000000" pitchFamily="2" charset="0"/>
                <a:cs typeface="NikoshBAN" panose="02000000000000000000" pitchFamily="2" charset="0"/>
              </a:rPr>
              <a:t>ছবি বা চিত্রের মাধ্যমে মিশরীয়রা যে লিখন পদ্ধতি আবিষ্কার করে, তার নাম হায়ারোগ্লিফিক (</a:t>
            </a:r>
            <a:r>
              <a:rPr lang="en-US" sz="2800" dirty="0">
                <a:latin typeface="NikoshBAN" panose="02000000000000000000" pitchFamily="2" charset="0"/>
                <a:cs typeface="NikoshBAN" panose="02000000000000000000" pitchFamily="2" charset="0"/>
              </a:rPr>
              <a:t>Hieroglyphic)। </a:t>
            </a:r>
            <a:r>
              <a:rPr lang="as-IN" sz="2800" dirty="0">
                <a:latin typeface="NikoshBAN" panose="02000000000000000000" pitchFamily="2" charset="0"/>
                <a:cs typeface="NikoshBAN" panose="02000000000000000000" pitchFamily="2" charset="0"/>
              </a:rPr>
              <a:t>এর অর্থ পবিত্র খোদাই কাজ। মিশরীয়রা মনের ভাব প্রকাশ করার জন্য ২৪টি হায়ারোগ্লিফিক চিহ্ন ব্যবহার শুরু করে। এ ২৪টি চিহ্নের প্রত্যকটি মানুষের স্বরের এক একটি ব্যাঞ্জনধ্বনি প্রকাশ করতো।</a:t>
            </a:r>
          </a:p>
          <a:p>
            <a:pPr algn="just"/>
            <a:endParaRPr lang="en-US" sz="28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992" y="1107864"/>
            <a:ext cx="4519764" cy="4824536"/>
          </a:xfrm>
          <a:prstGeom prst="rect">
            <a:avLst/>
          </a:prstGeom>
        </p:spPr>
      </p:pic>
      <p:sp>
        <p:nvSpPr>
          <p:cNvPr id="4" name="TextBox 3"/>
          <p:cNvSpPr txBox="1"/>
          <p:nvPr/>
        </p:nvSpPr>
        <p:spPr>
          <a:xfrm>
            <a:off x="7176120" y="5932400"/>
            <a:ext cx="4248472" cy="523220"/>
          </a:xfrm>
          <a:prstGeom prst="rect">
            <a:avLst/>
          </a:prstGeom>
          <a:noFill/>
        </p:spPr>
        <p:txBody>
          <a:bodyPr wrap="square" rtlCol="0">
            <a:spAutoFit/>
          </a:bodyPr>
          <a:lstStyle/>
          <a:p>
            <a:r>
              <a:rPr lang="as-IN" sz="2800" dirty="0">
                <a:latin typeface="NikoshBAN" panose="02000000000000000000" pitchFamily="2" charset="0"/>
                <a:cs typeface="NikoshBAN" panose="02000000000000000000" pitchFamily="2" charset="0"/>
              </a:rPr>
              <a:t>হায়ারোগ্লিফিক</a:t>
            </a:r>
            <a:endParaRPr lang="en-US" sz="2800" dirty="0"/>
          </a:p>
        </p:txBody>
      </p:sp>
      <p:sp>
        <p:nvSpPr>
          <p:cNvPr id="5" name="Date Placeholder 4"/>
          <p:cNvSpPr>
            <a:spLocks noGrp="1"/>
          </p:cNvSpPr>
          <p:nvPr>
            <p:ph type="dt" sz="half" idx="10"/>
          </p:nvPr>
        </p:nvSpPr>
        <p:spPr/>
        <p:txBody>
          <a:bodyPr/>
          <a:lstStyle/>
          <a:p>
            <a:fld id="{92BEA459-7CE3-447C-B343-821E12EE4991}" type="datetime1">
              <a:rPr lang="en-US" smtClean="0"/>
              <a:t>2/24/2022</a:t>
            </a:fld>
            <a:endParaRPr lang="en-US"/>
          </a:p>
        </p:txBody>
      </p:sp>
      <p:sp>
        <p:nvSpPr>
          <p:cNvPr id="7" name="Slide Number Placeholder 6"/>
          <p:cNvSpPr>
            <a:spLocks noGrp="1"/>
          </p:cNvSpPr>
          <p:nvPr>
            <p:ph type="sldNum" sz="quarter" idx="12"/>
          </p:nvPr>
        </p:nvSpPr>
        <p:spPr/>
        <p:txBody>
          <a:bodyPr/>
          <a:lstStyle/>
          <a:p>
            <a:fld id="{BA8884AD-9018-4AFF-8D35-624D5C10576D}" type="slidenum">
              <a:rPr lang="en-US" smtClean="0"/>
              <a:t>40</a:t>
            </a:fld>
            <a:endParaRPr lang="en-US"/>
          </a:p>
        </p:txBody>
      </p:sp>
      <p:sp>
        <p:nvSpPr>
          <p:cNvPr id="8" name="TextBox 7"/>
          <p:cNvSpPr txBox="1"/>
          <p:nvPr/>
        </p:nvSpPr>
        <p:spPr>
          <a:xfrm>
            <a:off x="1981200" y="476673"/>
            <a:ext cx="5050904" cy="1200329"/>
          </a:xfrm>
          <a:prstGeom prst="rect">
            <a:avLst/>
          </a:prstGeom>
          <a:noFill/>
        </p:spPr>
        <p:txBody>
          <a:bodyPr wrap="square" rtlCol="0">
            <a:spAutoFit/>
          </a:bodyPr>
          <a:lstStyle/>
          <a:p>
            <a:r>
              <a:rPr lang="as-IN" sz="3600" b="1" dirty="0">
                <a:latin typeface="NikoshBAN" panose="02000000000000000000" pitchFamily="2" charset="0"/>
                <a:cs typeface="NikoshBAN" panose="02000000000000000000" pitchFamily="2" charset="0"/>
              </a:rPr>
              <a:t>মিশরীয় সভ্যতার লিখন পদ্ধতি</a:t>
            </a:r>
          </a:p>
          <a:p>
            <a:endParaRPr lang="en-US" sz="3600" dirty="0"/>
          </a:p>
        </p:txBody>
      </p:sp>
    </p:spTree>
    <p:extLst>
      <p:ext uri="{BB962C8B-B14F-4D97-AF65-F5344CB8AC3E}">
        <p14:creationId xmlns:p14="http://schemas.microsoft.com/office/powerpoint/2010/main" val="29062065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1116705"/>
            <a:ext cx="4320480" cy="5509200"/>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নীল নদের তীরে প্রচুর পরিমাণে প্যাপিরাস/প্যাপাইরাস(</a:t>
            </a:r>
            <a:r>
              <a:rPr lang="en-US" sz="3200" dirty="0">
                <a:latin typeface="NikoshBAN" panose="02000000000000000000" pitchFamily="2" charset="0"/>
                <a:cs typeface="NikoshBAN" panose="02000000000000000000" pitchFamily="2" charset="0"/>
              </a:rPr>
              <a:t>Papyrus) </a:t>
            </a:r>
            <a:r>
              <a:rPr lang="as-IN" sz="3200" dirty="0">
                <a:latin typeface="NikoshBAN" panose="02000000000000000000" pitchFamily="2" charset="0"/>
                <a:cs typeface="NikoshBAN" panose="02000000000000000000" pitchFamily="2" charset="0"/>
              </a:rPr>
              <a:t>গাছ জন্মাত। প্যাপিরাসের কান্ড খুব পাতলা করে কেটে ঐ গাছের পাতার উপর আঠা দিয়ে আটকানো হতো এবং পরে রৌদ্রে শুকিয়ে স্ক্রল তৈরি করা হতো। পানি, আঠা আর কার্বন মিশিয়ে কালি তৈরি করে প্যাপিরাসে লেখার কাজ চলতো।</a:t>
            </a:r>
          </a:p>
          <a:p>
            <a:pPr algn="just"/>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3904" y="1087146"/>
            <a:ext cx="4138312" cy="4896544"/>
          </a:xfrm>
          <a:prstGeom prst="rect">
            <a:avLst/>
          </a:prstGeom>
        </p:spPr>
      </p:pic>
      <p:sp>
        <p:nvSpPr>
          <p:cNvPr id="5" name="TextBox 4"/>
          <p:cNvSpPr txBox="1"/>
          <p:nvPr/>
        </p:nvSpPr>
        <p:spPr>
          <a:xfrm>
            <a:off x="7307796" y="5968363"/>
            <a:ext cx="3672408" cy="461665"/>
          </a:xfrm>
          <a:prstGeom prst="rect">
            <a:avLst/>
          </a:prstGeom>
          <a:noFill/>
        </p:spPr>
        <p:txBody>
          <a:bodyPr wrap="square" rtlCol="0">
            <a:spAutoFit/>
          </a:bodyPr>
          <a:lstStyle/>
          <a:p>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চিত্রঃ</a:t>
            </a:r>
            <a:r>
              <a:rPr lang="en-US" sz="2400" dirty="0">
                <a:latin typeface="NikoshBAN" panose="02000000000000000000" pitchFamily="2" charset="0"/>
                <a:cs typeface="NikoshBAN" panose="02000000000000000000" pitchFamily="2" charset="0"/>
              </a:rPr>
              <a:t> </a:t>
            </a:r>
            <a:r>
              <a:rPr lang="en-US" dirty="0"/>
              <a:t>Hieroglyphic(</a:t>
            </a:r>
            <a:r>
              <a:rPr lang="en-US" b="1" dirty="0" err="1">
                <a:latin typeface="NikoshBAN" panose="02000000000000000000" pitchFamily="2" charset="0"/>
                <a:cs typeface="NikoshBAN" panose="02000000000000000000" pitchFamily="2" charset="0"/>
              </a:rPr>
              <a:t>কালি</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ব্যবহার</a:t>
            </a:r>
            <a:r>
              <a:rPr lang="en-US" b="1" dirty="0">
                <a:latin typeface="NikoshBAN" panose="02000000000000000000" pitchFamily="2" charset="0"/>
                <a:cs typeface="NikoshBAN" panose="02000000000000000000" pitchFamily="2" charset="0"/>
              </a:rPr>
              <a:t> )</a:t>
            </a:r>
            <a:endParaRPr lang="en-US" dirty="0"/>
          </a:p>
        </p:txBody>
      </p:sp>
      <p:sp>
        <p:nvSpPr>
          <p:cNvPr id="3" name="Date Placeholder 2"/>
          <p:cNvSpPr>
            <a:spLocks noGrp="1"/>
          </p:cNvSpPr>
          <p:nvPr>
            <p:ph type="dt" sz="half" idx="10"/>
          </p:nvPr>
        </p:nvSpPr>
        <p:spPr/>
        <p:txBody>
          <a:bodyPr/>
          <a:lstStyle/>
          <a:p>
            <a:fld id="{7DB15127-5483-45E0-A5E2-BBAF79EE4B34}" type="datetime1">
              <a:rPr lang="en-US" smtClean="0"/>
              <a:t>2/24/2022</a:t>
            </a:fld>
            <a:endParaRPr lang="en-US"/>
          </a:p>
        </p:txBody>
      </p:sp>
      <p:sp>
        <p:nvSpPr>
          <p:cNvPr id="7" name="Slide Number Placeholder 6"/>
          <p:cNvSpPr>
            <a:spLocks noGrp="1"/>
          </p:cNvSpPr>
          <p:nvPr>
            <p:ph type="sldNum" sz="quarter" idx="12"/>
          </p:nvPr>
        </p:nvSpPr>
        <p:spPr/>
        <p:txBody>
          <a:bodyPr/>
          <a:lstStyle/>
          <a:p>
            <a:fld id="{BA8884AD-9018-4AFF-8D35-624D5C10576D}" type="slidenum">
              <a:rPr lang="en-US" smtClean="0"/>
              <a:t>41</a:t>
            </a:fld>
            <a:endParaRPr lang="en-US"/>
          </a:p>
        </p:txBody>
      </p:sp>
      <p:sp>
        <p:nvSpPr>
          <p:cNvPr id="8" name="TextBox 7"/>
          <p:cNvSpPr txBox="1"/>
          <p:nvPr/>
        </p:nvSpPr>
        <p:spPr>
          <a:xfrm>
            <a:off x="2063552" y="309040"/>
            <a:ext cx="7776864" cy="1077218"/>
          </a:xfrm>
          <a:prstGeom prst="rect">
            <a:avLst/>
          </a:prstGeom>
          <a:noFill/>
        </p:spPr>
        <p:txBody>
          <a:bodyPr wrap="square" rtlCol="0">
            <a:spAutoFit/>
          </a:bodyPr>
          <a:lstStyle/>
          <a:p>
            <a:r>
              <a:rPr lang="en-US" sz="3200" b="1" dirty="0">
                <a:latin typeface="NikoshBAN" panose="02000000000000000000" pitchFamily="2" charset="0"/>
                <a:cs typeface="NikoshBAN" panose="02000000000000000000" pitchFamily="2" charset="0"/>
              </a:rPr>
              <a:t>Hieroglyphic এ </a:t>
            </a:r>
            <a:r>
              <a:rPr lang="en-US" sz="3200" b="1" dirty="0" err="1">
                <a:latin typeface="NikoshBAN" panose="02000000000000000000" pitchFamily="2" charset="0"/>
                <a:cs typeface="NikoshBAN" panose="02000000000000000000" pitchFamily="2" charset="0"/>
              </a:rPr>
              <a:t>খোদাই</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কাজে</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কালি</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ব্যবহার</a:t>
            </a:r>
            <a:r>
              <a:rPr lang="en-US" sz="3200" b="1" dirty="0">
                <a:latin typeface="NikoshBAN" panose="02000000000000000000" pitchFamily="2" charset="0"/>
                <a:cs typeface="NikoshBAN" panose="02000000000000000000" pitchFamily="2" charset="0"/>
              </a:rPr>
              <a:t> </a:t>
            </a:r>
            <a:endParaRPr lang="en-US" sz="3200" b="1" dirty="0"/>
          </a:p>
          <a:p>
            <a:endParaRPr lang="en-US" sz="3200" b="1" dirty="0"/>
          </a:p>
        </p:txBody>
      </p:sp>
    </p:spTree>
    <p:extLst>
      <p:ext uri="{BB962C8B-B14F-4D97-AF65-F5344CB8AC3E}">
        <p14:creationId xmlns:p14="http://schemas.microsoft.com/office/powerpoint/2010/main" val="17083338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7896" y="1518176"/>
            <a:ext cx="8036537" cy="4862870"/>
          </a:xfrm>
          <a:prstGeom prst="rect">
            <a:avLst/>
          </a:prstGeom>
        </p:spPr>
        <p:txBody>
          <a:bodyPr wrap="square">
            <a:spAutoFit/>
          </a:bodyPr>
          <a:lstStyle/>
          <a:p>
            <a:r>
              <a:rPr lang="en-US" sz="3600" dirty="0">
                <a:latin typeface="NikoshBAN" panose="02000000000000000000" pitchFamily="2" charset="0"/>
                <a:cs typeface="NikoshBAN" panose="02000000000000000000" pitchFamily="2" charset="0"/>
              </a:rPr>
              <a:t> </a:t>
            </a:r>
            <a:endParaRPr lang="en-US" sz="9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i</a:t>
            </a:r>
            <a:r>
              <a:rPr lang="en-US" sz="3600" dirty="0">
                <a:latin typeface="NikoshBAN" panose="02000000000000000000" pitchFamily="2" charset="0"/>
                <a:cs typeface="NikoshBAN" panose="02000000000000000000" pitchFamily="2" charset="0"/>
              </a:rPr>
              <a:t>.  ৫০০০ </a:t>
            </a:r>
            <a:r>
              <a:rPr lang="en-US" sz="3600" dirty="0" err="1">
                <a:latin typeface="NikoshBAN" panose="02000000000000000000" pitchFamily="2" charset="0"/>
                <a:cs typeface="NikoshBAN" panose="02000000000000000000" pitchFamily="2" charset="0"/>
              </a:rPr>
              <a:t>বছর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মিশরের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a:t>
            </a:r>
            <a:r>
              <a:rPr lang="en-US" sz="3600" dirty="0">
                <a:latin typeface="NikoshBAN" panose="02000000000000000000" pitchFamily="2" charset="0"/>
                <a:cs typeface="NikoshBAN" panose="02000000000000000000" pitchFamily="2" charset="0"/>
              </a:rPr>
              <a:t> এ</a:t>
            </a:r>
          </a:p>
          <a:p>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উঠেছিল</a:t>
            </a:r>
            <a:r>
              <a:rPr lang="en-US" sz="3600" dirty="0">
                <a:latin typeface="NikoshBAN" panose="02000000000000000000" pitchFamily="2" charset="0"/>
                <a:cs typeface="NikoshBAN" panose="02000000000000000000" pitchFamily="2" charset="0"/>
              </a:rPr>
              <a:t> ।</a:t>
            </a:r>
          </a:p>
          <a:p>
            <a:endParaRPr lang="en-US" sz="9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ii.  </a:t>
            </a:r>
            <a:r>
              <a:rPr lang="en-US" sz="3600" dirty="0" err="1">
                <a:latin typeface="NikoshBAN" panose="02000000000000000000" pitchFamily="2" charset="0"/>
                <a:cs typeface="NikoshBAN" panose="02000000000000000000" pitchFamily="2" charset="0"/>
              </a:rPr>
              <a:t>মিশরের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রাজাদেরকে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ফারাও</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ফারাও</a:t>
            </a:r>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ফেরাউন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শব্দটি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এসেছে</a:t>
            </a:r>
            <a:r>
              <a:rPr lang="en-US" sz="3600" dirty="0">
                <a:latin typeface="NikoshBAN" panose="02000000000000000000" pitchFamily="2" charset="0"/>
                <a:cs typeface="NikoshBAN" panose="02000000000000000000" pitchFamily="2" charset="0"/>
              </a:rPr>
              <a:t> ।</a:t>
            </a:r>
          </a:p>
          <a:p>
            <a:endParaRPr lang="en-US" sz="9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iii. </a:t>
            </a:r>
            <a:r>
              <a:rPr lang="en-US" sz="3600" dirty="0" err="1">
                <a:latin typeface="NikoshBAN" panose="02000000000000000000" pitchFamily="2" charset="0"/>
                <a:cs typeface="NikoshBAN" panose="02000000000000000000" pitchFamily="2" charset="0"/>
              </a:rPr>
              <a:t>ফারাওদের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দেহ</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সংরক্ষণ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গিয়ে</a:t>
            </a:r>
            <a:r>
              <a:rPr lang="en-US" sz="3600" dirty="0">
                <a:latin typeface="NikoshBAN" panose="02000000000000000000" pitchFamily="2" charset="0"/>
                <a:cs typeface="NikoshBAN" panose="02000000000000000000" pitchFamily="2" charset="0"/>
              </a:rPr>
              <a:t> </a:t>
            </a:r>
          </a:p>
          <a:p>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মমি</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a:t>
            </a:r>
          </a:p>
          <a:p>
            <a:endParaRPr lang="en-US" sz="4000" dirty="0">
              <a:latin typeface="NikoshBAN" panose="02000000000000000000" pitchFamily="2" charset="0"/>
              <a:cs typeface="NikoshBAN" panose="02000000000000000000" pitchFamily="2" charset="0"/>
            </a:endParaRPr>
          </a:p>
        </p:txBody>
      </p:sp>
      <p:sp>
        <p:nvSpPr>
          <p:cNvPr id="3" name="Date Placeholder 2"/>
          <p:cNvSpPr>
            <a:spLocks noGrp="1"/>
          </p:cNvSpPr>
          <p:nvPr>
            <p:ph type="dt" sz="half" idx="10"/>
          </p:nvPr>
        </p:nvSpPr>
        <p:spPr/>
        <p:txBody>
          <a:bodyPr/>
          <a:lstStyle/>
          <a:p>
            <a:fld id="{BB2365D7-C984-4017-BE0F-35F99F89E8B1}" type="datetime1">
              <a:rPr lang="en-US" smtClean="0"/>
              <a:t>2/24/2022</a:t>
            </a:fld>
            <a:endParaRPr lang="en-US"/>
          </a:p>
        </p:txBody>
      </p:sp>
      <p:sp>
        <p:nvSpPr>
          <p:cNvPr id="5" name="Slide Number Placeholder 4"/>
          <p:cNvSpPr>
            <a:spLocks noGrp="1"/>
          </p:cNvSpPr>
          <p:nvPr>
            <p:ph type="sldNum" sz="quarter" idx="12"/>
          </p:nvPr>
        </p:nvSpPr>
        <p:spPr/>
        <p:txBody>
          <a:bodyPr/>
          <a:lstStyle/>
          <a:p>
            <a:fld id="{BA8884AD-9018-4AFF-8D35-624D5C10576D}" type="slidenum">
              <a:rPr lang="en-US" smtClean="0"/>
              <a:t>42</a:t>
            </a:fld>
            <a:endParaRPr lang="en-US"/>
          </a:p>
        </p:txBody>
      </p:sp>
      <p:sp>
        <p:nvSpPr>
          <p:cNvPr id="6" name="TextBox 5"/>
          <p:cNvSpPr txBox="1"/>
          <p:nvPr/>
        </p:nvSpPr>
        <p:spPr>
          <a:xfrm>
            <a:off x="1981200" y="548680"/>
            <a:ext cx="8003232" cy="1938992"/>
          </a:xfrm>
          <a:prstGeom prst="rect">
            <a:avLst/>
          </a:prstGeom>
          <a:noFill/>
        </p:spPr>
        <p:txBody>
          <a:bodyPr wrap="square" rtlCol="0">
            <a:spAutoFit/>
          </a:bodyPr>
          <a:lstStyle/>
          <a:p>
            <a:r>
              <a:rPr lang="en-US" sz="4000" b="1" dirty="0" err="1">
                <a:latin typeface="NikoshBAN" panose="02000000000000000000" pitchFamily="2" charset="0"/>
                <a:cs typeface="NikoshBAN" panose="02000000000000000000" pitchFamily="2" charset="0"/>
              </a:rPr>
              <a:t>সংক্ষেপে</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মিসরীয়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সভ্যতার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কয়েকটি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গুরুত্বপূর্ণ</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বৈশিষ্ট্য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হলো</a:t>
            </a:r>
            <a:r>
              <a:rPr lang="en-US" sz="4000" b="1" dirty="0">
                <a:latin typeface="NikoshBAN" panose="02000000000000000000" pitchFamily="2" charset="0"/>
                <a:cs typeface="NikoshBAN" panose="02000000000000000000" pitchFamily="2" charset="0"/>
              </a:rPr>
              <a:t>-</a:t>
            </a:r>
            <a:endParaRPr lang="en-US" sz="4400" b="1" dirty="0">
              <a:latin typeface="NikoshBAN" panose="02000000000000000000" pitchFamily="2" charset="0"/>
              <a:cs typeface="NikoshBAN" panose="02000000000000000000" pitchFamily="2" charset="0"/>
            </a:endParaRPr>
          </a:p>
          <a:p>
            <a:endParaRPr lang="en-US" sz="4000" b="1" dirty="0"/>
          </a:p>
        </p:txBody>
      </p:sp>
    </p:spTree>
    <p:extLst>
      <p:ext uri="{BB962C8B-B14F-4D97-AF65-F5344CB8AC3E}">
        <p14:creationId xmlns:p14="http://schemas.microsoft.com/office/powerpoint/2010/main" val="356934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3078" y="404665"/>
            <a:ext cx="8109386" cy="4524315"/>
          </a:xfrm>
          <a:prstGeom prst="rect">
            <a:avLst/>
          </a:prstGeom>
        </p:spPr>
        <p:txBody>
          <a:bodyPr wrap="square">
            <a:spAutoFit/>
          </a:bodyPr>
          <a:lstStyle/>
          <a:p>
            <a:pPr algn="just"/>
            <a:r>
              <a:rPr lang="en-US" sz="3600" dirty="0">
                <a:latin typeface="NikoshBAN" panose="02000000000000000000" pitchFamily="2" charset="0"/>
                <a:cs typeface="NikoshBAN" panose="02000000000000000000" pitchFamily="2" charset="0"/>
              </a:rPr>
              <a:t>iv. </a:t>
            </a:r>
            <a:r>
              <a:rPr lang="en-US" sz="3600" dirty="0" err="1">
                <a:latin typeface="NikoshBAN" panose="02000000000000000000" pitchFamily="2" charset="0"/>
                <a:cs typeface="NikoshBAN" panose="02000000000000000000" pitchFamily="2" charset="0"/>
              </a:rPr>
              <a:t>মিশরীয়রা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পাথর</a:t>
            </a:r>
            <a:r>
              <a:rPr lang="en-US" sz="3600" dirty="0">
                <a:latin typeface="NikoshBAN" panose="02000000000000000000" pitchFamily="2" charset="0"/>
                <a:cs typeface="NikoshBAN" panose="02000000000000000000" pitchFamily="2" charset="0"/>
              </a:rPr>
              <a:t> ও </a:t>
            </a:r>
            <a:r>
              <a:rPr lang="en-US" sz="3600" dirty="0" err="1">
                <a:latin typeface="NikoshBAN" panose="02000000000000000000" pitchFamily="2" charset="0"/>
                <a:cs typeface="NikoshBAN" panose="02000000000000000000" pitchFamily="2" charset="0"/>
              </a:rPr>
              <a:t>ব্রোঞ্জের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দক্ষ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a:t>
            </a:r>
            <a:r>
              <a:rPr lang="en-US" sz="3600" dirty="0">
                <a:latin typeface="NikoshBAN" panose="02000000000000000000" pitchFamily="2" charset="0"/>
                <a:cs typeface="NikoshBAN" panose="02000000000000000000" pitchFamily="2" charset="0"/>
              </a:rPr>
              <a:t> ।</a:t>
            </a:r>
          </a:p>
          <a:p>
            <a:pPr algn="just"/>
            <a:r>
              <a:rPr lang="en-US" sz="3600" dirty="0">
                <a:latin typeface="NikoshBAN" panose="02000000000000000000" pitchFamily="2" charset="0"/>
                <a:cs typeface="NikoshBAN" panose="02000000000000000000" pitchFamily="2" charset="0"/>
              </a:rPr>
              <a:t>v. </a:t>
            </a:r>
            <a:r>
              <a:rPr lang="en-US" sz="3600" dirty="0" err="1">
                <a:latin typeface="NikoshBAN" panose="02000000000000000000" pitchFamily="2" charset="0"/>
                <a:cs typeface="NikoshBAN" panose="02000000000000000000" pitchFamily="2" charset="0"/>
              </a:rPr>
              <a:t>মিশরীয়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লিখন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পদ্ধতিকে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হায়ারোগ্লিফিক</a:t>
            </a:r>
            <a:r>
              <a:rPr lang="en-US" sz="3600" dirty="0">
                <a:latin typeface="NikoshBAN" panose="02000000000000000000" pitchFamily="2" charset="0"/>
                <a:cs typeface="NikoshBAN" panose="02000000000000000000" pitchFamily="2" charset="0"/>
              </a:rPr>
              <a:t> ।</a:t>
            </a:r>
          </a:p>
          <a:p>
            <a:pPr algn="just"/>
            <a:endParaRPr lang="en-US" sz="3600" dirty="0">
              <a:latin typeface="NikoshBAN" panose="02000000000000000000" pitchFamily="2" charset="0"/>
              <a:cs typeface="NikoshBAN" panose="02000000000000000000" pitchFamily="2" charset="0"/>
            </a:endParaRPr>
          </a:p>
          <a:p>
            <a:pPr algn="just"/>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রাখা</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প্রয়োজন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প্রতিটি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বিখ্যাত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হওয়ার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পিছনে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বিষয়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ঐদেশকে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ইতিহাসে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রাখে</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তেমনই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বিষয়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ছিল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মিশরের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বিখ্যাত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পিরামিড</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তাই</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মিশরকে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হয়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পিরামিডের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শহর</a:t>
            </a:r>
            <a:r>
              <a:rPr lang="en-US" sz="3600" dirty="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  </a:t>
            </a:r>
          </a:p>
        </p:txBody>
      </p:sp>
      <p:sp>
        <p:nvSpPr>
          <p:cNvPr id="3" name="Date Placeholder 2"/>
          <p:cNvSpPr>
            <a:spLocks noGrp="1"/>
          </p:cNvSpPr>
          <p:nvPr>
            <p:ph type="dt" sz="half" idx="10"/>
          </p:nvPr>
        </p:nvSpPr>
        <p:spPr/>
        <p:txBody>
          <a:bodyPr/>
          <a:lstStyle/>
          <a:p>
            <a:fld id="{698A7B98-49E4-42FA-BEA9-E4D7393F1081}" type="datetime1">
              <a:rPr lang="en-US" smtClean="0"/>
              <a:t>2/24/2022</a:t>
            </a:fld>
            <a:endParaRPr lang="en-US"/>
          </a:p>
        </p:txBody>
      </p:sp>
      <p:sp>
        <p:nvSpPr>
          <p:cNvPr id="5" name="Slide Number Placeholder 4"/>
          <p:cNvSpPr>
            <a:spLocks noGrp="1"/>
          </p:cNvSpPr>
          <p:nvPr>
            <p:ph type="sldNum" sz="quarter" idx="12"/>
          </p:nvPr>
        </p:nvSpPr>
        <p:spPr/>
        <p:txBody>
          <a:bodyPr/>
          <a:lstStyle/>
          <a:p>
            <a:fld id="{BA8884AD-9018-4AFF-8D35-624D5C10576D}" type="slidenum">
              <a:rPr lang="en-US" smtClean="0"/>
              <a:t>43</a:t>
            </a:fld>
            <a:endParaRPr lang="en-US"/>
          </a:p>
        </p:txBody>
      </p:sp>
    </p:spTree>
    <p:extLst>
      <p:ext uri="{BB962C8B-B14F-4D97-AF65-F5344CB8AC3E}">
        <p14:creationId xmlns:p14="http://schemas.microsoft.com/office/powerpoint/2010/main" val="27044569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5600" y="393942"/>
            <a:ext cx="6624736" cy="646331"/>
          </a:xfrm>
          <a:prstGeom prst="rect">
            <a:avLst/>
          </a:prstGeom>
          <a:noFill/>
        </p:spPr>
        <p:txBody>
          <a:bodyPr wrap="square" rtlCol="0">
            <a:spAutoFit/>
          </a:bodyPr>
          <a:lstStyle/>
          <a:p>
            <a:r>
              <a:rPr lang="en-US" sz="3600" b="1" dirty="0" err="1">
                <a:latin typeface="NikoshBAN" panose="02000000000000000000" pitchFamily="2" charset="0"/>
                <a:cs typeface="NikoshBAN" panose="02000000000000000000" pitchFamily="2" charset="0"/>
              </a:rPr>
              <a:t>দলীয়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কাজ</a:t>
            </a:r>
            <a:endParaRPr lang="en-US" sz="3600" b="1" dirty="0">
              <a:latin typeface="NikoshBAN" panose="02000000000000000000" pitchFamily="2" charset="0"/>
              <a:cs typeface="NikoshBAN" panose="02000000000000000000" pitchFamily="2" charset="0"/>
            </a:endParaRPr>
          </a:p>
        </p:txBody>
      </p:sp>
      <p:sp>
        <p:nvSpPr>
          <p:cNvPr id="3" name="TextBox 2"/>
          <p:cNvSpPr txBox="1"/>
          <p:nvPr/>
        </p:nvSpPr>
        <p:spPr>
          <a:xfrm>
            <a:off x="1991544" y="998549"/>
            <a:ext cx="6768752"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মিশরীয়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সভ্যতায়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ভূমিকা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ব্যাখ্যা</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a:t>
            </a:r>
            <a:r>
              <a:rPr lang="en-US" sz="3200" dirty="0">
                <a:latin typeface="NikoshBAN" panose="02000000000000000000" pitchFamily="2" charset="0"/>
                <a:cs typeface="NikoshBAN" panose="02000000000000000000" pitchFamily="2" charset="0"/>
              </a:rPr>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560" y="1583323"/>
            <a:ext cx="8028384" cy="4515966"/>
          </a:xfrm>
          <a:prstGeom prst="rect">
            <a:avLst/>
          </a:prstGeom>
        </p:spPr>
      </p:pic>
      <p:sp>
        <p:nvSpPr>
          <p:cNvPr id="5" name="Date Placeholder 4"/>
          <p:cNvSpPr>
            <a:spLocks noGrp="1"/>
          </p:cNvSpPr>
          <p:nvPr>
            <p:ph type="dt" sz="half" idx="10"/>
          </p:nvPr>
        </p:nvSpPr>
        <p:spPr/>
        <p:txBody>
          <a:bodyPr/>
          <a:lstStyle/>
          <a:p>
            <a:fld id="{B4537EA4-1BD6-4843-A3F1-2A436E1AC08D}" type="datetime1">
              <a:rPr lang="en-US" smtClean="0"/>
              <a:t>2/24/2022</a:t>
            </a:fld>
            <a:endParaRPr lang="en-US"/>
          </a:p>
        </p:txBody>
      </p:sp>
      <p:sp>
        <p:nvSpPr>
          <p:cNvPr id="7" name="Slide Number Placeholder 6"/>
          <p:cNvSpPr>
            <a:spLocks noGrp="1"/>
          </p:cNvSpPr>
          <p:nvPr>
            <p:ph type="sldNum" sz="quarter" idx="12"/>
          </p:nvPr>
        </p:nvSpPr>
        <p:spPr/>
        <p:txBody>
          <a:bodyPr/>
          <a:lstStyle/>
          <a:p>
            <a:fld id="{BA8884AD-9018-4AFF-8D35-624D5C10576D}" type="slidenum">
              <a:rPr lang="en-US" smtClean="0"/>
              <a:t>44</a:t>
            </a:fld>
            <a:endParaRPr lang="en-US"/>
          </a:p>
        </p:txBody>
      </p:sp>
    </p:spTree>
    <p:extLst>
      <p:ext uri="{BB962C8B-B14F-4D97-AF65-F5344CB8AC3E}">
        <p14:creationId xmlns:p14="http://schemas.microsoft.com/office/powerpoint/2010/main" val="31610123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EDBCC-F04B-43E3-9740-265D57D040EE}" type="datetime1">
              <a:rPr lang="en-US" smtClean="0"/>
              <a:t>2/24/2022</a:t>
            </a:fld>
            <a:endParaRPr lang="en-US"/>
          </a:p>
        </p:txBody>
      </p:sp>
      <p:sp>
        <p:nvSpPr>
          <p:cNvPr id="4" name="Slide Number Placeholder 3"/>
          <p:cNvSpPr>
            <a:spLocks noGrp="1"/>
          </p:cNvSpPr>
          <p:nvPr>
            <p:ph type="sldNum" sz="quarter" idx="12"/>
          </p:nvPr>
        </p:nvSpPr>
        <p:spPr/>
        <p:txBody>
          <a:bodyPr/>
          <a:lstStyle/>
          <a:p>
            <a:fld id="{BA8884AD-9018-4AFF-8D35-624D5C10576D}" type="slidenum">
              <a:rPr lang="en-US" smtClean="0"/>
              <a:t>45</a:t>
            </a:fld>
            <a:endParaRPr lang="en-US"/>
          </a:p>
        </p:txBody>
      </p:sp>
      <p:sp>
        <p:nvSpPr>
          <p:cNvPr id="5" name="TextBox 4"/>
          <p:cNvSpPr txBox="1"/>
          <p:nvPr/>
        </p:nvSpPr>
        <p:spPr>
          <a:xfrm>
            <a:off x="2135560" y="1484784"/>
            <a:ext cx="7920880" cy="707886"/>
          </a:xfrm>
          <a:prstGeom prst="rect">
            <a:avLst/>
          </a:prstGeom>
          <a:noFill/>
        </p:spPr>
        <p:txBody>
          <a:bodyPr wrap="square" rtlCol="0">
            <a:spAutoFit/>
          </a:bodyPr>
          <a:lstStyle/>
          <a:p>
            <a:r>
              <a:rPr lang="en-US" sz="4000" dirty="0" err="1">
                <a:latin typeface="NikoshBAN" panose="02000000000000000000" pitchFamily="2" charset="0"/>
                <a:cs typeface="NikoshBAN" panose="02000000000000000000" pitchFamily="2" charset="0"/>
              </a:rPr>
              <a:t>মিশর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অবস্থিত</a:t>
            </a:r>
            <a:r>
              <a:rPr lang="en-US" sz="4000" dirty="0">
                <a:latin typeface="NikoshBAN" panose="02000000000000000000" pitchFamily="2" charset="0"/>
                <a:cs typeface="NikoshBAN" panose="02000000000000000000" pitchFamily="2" charset="0"/>
              </a:rPr>
              <a:t>?   </a:t>
            </a:r>
            <a:endParaRPr lang="en-US" sz="4000" dirty="0"/>
          </a:p>
        </p:txBody>
      </p:sp>
      <p:sp>
        <p:nvSpPr>
          <p:cNvPr id="6" name="TextBox 5"/>
          <p:cNvSpPr txBox="1"/>
          <p:nvPr/>
        </p:nvSpPr>
        <p:spPr>
          <a:xfrm>
            <a:off x="2351584" y="476673"/>
            <a:ext cx="5192216" cy="769441"/>
          </a:xfrm>
          <a:prstGeom prst="rect">
            <a:avLst/>
          </a:prstGeom>
          <a:noFill/>
        </p:spPr>
        <p:txBody>
          <a:bodyPr wrap="square" rtlCol="0">
            <a:spAutoFit/>
          </a:bodyPr>
          <a:lstStyle/>
          <a:p>
            <a:r>
              <a:rPr lang="en-US" sz="4400" b="1" dirty="0" err="1">
                <a:latin typeface="NikoshBAN" panose="02000000000000000000" pitchFamily="2" charset="0"/>
                <a:cs typeface="NikoshBAN" panose="02000000000000000000" pitchFamily="2" charset="0"/>
              </a:rPr>
              <a:t>মূল্যায়ন</a:t>
            </a:r>
            <a:endParaRPr lang="en-US" sz="4400" b="1" dirty="0">
              <a:latin typeface="NikoshBAN" panose="02000000000000000000" pitchFamily="2" charset="0"/>
              <a:cs typeface="NikoshBAN" panose="02000000000000000000" pitchFamily="2" charset="0"/>
            </a:endParaRPr>
          </a:p>
        </p:txBody>
      </p:sp>
      <p:grpSp>
        <p:nvGrpSpPr>
          <p:cNvPr id="10" name="Group 9"/>
          <p:cNvGrpSpPr/>
          <p:nvPr/>
        </p:nvGrpSpPr>
        <p:grpSpPr>
          <a:xfrm>
            <a:off x="2149253" y="2192671"/>
            <a:ext cx="4787563" cy="4158955"/>
            <a:chOff x="625252" y="2192670"/>
            <a:chExt cx="4787563" cy="4158955"/>
          </a:xfrm>
        </p:grpSpPr>
        <p:pic>
          <p:nvPicPr>
            <p:cNvPr id="7" name="Picture 2" descr="C:\Users\HERA COMPUTER\Desktop\পিরামিড\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939" y="2192670"/>
              <a:ext cx="4617876" cy="25975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5252" y="5274407"/>
              <a:ext cx="4464496" cy="1077218"/>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উত্তর</a:t>
              </a:r>
              <a:r>
                <a:rPr lang="en-US" sz="3200" dirty="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নীল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নদের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অবস্থিত</a:t>
              </a:r>
              <a:endParaRPr lang="en-US" sz="3200"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3726" y="2161142"/>
            <a:ext cx="3724275" cy="2629084"/>
          </a:xfrm>
          <a:prstGeom prst="rect">
            <a:avLst/>
          </a:prstGeom>
        </p:spPr>
      </p:pic>
    </p:spTree>
    <p:extLst>
      <p:ext uri="{BB962C8B-B14F-4D97-AF65-F5344CB8AC3E}">
        <p14:creationId xmlns:p14="http://schemas.microsoft.com/office/powerpoint/2010/main" val="361103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9456" y="241844"/>
            <a:ext cx="8229600" cy="1143000"/>
          </a:xfrm>
        </p:spPr>
        <p:txBody>
          <a:bodyPr/>
          <a:lstStyle/>
          <a:p>
            <a:r>
              <a:rPr lang="en-US" dirty="0" err="1" smtClean="0">
                <a:latin typeface="NikoshBAN" panose="02000000000000000000" pitchFamily="2" charset="0"/>
                <a:cs typeface="NikoshBAN" panose="02000000000000000000" pitchFamily="2" charset="0"/>
              </a:rPr>
              <a:t>মিশরের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রাজাদের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বলা</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হয়</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grpSp>
        <p:nvGrpSpPr>
          <p:cNvPr id="7" name="Group 6"/>
          <p:cNvGrpSpPr/>
          <p:nvPr/>
        </p:nvGrpSpPr>
        <p:grpSpPr>
          <a:xfrm>
            <a:off x="2495600" y="1157883"/>
            <a:ext cx="4896544" cy="4467693"/>
            <a:chOff x="971600" y="1157882"/>
            <a:chExt cx="4896544" cy="4467693"/>
          </a:xfrm>
        </p:grpSpPr>
        <p:pic>
          <p:nvPicPr>
            <p:cNvPr id="3074" name="Picture 2" descr="C:\Users\HERA COMPUTER\Desktop\পিরামিড\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639" y="1157882"/>
              <a:ext cx="2534617" cy="36283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5163910"/>
              <a:ext cx="4896544"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উত্তর</a:t>
              </a:r>
              <a:r>
                <a:rPr lang="en-US" sz="2400" dirty="0">
                  <a:latin typeface="NikoshBAN" panose="02000000000000000000" pitchFamily="2" charset="0"/>
                  <a:cs typeface="NikoshBAN" panose="02000000000000000000" pitchFamily="2" charset="0"/>
                </a:rPr>
                <a:t> : </a:t>
              </a:r>
              <a:r>
                <a:rPr lang="en-US" sz="2400" dirty="0" err="1">
                  <a:latin typeface="NikoshBAN" panose="02000000000000000000" pitchFamily="2" charset="0"/>
                  <a:cs typeface="NikoshBAN" panose="02000000000000000000" pitchFamily="2" charset="0"/>
                </a:rPr>
                <a:t>ফারাও</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ফেরাউন</a:t>
              </a:r>
              <a:r>
                <a:rPr lang="en-US" sz="2400" dirty="0">
                  <a:latin typeface="NikoshBAN" panose="02000000000000000000" pitchFamily="2" charset="0"/>
                  <a:cs typeface="NikoshBAN" panose="02000000000000000000" pitchFamily="2" charset="0"/>
                </a:rPr>
                <a:t> </a:t>
              </a:r>
            </a:p>
          </p:txBody>
        </p:sp>
      </p:grpSp>
      <p:sp>
        <p:nvSpPr>
          <p:cNvPr id="2" name="Date Placeholder 1"/>
          <p:cNvSpPr>
            <a:spLocks noGrp="1"/>
          </p:cNvSpPr>
          <p:nvPr>
            <p:ph type="dt" sz="half" idx="10"/>
          </p:nvPr>
        </p:nvSpPr>
        <p:spPr/>
        <p:txBody>
          <a:bodyPr/>
          <a:lstStyle/>
          <a:p>
            <a:fld id="{B1465582-4C7D-47F5-8E94-4800CBBF5C63}" type="datetime1">
              <a:rPr lang="en-US" smtClean="0"/>
              <a:t>2/24/2022</a:t>
            </a:fld>
            <a:endParaRPr lang="en-US"/>
          </a:p>
        </p:txBody>
      </p:sp>
      <p:sp>
        <p:nvSpPr>
          <p:cNvPr id="6" name="Slide Number Placeholder 5"/>
          <p:cNvSpPr>
            <a:spLocks noGrp="1"/>
          </p:cNvSpPr>
          <p:nvPr>
            <p:ph type="sldNum" sz="quarter" idx="12"/>
          </p:nvPr>
        </p:nvSpPr>
        <p:spPr/>
        <p:txBody>
          <a:bodyPr/>
          <a:lstStyle/>
          <a:p>
            <a:fld id="{BA8884AD-9018-4AFF-8D35-624D5C10576D}" type="slidenum">
              <a:rPr lang="en-US" smtClean="0"/>
              <a:t>46</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4256" y="1153868"/>
            <a:ext cx="4988394" cy="3632346"/>
          </a:xfrm>
          <a:prstGeom prst="rect">
            <a:avLst/>
          </a:prstGeom>
        </p:spPr>
      </p:pic>
    </p:spTree>
    <p:extLst>
      <p:ext uri="{BB962C8B-B14F-4D97-AF65-F5344CB8AC3E}">
        <p14:creationId xmlns:p14="http://schemas.microsoft.com/office/powerpoint/2010/main" val="39497301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656" y="265004"/>
            <a:ext cx="8856984" cy="994122"/>
          </a:xfrm>
        </p:spPr>
        <p:txBody>
          <a:bodyPr>
            <a:normAutofit fontScale="90000"/>
          </a:bodyPr>
          <a:lstStyle/>
          <a:p>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600" dirty="0">
                <a:latin typeface="NikoshBAN" panose="02000000000000000000" pitchFamily="2" charset="0"/>
                <a:cs typeface="NikoshBAN" panose="02000000000000000000" pitchFamily="2" charset="0"/>
              </a:rPr>
              <a:t/>
            </a:r>
            <a:br>
              <a:rPr lang="en-US" sz="3600" dirty="0">
                <a:latin typeface="NikoshBAN" panose="02000000000000000000" pitchFamily="2" charset="0"/>
                <a:cs typeface="NikoshBAN" panose="02000000000000000000" pitchFamily="2" charset="0"/>
              </a:rPr>
            </a:br>
            <a:r>
              <a:rPr lang="en-US" sz="3100" dirty="0" err="1">
                <a:latin typeface="NikoshBAN" panose="02000000000000000000" pitchFamily="2" charset="0"/>
                <a:cs typeface="NikoshBAN" panose="02000000000000000000" pitchFamily="2" charset="0"/>
              </a:rPr>
              <a:t>ফারাওদের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দেহ</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সংরক্ষণের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জন্য</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বিজ্ঞানীরা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কী</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তৈরি</a:t>
            </a:r>
            <a:r>
              <a:rPr lang="en-US" sz="3100" dirty="0">
                <a:latin typeface="NikoshBAN" panose="02000000000000000000" pitchFamily="2" charset="0"/>
                <a:cs typeface="NikoshBAN" panose="02000000000000000000" pitchFamily="2" charset="0"/>
              </a:rPr>
              <a:t> </a:t>
            </a:r>
            <a:r>
              <a:rPr lang="en-US" sz="3100" dirty="0" err="1">
                <a:latin typeface="NikoshBAN" panose="02000000000000000000" pitchFamily="2" charset="0"/>
                <a:cs typeface="NikoshBAN" panose="02000000000000000000" pitchFamily="2" charset="0"/>
              </a:rPr>
              <a:t>করে</a:t>
            </a:r>
            <a:r>
              <a:rPr lang="en-US" sz="3100" dirty="0">
                <a:latin typeface="NikoshBAN" panose="02000000000000000000" pitchFamily="2" charset="0"/>
                <a:cs typeface="NikoshBAN" panose="02000000000000000000" pitchFamily="2" charset="0"/>
              </a:rPr>
              <a:t> ?</a:t>
            </a:r>
            <a:br>
              <a:rPr lang="en-US" sz="3100"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t>
            </a: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endParaRPr lang="en-US" dirty="0">
              <a:latin typeface="NikoshBAN" panose="02000000000000000000" pitchFamily="2" charset="0"/>
              <a:cs typeface="NikoshBAN" panose="02000000000000000000" pitchFamily="2" charset="0"/>
            </a:endParaRPr>
          </a:p>
        </p:txBody>
      </p:sp>
      <p:grpSp>
        <p:nvGrpSpPr>
          <p:cNvPr id="7" name="Group 6"/>
          <p:cNvGrpSpPr/>
          <p:nvPr/>
        </p:nvGrpSpPr>
        <p:grpSpPr>
          <a:xfrm>
            <a:off x="1981200" y="1590755"/>
            <a:ext cx="4323184" cy="3431133"/>
            <a:chOff x="457200" y="1590754"/>
            <a:chExt cx="4323184" cy="3431133"/>
          </a:xfrm>
        </p:grpSpPr>
        <p:pic>
          <p:nvPicPr>
            <p:cNvPr id="4098" name="Picture 2" descr="C:\Users\HERA COMPUTER\Desktop\পিরামিড\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90754"/>
              <a:ext cx="3853902" cy="20056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68016" y="4437112"/>
              <a:ext cx="3312368" cy="584775"/>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উত্তর</a:t>
              </a:r>
              <a:r>
                <a:rPr lang="en-US" sz="3200" dirty="0">
                  <a:latin typeface="NikoshBAN" panose="02000000000000000000" pitchFamily="2" charset="0"/>
                  <a:cs typeface="NikoshBAN" panose="02000000000000000000" pitchFamily="2" charset="0"/>
                </a:rPr>
                <a:t> : </a:t>
              </a:r>
              <a:r>
                <a:rPr lang="en-US" sz="3200" dirty="0" err="1">
                  <a:latin typeface="NikoshBAN" panose="02000000000000000000" pitchFamily="2" charset="0"/>
                  <a:cs typeface="NikoshBAN" panose="02000000000000000000" pitchFamily="2" charset="0"/>
                </a:rPr>
                <a:t>মমি</a:t>
              </a:r>
              <a:r>
                <a:rPr lang="en-US" sz="3200" dirty="0">
                  <a:latin typeface="NikoshBAN" panose="02000000000000000000" pitchFamily="2" charset="0"/>
                  <a:cs typeface="NikoshBAN" panose="02000000000000000000" pitchFamily="2" charset="0"/>
                </a:rPr>
                <a:t> </a:t>
              </a:r>
            </a:p>
          </p:txBody>
        </p:sp>
      </p:grpSp>
      <p:sp>
        <p:nvSpPr>
          <p:cNvPr id="4" name="Date Placeholder 3"/>
          <p:cNvSpPr>
            <a:spLocks noGrp="1"/>
          </p:cNvSpPr>
          <p:nvPr>
            <p:ph type="dt" sz="half" idx="10"/>
          </p:nvPr>
        </p:nvSpPr>
        <p:spPr/>
        <p:txBody>
          <a:bodyPr/>
          <a:lstStyle/>
          <a:p>
            <a:fld id="{67C995B2-2E42-408D-B426-821F7DE79D6B}" type="datetime1">
              <a:rPr lang="en-US" smtClean="0"/>
              <a:t>2/24/2022</a:t>
            </a:fld>
            <a:endParaRPr lang="en-US"/>
          </a:p>
        </p:txBody>
      </p:sp>
      <p:sp>
        <p:nvSpPr>
          <p:cNvPr id="6" name="Slide Number Placeholder 5"/>
          <p:cNvSpPr>
            <a:spLocks noGrp="1"/>
          </p:cNvSpPr>
          <p:nvPr>
            <p:ph type="sldNum" sz="quarter" idx="12"/>
          </p:nvPr>
        </p:nvSpPr>
        <p:spPr/>
        <p:txBody>
          <a:bodyPr/>
          <a:lstStyle/>
          <a:p>
            <a:fld id="{BA8884AD-9018-4AFF-8D35-624D5C10576D}" type="slidenum">
              <a:rPr lang="en-US" smtClean="0"/>
              <a:t>47</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987" y="1523940"/>
            <a:ext cx="4336158" cy="3157414"/>
          </a:xfrm>
          <a:prstGeom prst="rect">
            <a:avLst/>
          </a:prstGeom>
        </p:spPr>
      </p:pic>
    </p:spTree>
    <p:extLst>
      <p:ext uri="{BB962C8B-B14F-4D97-AF65-F5344CB8AC3E}">
        <p14:creationId xmlns:p14="http://schemas.microsoft.com/office/powerpoint/2010/main" val="14690737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592" y="352681"/>
            <a:ext cx="8229600" cy="1143000"/>
          </a:xfrm>
        </p:spPr>
        <p:txBody>
          <a:bodyPr>
            <a:normAutofit fontScale="90000"/>
          </a:bodyPr>
          <a:lstStyle/>
          <a:p>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err="1" smtClean="0">
                <a:latin typeface="NikoshBAN" panose="02000000000000000000" pitchFamily="2" charset="0"/>
                <a:cs typeface="NikoshBAN" panose="02000000000000000000" pitchFamily="2" charset="0"/>
              </a:rPr>
              <a:t>মিশরীয়রা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কিসের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উপর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দক্ষ</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ছিল</a:t>
            </a:r>
            <a:r>
              <a:rPr lang="en-US" dirty="0" smtClean="0">
                <a:latin typeface="NikoshBAN" panose="02000000000000000000" pitchFamily="2" charset="0"/>
                <a:cs typeface="NikoshBAN" panose="02000000000000000000" pitchFamily="2" charset="0"/>
              </a:rPr>
              <a:t> ?</a:t>
            </a:r>
            <a:br>
              <a:rPr lang="en-US" dirty="0" smtClean="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endParaRPr lang="en-US" sz="3100" dirty="0">
              <a:latin typeface="NikoshBAN" panose="02000000000000000000" pitchFamily="2" charset="0"/>
              <a:cs typeface="NikoshBAN" panose="02000000000000000000" pitchFamily="2" charset="0"/>
            </a:endParaRPr>
          </a:p>
        </p:txBody>
      </p:sp>
      <p:grpSp>
        <p:nvGrpSpPr>
          <p:cNvPr id="7" name="Group 6"/>
          <p:cNvGrpSpPr/>
          <p:nvPr/>
        </p:nvGrpSpPr>
        <p:grpSpPr>
          <a:xfrm>
            <a:off x="1875893" y="1787148"/>
            <a:ext cx="5516252" cy="3893264"/>
            <a:chOff x="351892" y="1787148"/>
            <a:chExt cx="6024713" cy="3893264"/>
          </a:xfrm>
        </p:grpSpPr>
        <p:pic>
          <p:nvPicPr>
            <p:cNvPr id="5122" name="Picture 2" descr="C:\Users\HERA COMPUTER\Desktop\পিরামিড\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87148"/>
              <a:ext cx="2813428" cy="293799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HERA COMPUTER\Desktop\পিরামিড\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988" y="1787148"/>
              <a:ext cx="2951617" cy="29379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1892" y="5157192"/>
              <a:ext cx="5544616" cy="523220"/>
            </a:xfrm>
            <a:prstGeom prst="rect">
              <a:avLst/>
            </a:prstGeom>
            <a:noFill/>
          </p:spPr>
          <p:txBody>
            <a:bodyPr wrap="square" rtlCol="0">
              <a:spAutoFit/>
            </a:bodyPr>
            <a:lstStyle/>
            <a:p>
              <a:r>
                <a:rPr lang="en-US" sz="24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উত্তর</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পাথর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এবং</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ব্রোঞ্জের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মূর্তি</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তৈরিতে</a:t>
              </a:r>
              <a:endParaRPr lang="en-US" sz="2800" dirty="0">
                <a:latin typeface="NikoshBAN" panose="02000000000000000000" pitchFamily="2" charset="0"/>
                <a:cs typeface="NikoshBAN" panose="02000000000000000000" pitchFamily="2" charset="0"/>
              </a:endParaRPr>
            </a:p>
          </p:txBody>
        </p:sp>
      </p:grpSp>
      <p:sp>
        <p:nvSpPr>
          <p:cNvPr id="3" name="Date Placeholder 2"/>
          <p:cNvSpPr>
            <a:spLocks noGrp="1"/>
          </p:cNvSpPr>
          <p:nvPr>
            <p:ph type="dt" sz="half" idx="10"/>
          </p:nvPr>
        </p:nvSpPr>
        <p:spPr/>
        <p:txBody>
          <a:bodyPr/>
          <a:lstStyle/>
          <a:p>
            <a:fld id="{2ED5C64D-1CD0-4FAF-AC8A-E6694C52CBD3}" type="datetime1">
              <a:rPr lang="en-US" smtClean="0">
                <a:latin typeface="NikoshBAN" panose="02000000000000000000" pitchFamily="2" charset="0"/>
                <a:cs typeface="NikoshBAN" panose="02000000000000000000" pitchFamily="2" charset="0"/>
              </a:rPr>
              <a:t>2/24/2022</a:t>
            </a:fld>
            <a:endParaRPr lang="en-US">
              <a:latin typeface="NikoshBAN" panose="02000000000000000000" pitchFamily="2" charset="0"/>
              <a:cs typeface="NikoshBAN" panose="02000000000000000000" pitchFamily="2" charset="0"/>
            </a:endParaRPr>
          </a:p>
        </p:txBody>
      </p:sp>
      <p:sp>
        <p:nvSpPr>
          <p:cNvPr id="6" name="Slide Number Placeholder 5"/>
          <p:cNvSpPr>
            <a:spLocks noGrp="1"/>
          </p:cNvSpPr>
          <p:nvPr>
            <p:ph type="sldNum" sz="quarter" idx="12"/>
          </p:nvPr>
        </p:nvSpPr>
        <p:spPr/>
        <p:txBody>
          <a:bodyPr/>
          <a:lstStyle/>
          <a:p>
            <a:fld id="{BA8884AD-9018-4AFF-8D35-624D5C10576D}" type="slidenum">
              <a:rPr lang="en-US" smtClean="0">
                <a:latin typeface="NikoshBAN" panose="02000000000000000000" pitchFamily="2" charset="0"/>
                <a:cs typeface="NikoshBAN" panose="02000000000000000000" pitchFamily="2" charset="0"/>
              </a:rPr>
              <a:t>48</a:t>
            </a:fld>
            <a:endParaRPr lang="en-US">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146" y="1787148"/>
            <a:ext cx="3275855" cy="2937996"/>
          </a:xfrm>
          <a:prstGeom prst="rect">
            <a:avLst/>
          </a:prstGeom>
        </p:spPr>
      </p:pic>
    </p:spTree>
    <p:extLst>
      <p:ext uri="{BB962C8B-B14F-4D97-AF65-F5344CB8AC3E}">
        <p14:creationId xmlns:p14="http://schemas.microsoft.com/office/powerpoint/2010/main" val="4330857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err="1" smtClean="0">
                <a:latin typeface="NikoshBAN" panose="02000000000000000000" pitchFamily="2" charset="0"/>
                <a:cs typeface="NikoshBAN" panose="02000000000000000000" pitchFamily="2" charset="0"/>
              </a:rPr>
              <a:t>মিশরীয়দের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লিখন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পদ্ধতির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নাম</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a:t>
            </a:r>
            <a:r>
              <a:rPr lang="en-US" dirty="0" smtClean="0">
                <a:latin typeface="NikoshBAN" panose="02000000000000000000" pitchFamily="2" charset="0"/>
                <a:cs typeface="NikoshBAN" panose="02000000000000000000" pitchFamily="2" charset="0"/>
              </a:rPr>
              <a:t> ?</a:t>
            </a:r>
            <a:br>
              <a:rPr lang="en-US" dirty="0" smtClean="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a:latin typeface="NikoshBAN" panose="02000000000000000000" pitchFamily="2" charset="0"/>
                <a:cs typeface="NikoshBAN" panose="02000000000000000000" pitchFamily="2" charset="0"/>
              </a:rPr>
              <a:t/>
            </a:r>
            <a:br>
              <a:rPr lang="en-US" dirty="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r>
            <a:br>
              <a:rPr lang="en-US" dirty="0" smtClean="0">
                <a:latin typeface="NikoshBAN" panose="02000000000000000000" pitchFamily="2" charset="0"/>
                <a:cs typeface="NikoshBAN" panose="02000000000000000000" pitchFamily="2" charset="0"/>
              </a:rPr>
            </a:b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grpSp>
        <p:nvGrpSpPr>
          <p:cNvPr id="7" name="Group 6"/>
          <p:cNvGrpSpPr/>
          <p:nvPr/>
        </p:nvGrpSpPr>
        <p:grpSpPr>
          <a:xfrm>
            <a:off x="2711624" y="1484785"/>
            <a:ext cx="4832176" cy="4328900"/>
            <a:chOff x="1187624" y="1484785"/>
            <a:chExt cx="6432376" cy="3437943"/>
          </a:xfrm>
        </p:grpSpPr>
        <p:pic>
          <p:nvPicPr>
            <p:cNvPr id="6146" name="Picture 2" descr="C:\Users\HERA COMPUTER\Desktop\পিরামিড\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484786"/>
              <a:ext cx="222885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HERA COMPUTER\Desktop\পিরামিড\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990" y="1484785"/>
              <a:ext cx="3315266" cy="27527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71328" y="4507195"/>
              <a:ext cx="6048672" cy="415533"/>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উত্তর</a:t>
              </a:r>
              <a:r>
                <a:rPr lang="en-US" sz="2800" dirty="0">
                  <a:latin typeface="NikoshBAN" panose="02000000000000000000" pitchFamily="2" charset="0"/>
                  <a:cs typeface="NikoshBAN" panose="02000000000000000000" pitchFamily="2" charset="0"/>
                </a:rPr>
                <a:t> :      </a:t>
              </a:r>
              <a:r>
                <a:rPr lang="en-US" sz="2800" dirty="0" err="1">
                  <a:latin typeface="NikoshBAN" panose="02000000000000000000" pitchFamily="2" charset="0"/>
                  <a:cs typeface="NikoshBAN" panose="02000000000000000000" pitchFamily="2" charset="0"/>
                </a:rPr>
                <a:t>হায়ারোগ্লিফিক</a:t>
              </a:r>
              <a:endParaRPr lang="en-US" sz="2800" dirty="0">
                <a:latin typeface="NikoshBAN" panose="02000000000000000000" pitchFamily="2" charset="0"/>
                <a:cs typeface="NikoshBAN" panose="02000000000000000000" pitchFamily="2" charset="0"/>
              </a:endParaRPr>
            </a:p>
          </p:txBody>
        </p:sp>
      </p:grpSp>
      <p:sp>
        <p:nvSpPr>
          <p:cNvPr id="4" name="Date Placeholder 3"/>
          <p:cNvSpPr>
            <a:spLocks noGrp="1"/>
          </p:cNvSpPr>
          <p:nvPr>
            <p:ph type="dt" sz="half" idx="10"/>
          </p:nvPr>
        </p:nvSpPr>
        <p:spPr/>
        <p:txBody>
          <a:bodyPr/>
          <a:lstStyle/>
          <a:p>
            <a:fld id="{0AA175B1-4852-44AC-8EE3-5FAC8913311C}" type="datetime1">
              <a:rPr lang="en-US" smtClean="0"/>
              <a:t>2/24/2022</a:t>
            </a:fld>
            <a:endParaRPr lang="en-US"/>
          </a:p>
        </p:txBody>
      </p:sp>
      <p:sp>
        <p:nvSpPr>
          <p:cNvPr id="6" name="Slide Number Placeholder 5"/>
          <p:cNvSpPr>
            <a:spLocks noGrp="1"/>
          </p:cNvSpPr>
          <p:nvPr>
            <p:ph type="sldNum" sz="quarter" idx="12"/>
          </p:nvPr>
        </p:nvSpPr>
        <p:spPr/>
        <p:txBody>
          <a:bodyPr/>
          <a:lstStyle/>
          <a:p>
            <a:fld id="{BA8884AD-9018-4AFF-8D35-624D5C10576D}" type="slidenum">
              <a:rPr lang="en-US" smtClean="0"/>
              <a:t>49</a:t>
            </a:fld>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3726" y="1484786"/>
            <a:ext cx="3616771" cy="3466105"/>
          </a:xfrm>
          <a:prstGeom prst="rect">
            <a:avLst/>
          </a:prstGeom>
        </p:spPr>
      </p:pic>
    </p:spTree>
    <p:extLst>
      <p:ext uri="{BB962C8B-B14F-4D97-AF65-F5344CB8AC3E}">
        <p14:creationId xmlns:p14="http://schemas.microsoft.com/office/powerpoint/2010/main" val="40838766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EDBCC-F04B-43E3-9740-265D57D040EE}" type="datetime1">
              <a:rPr lang="en-US" smtClean="0"/>
              <a:t>2/24/2022</a:t>
            </a:fld>
            <a:endParaRPr lang="en-US"/>
          </a:p>
        </p:txBody>
      </p:sp>
      <p:sp>
        <p:nvSpPr>
          <p:cNvPr id="4" name="Slide Number Placeholder 3"/>
          <p:cNvSpPr>
            <a:spLocks noGrp="1"/>
          </p:cNvSpPr>
          <p:nvPr>
            <p:ph type="sldNum" sz="quarter" idx="12"/>
          </p:nvPr>
        </p:nvSpPr>
        <p:spPr/>
        <p:txBody>
          <a:bodyPr/>
          <a:lstStyle/>
          <a:p>
            <a:fld id="{BA8884AD-9018-4AFF-8D35-624D5C10576D}" type="slidenum">
              <a:rPr lang="en-US" smtClean="0"/>
              <a:t>5</a:t>
            </a:fld>
            <a:endParaRPr lang="en-US"/>
          </a:p>
        </p:txBody>
      </p:sp>
      <p:sp>
        <p:nvSpPr>
          <p:cNvPr id="5" name="TextBox 4"/>
          <p:cNvSpPr txBox="1"/>
          <p:nvPr/>
        </p:nvSpPr>
        <p:spPr>
          <a:xfrm>
            <a:off x="1981200" y="548681"/>
            <a:ext cx="7715200" cy="646331"/>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শিখণ</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ফল</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1680211" y="1440071"/>
            <a:ext cx="8869507" cy="3046988"/>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এই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পাঠ</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শেষে</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শিক্ষার্থীরা</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১। </a:t>
            </a:r>
            <a:r>
              <a:rPr lang="en-US" sz="3200" dirty="0" err="1">
                <a:latin typeface="NikoshBAN" panose="02000000000000000000" pitchFamily="2" charset="0"/>
                <a:cs typeface="NikoshBAN" panose="02000000000000000000" pitchFamily="2" charset="0"/>
              </a:rPr>
              <a:t>সভ্যতার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সঙ্গা</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বলতে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পারবে</a:t>
            </a:r>
            <a:endParaRPr lang="en-US" sz="3200" dirty="0">
              <a:latin typeface="NikoshBAN" panose="02000000000000000000" pitchFamily="2" charset="0"/>
              <a:cs typeface="NikoshBAN" panose="02000000000000000000" pitchFamily="2" charset="0"/>
            </a:endParaRPr>
          </a:p>
          <a:p>
            <a:r>
              <a:rPr lang="en-US" sz="3200" dirty="0">
                <a:latin typeface="NikoshBAN" panose="02000000000000000000" pitchFamily="2" charset="0"/>
                <a:cs typeface="NikoshBAN" panose="02000000000000000000" pitchFamily="2" charset="0"/>
              </a:rPr>
              <a:t>২। </a:t>
            </a:r>
            <a:r>
              <a:rPr lang="as-IN" sz="3200" b="1" dirty="0">
                <a:latin typeface="NikoshBAN" panose="02000000000000000000" pitchFamily="2" charset="0"/>
                <a:cs typeface="NikoshBAN" panose="02000000000000000000" pitchFamily="2" charset="0"/>
              </a:rPr>
              <a:t>মিশরীয় সভ্যতার পরিচয়  ও বিকাশ</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সম্পর্কে</a:t>
            </a:r>
            <a:r>
              <a:rPr lang="en-US" sz="3200" b="1" dirty="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বর্ননা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করতে</a:t>
            </a:r>
            <a:r>
              <a:rPr lang="en-US" sz="3200" b="1" dirty="0" smtClean="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পারবে</a:t>
            </a:r>
            <a:endParaRPr lang="en-US" sz="3200" b="1" dirty="0">
              <a:latin typeface="NikoshBAN" panose="02000000000000000000" pitchFamily="2" charset="0"/>
              <a:cs typeface="NikoshBAN" panose="02000000000000000000" pitchFamily="2" charset="0"/>
            </a:endParaRPr>
          </a:p>
          <a:p>
            <a:endParaRPr lang="as-IN" sz="3200" b="1" dirty="0">
              <a:latin typeface="NikoshBAN" panose="02000000000000000000" pitchFamily="2" charset="0"/>
              <a:cs typeface="NikoshBAN" panose="02000000000000000000" pitchFamily="2" charset="0"/>
            </a:endParaRPr>
          </a:p>
          <a:p>
            <a:endParaRPr lang="en-US" sz="3200" b="1"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131962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7768" y="502746"/>
            <a:ext cx="4248472" cy="769441"/>
          </a:xfrm>
          <a:prstGeom prst="rect">
            <a:avLst/>
          </a:prstGeom>
          <a:noFill/>
        </p:spPr>
        <p:txBody>
          <a:bodyPr wrap="square" rtlCol="0">
            <a:spAutoFit/>
          </a:bodyPr>
          <a:lstStyle/>
          <a:p>
            <a:r>
              <a:rPr lang="en-US" sz="4400" b="1" dirty="0" err="1">
                <a:latin typeface="NikoshBAN" panose="02000000000000000000" pitchFamily="2" charset="0"/>
                <a:cs typeface="NikoshBAN" panose="02000000000000000000" pitchFamily="2" charset="0"/>
              </a:rPr>
              <a:t>বাড়ির</a:t>
            </a:r>
            <a:r>
              <a:rPr lang="en-US" sz="4400" b="1" dirty="0">
                <a:latin typeface="NikoshBAN" panose="02000000000000000000" pitchFamily="2" charset="0"/>
                <a:cs typeface="NikoshBAN" panose="02000000000000000000" pitchFamily="2" charset="0"/>
              </a:rPr>
              <a:t> </a:t>
            </a:r>
            <a:r>
              <a:rPr lang="en-US" sz="4400" b="1" dirty="0" err="1">
                <a:latin typeface="NikoshBAN" panose="02000000000000000000" pitchFamily="2" charset="0"/>
                <a:cs typeface="NikoshBAN" panose="02000000000000000000" pitchFamily="2" charset="0"/>
              </a:rPr>
              <a:t>কাজ</a:t>
            </a:r>
            <a:endParaRPr lang="en-US" sz="4400" b="1" dirty="0">
              <a:latin typeface="NikoshBAN" panose="02000000000000000000" pitchFamily="2" charset="0"/>
              <a:cs typeface="NikoshBAN" panose="02000000000000000000" pitchFamily="2" charset="0"/>
            </a:endParaRPr>
          </a:p>
        </p:txBody>
      </p:sp>
      <p:sp>
        <p:nvSpPr>
          <p:cNvPr id="3" name="TextBox 2"/>
          <p:cNvSpPr txBox="1"/>
          <p:nvPr/>
        </p:nvSpPr>
        <p:spPr>
          <a:xfrm>
            <a:off x="2243572" y="4434325"/>
            <a:ext cx="7776864" cy="1200329"/>
          </a:xfrm>
          <a:prstGeom prst="rect">
            <a:avLst/>
          </a:prstGeom>
          <a:noFill/>
        </p:spPr>
        <p:txBody>
          <a:bodyPr wrap="square" rtlCol="0">
            <a:spAutoFit/>
          </a:bodyPr>
          <a:lstStyle/>
          <a:p>
            <a:pPr algn="just"/>
            <a:r>
              <a:rPr lang="en-US" sz="3600" dirty="0" err="1">
                <a:latin typeface="NikoshBAN" panose="02000000000000000000" pitchFamily="2" charset="0"/>
                <a:cs typeface="NikoshBAN" panose="02000000000000000000" pitchFamily="2" charset="0"/>
              </a:rPr>
              <a:t>মিশরীয়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দিকতা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অধিকতর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উন্নত</a:t>
            </a:r>
            <a:r>
              <a:rPr lang="en-US" sz="3600" dirty="0">
                <a:latin typeface="NikoshBAN" panose="02000000000000000000" pitchFamily="2" charset="0"/>
                <a:cs typeface="NikoshBAN" panose="02000000000000000000" pitchFamily="2" charset="0"/>
              </a:rPr>
              <a:t> ? </a:t>
            </a:r>
            <a:r>
              <a:rPr lang="en-US" sz="3600" dirty="0" err="1">
                <a:latin typeface="NikoshBAN" panose="02000000000000000000" pitchFamily="2" charset="0"/>
                <a:cs typeface="NikoshBAN" panose="02000000000000000000" pitchFamily="2" charset="0"/>
              </a:rPr>
              <a:t>তোমার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মতের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পক্ষে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যু্ক্তি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উপস্থাপন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556" y="1326630"/>
            <a:ext cx="8064896" cy="3038475"/>
          </a:xfrm>
          <a:prstGeom prst="rect">
            <a:avLst/>
          </a:prstGeom>
        </p:spPr>
      </p:pic>
      <p:sp>
        <p:nvSpPr>
          <p:cNvPr id="5" name="Date Placeholder 4"/>
          <p:cNvSpPr>
            <a:spLocks noGrp="1"/>
          </p:cNvSpPr>
          <p:nvPr>
            <p:ph type="dt" sz="half" idx="10"/>
          </p:nvPr>
        </p:nvSpPr>
        <p:spPr/>
        <p:txBody>
          <a:bodyPr/>
          <a:lstStyle/>
          <a:p>
            <a:fld id="{60173319-D04D-41A6-A04B-E96EE11AB40F}" type="datetime1">
              <a:rPr lang="en-US" smtClean="0"/>
              <a:t>2/24/2022</a:t>
            </a:fld>
            <a:endParaRPr lang="en-US"/>
          </a:p>
        </p:txBody>
      </p:sp>
      <p:sp>
        <p:nvSpPr>
          <p:cNvPr id="7" name="Slide Number Placeholder 6"/>
          <p:cNvSpPr>
            <a:spLocks noGrp="1"/>
          </p:cNvSpPr>
          <p:nvPr>
            <p:ph type="sldNum" sz="quarter" idx="12"/>
          </p:nvPr>
        </p:nvSpPr>
        <p:spPr/>
        <p:txBody>
          <a:bodyPr/>
          <a:lstStyle/>
          <a:p>
            <a:fld id="{BA8884AD-9018-4AFF-8D35-624D5C10576D}" type="slidenum">
              <a:rPr lang="en-US" smtClean="0"/>
              <a:t>50</a:t>
            </a:fld>
            <a:endParaRPr lang="en-US"/>
          </a:p>
        </p:txBody>
      </p:sp>
    </p:spTree>
    <p:extLst>
      <p:ext uri="{BB962C8B-B14F-4D97-AF65-F5344CB8AC3E}">
        <p14:creationId xmlns:p14="http://schemas.microsoft.com/office/powerpoint/2010/main" val="36887545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67608" y="1700811"/>
            <a:ext cx="7488832" cy="1015663"/>
          </a:xfrm>
          <a:prstGeom prst="rect">
            <a:avLst/>
          </a:prstGeom>
          <a:noFill/>
        </p:spPr>
        <p:txBody>
          <a:bodyPr wrap="square" rtlCol="0">
            <a:spAutoFit/>
          </a:bodyPr>
          <a:lstStyle/>
          <a:p>
            <a:pPr algn="ctr"/>
            <a:r>
              <a:rPr lang="en-US" sz="6000" dirty="0" err="1">
                <a:latin typeface="NikoshBAN" panose="02000000000000000000" pitchFamily="2" charset="0"/>
                <a:cs typeface="NikoshBAN" panose="02000000000000000000" pitchFamily="2" charset="0"/>
              </a:rPr>
              <a:t>ধন্যবাদ</a:t>
            </a:r>
            <a:endParaRPr lang="en-US" sz="6000" dirty="0">
              <a:latin typeface="NikoshBAN" panose="02000000000000000000" pitchFamily="2" charset="0"/>
              <a:cs typeface="NikoshBAN" panose="02000000000000000000" pitchFamily="2" charset="0"/>
            </a:endParaRPr>
          </a:p>
        </p:txBody>
      </p:sp>
      <p:sp>
        <p:nvSpPr>
          <p:cNvPr id="3" name="Date Placeholder 2"/>
          <p:cNvSpPr>
            <a:spLocks noGrp="1"/>
          </p:cNvSpPr>
          <p:nvPr>
            <p:ph type="dt" sz="half" idx="10"/>
          </p:nvPr>
        </p:nvSpPr>
        <p:spPr/>
        <p:txBody>
          <a:bodyPr/>
          <a:lstStyle/>
          <a:p>
            <a:fld id="{9ED165F4-44C8-47F7-837B-0BB5F43DF1D1}" type="datetime1">
              <a:rPr lang="en-US" smtClean="0"/>
              <a:t>2/24/2022</a:t>
            </a:fld>
            <a:endParaRPr lang="en-US"/>
          </a:p>
        </p:txBody>
      </p:sp>
      <p:sp>
        <p:nvSpPr>
          <p:cNvPr id="5" name="Slide Number Placeholder 4"/>
          <p:cNvSpPr>
            <a:spLocks noGrp="1"/>
          </p:cNvSpPr>
          <p:nvPr>
            <p:ph type="sldNum" sz="quarter" idx="12"/>
          </p:nvPr>
        </p:nvSpPr>
        <p:spPr/>
        <p:txBody>
          <a:bodyPr/>
          <a:lstStyle/>
          <a:p>
            <a:fld id="{BA8884AD-9018-4AFF-8D35-624D5C10576D}" type="slidenum">
              <a:rPr lang="en-US" smtClean="0"/>
              <a:t>51</a:t>
            </a:fld>
            <a:endParaRPr lang="en-US"/>
          </a:p>
        </p:txBody>
      </p:sp>
      <p:pic>
        <p:nvPicPr>
          <p:cNvPr id="6" name="Picture 2" descr="C:\Users\HERA COMPUTER\Desktop\পিরামিড\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811" y="2716473"/>
            <a:ext cx="3840426" cy="283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6420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1544" y="836713"/>
            <a:ext cx="2756814" cy="5632311"/>
          </a:xfrm>
          <a:prstGeom prst="rect">
            <a:avLst/>
          </a:prstGeom>
          <a:noFill/>
        </p:spPr>
        <p:txBody>
          <a:bodyPr wrap="square" rtlCol="0">
            <a:spAutoFit/>
          </a:bodyPr>
          <a:lstStyle/>
          <a:p>
            <a:pPr algn="just"/>
            <a:r>
              <a:rPr lang="bn-IN" sz="2400" dirty="0">
                <a:latin typeface="NikoshBAN" panose="02000000000000000000" pitchFamily="2" charset="0"/>
                <a:cs typeface="NikoshBAN" panose="02000000000000000000" pitchFamily="2" charset="0"/>
              </a:rPr>
              <a:t>অভিধান মতে, সভ্যতার অর্থ হচ্ছে, "সভ্য জাতির জীবনযাত্রা নির্বাহের পদ্ধতি- সাহিত্য, শিল্প, বিজ্ঞান, দর্শন, ধর্ম ও বিবিধ বিদ্যার অনুশীলনহেতু মন মগজের উৎকর্ষ সাধন"।</a:t>
            </a:r>
            <a:endParaRPr lang="en-US" sz="2400" dirty="0">
              <a:latin typeface="NikoshBAN" panose="02000000000000000000" pitchFamily="2" charset="0"/>
              <a:cs typeface="NikoshBAN" panose="02000000000000000000" pitchFamily="2" charset="0"/>
            </a:endParaRPr>
          </a:p>
          <a:p>
            <a:pPr algn="just"/>
            <a:r>
              <a:rPr lang="as-IN" sz="2400" dirty="0">
                <a:latin typeface="NikoshBAN" panose="02000000000000000000" pitchFamily="2" charset="0"/>
                <a:cs typeface="NikoshBAN" panose="02000000000000000000" pitchFamily="2" charset="0"/>
              </a:rPr>
              <a:t>পৃথিবীর বিভিন্ন অঞ্চলে সভ্যতার উদ্ভব মানুষের সবচে</a:t>
            </a:r>
            <a:r>
              <a:rPr lang="en-US" sz="2400" dirty="0" err="1">
                <a:latin typeface="NikoshBAN" panose="02000000000000000000" pitchFamily="2" charset="0"/>
                <a:cs typeface="NikoshBAN" panose="02000000000000000000" pitchFamily="2" charset="0"/>
              </a:rPr>
              <a:t>য়ে</a:t>
            </a:r>
            <a:r>
              <a:rPr lang="as-IN" sz="2400" dirty="0">
                <a:latin typeface="NikoshBAN" panose="02000000000000000000" pitchFamily="2" charset="0"/>
                <a:cs typeface="NikoshBAN" panose="02000000000000000000" pitchFamily="2" charset="0"/>
              </a:rPr>
              <a:t> বড় অর্জন</a:t>
            </a:r>
            <a:r>
              <a:rPr lang="en-US" sz="2400" dirty="0">
                <a:latin typeface="NikoshBAN" panose="02000000000000000000" pitchFamily="2" charset="0"/>
                <a:cs typeface="NikoshBAN" panose="02000000000000000000" pitchFamily="2" charset="0"/>
              </a:rPr>
              <a:t>।</a:t>
            </a:r>
            <a:r>
              <a:rPr lang="as-IN" sz="2400" dirty="0">
                <a:latin typeface="NikoshBAN" panose="02000000000000000000" pitchFamily="2" charset="0"/>
                <a:cs typeface="NikoshBAN" panose="02000000000000000000" pitchFamily="2" charset="0"/>
              </a:rPr>
              <a:t>বন্যতা থেকে বর্বরতা এবং বর্বরতা থেকে মানুষ ধীরে ধীরে সুশৃংঙ্খল জীবন-যাপনে অভ্যস্ত হ</a:t>
            </a:r>
            <a:r>
              <a:rPr lang="en-US" sz="2400" dirty="0" err="1">
                <a:latin typeface="NikoshBAN" panose="02000000000000000000" pitchFamily="2" charset="0"/>
                <a:cs typeface="NikoshBAN" panose="02000000000000000000" pitchFamily="2" charset="0"/>
              </a:rPr>
              <a:t>য়ে</a:t>
            </a:r>
            <a:r>
              <a:rPr lang="as-IN" sz="2400" dirty="0">
                <a:latin typeface="NikoshBAN" panose="02000000000000000000" pitchFamily="2" charset="0"/>
                <a:cs typeface="NikoshBAN" panose="02000000000000000000" pitchFamily="2" charset="0"/>
              </a:rPr>
              <a:t> ওঠে সভ্যতার কল্যাণেই</a:t>
            </a:r>
            <a:r>
              <a:rPr lang="en-US" sz="2400" dirty="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p:txBody>
      </p:sp>
      <p:sp>
        <p:nvSpPr>
          <p:cNvPr id="3" name="TextBox 2"/>
          <p:cNvSpPr txBox="1"/>
          <p:nvPr/>
        </p:nvSpPr>
        <p:spPr>
          <a:xfrm>
            <a:off x="1919536" y="190381"/>
            <a:ext cx="3096344" cy="523220"/>
          </a:xfrm>
          <a:prstGeom prst="rect">
            <a:avLst/>
          </a:prstGeom>
          <a:noFill/>
        </p:spPr>
        <p:txBody>
          <a:bodyPr wrap="square" rtlCol="0">
            <a:spAutoFit/>
          </a:bodyPr>
          <a:lstStyle/>
          <a:p>
            <a:r>
              <a:rPr lang="en-US" sz="2800" b="1" dirty="0" err="1">
                <a:latin typeface="NikoshBAN" panose="02000000000000000000" pitchFamily="2" charset="0"/>
                <a:cs typeface="NikoshBAN" panose="02000000000000000000" pitchFamily="2" charset="0"/>
              </a:rPr>
              <a:t>সভ্যতাঃ</a:t>
            </a:r>
            <a:endParaRPr lang="en-US" sz="2800" b="1" dirty="0">
              <a:latin typeface="NikoshBAN" panose="02000000000000000000" pitchFamily="2" charset="0"/>
              <a:cs typeface="NikoshBAN" panose="02000000000000000000" pitchFamily="2" charset="0"/>
            </a:endParaRPr>
          </a:p>
        </p:txBody>
      </p:sp>
      <p:sp>
        <p:nvSpPr>
          <p:cNvPr id="6" name="TextBox 5"/>
          <p:cNvSpPr txBox="1"/>
          <p:nvPr/>
        </p:nvSpPr>
        <p:spPr>
          <a:xfrm>
            <a:off x="7248129" y="6195456"/>
            <a:ext cx="5596113"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আধুনিক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মানুষের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সভ্যতা</a:t>
            </a:r>
            <a:endParaRPr lang="en-US" sz="2400" dirty="0">
              <a:latin typeface="NikoshBAN" panose="02000000000000000000" pitchFamily="2" charset="0"/>
              <a:cs typeface="NikoshBAN" panose="02000000000000000000" pitchFamily="2" charset="0"/>
            </a:endParaRPr>
          </a:p>
        </p:txBody>
      </p:sp>
      <p:grpSp>
        <p:nvGrpSpPr>
          <p:cNvPr id="8" name="Group 7"/>
          <p:cNvGrpSpPr/>
          <p:nvPr/>
        </p:nvGrpSpPr>
        <p:grpSpPr>
          <a:xfrm>
            <a:off x="4821383" y="3602101"/>
            <a:ext cx="5668117" cy="2593355"/>
            <a:chOff x="3297382" y="3355924"/>
            <a:chExt cx="5668117" cy="259335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6278" y="3355924"/>
              <a:ext cx="2959221" cy="259335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382" y="3365338"/>
              <a:ext cx="2730417" cy="2583941"/>
            </a:xfrm>
            <a:prstGeom prst="rect">
              <a:avLst/>
            </a:prstGeom>
          </p:spPr>
        </p:pic>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1137" y="392418"/>
            <a:ext cx="5629275" cy="2905125"/>
          </a:xfrm>
          <a:prstGeom prst="rect">
            <a:avLst/>
          </a:prstGeom>
        </p:spPr>
      </p:pic>
      <p:sp>
        <p:nvSpPr>
          <p:cNvPr id="4" name="Date Placeholder 3"/>
          <p:cNvSpPr>
            <a:spLocks noGrp="1"/>
          </p:cNvSpPr>
          <p:nvPr>
            <p:ph type="dt" sz="half" idx="10"/>
          </p:nvPr>
        </p:nvSpPr>
        <p:spPr/>
        <p:txBody>
          <a:bodyPr/>
          <a:lstStyle/>
          <a:p>
            <a:fld id="{406E7375-C616-48F7-BCE0-8E7D4DA97EE0}" type="datetime1">
              <a:rPr lang="en-US" smtClean="0"/>
              <a:t>2/24/2022</a:t>
            </a:fld>
            <a:endParaRPr lang="en-US"/>
          </a:p>
        </p:txBody>
      </p:sp>
      <p:sp>
        <p:nvSpPr>
          <p:cNvPr id="10" name="Slide Number Placeholder 9"/>
          <p:cNvSpPr>
            <a:spLocks noGrp="1"/>
          </p:cNvSpPr>
          <p:nvPr>
            <p:ph type="sldNum" sz="quarter" idx="12"/>
          </p:nvPr>
        </p:nvSpPr>
        <p:spPr/>
        <p:txBody>
          <a:bodyPr/>
          <a:lstStyle/>
          <a:p>
            <a:fld id="{BA8884AD-9018-4AFF-8D35-624D5C10576D}" type="slidenum">
              <a:rPr lang="en-US" smtClean="0"/>
              <a:t>6</a:t>
            </a:fld>
            <a:endParaRPr lang="en-US"/>
          </a:p>
        </p:txBody>
      </p:sp>
    </p:spTree>
    <p:extLst>
      <p:ext uri="{BB962C8B-B14F-4D97-AF65-F5344CB8AC3E}">
        <p14:creationId xmlns:p14="http://schemas.microsoft.com/office/powerpoint/2010/main" val="3464069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5560" y="783966"/>
            <a:ext cx="3600400" cy="5016758"/>
          </a:xfrm>
          <a:prstGeom prst="rect">
            <a:avLst/>
          </a:prstGeom>
          <a:noFill/>
        </p:spPr>
        <p:txBody>
          <a:bodyPr wrap="square" rtlCol="0">
            <a:spAutoFit/>
          </a:bodyPr>
          <a:lstStyle/>
          <a:p>
            <a:pPr algn="just"/>
            <a:r>
              <a:rPr lang="as-IN" sz="3200" dirty="0">
                <a:latin typeface="NikoshBAN" panose="02000000000000000000" pitchFamily="2" charset="0"/>
                <a:cs typeface="NikoshBAN" panose="02000000000000000000" pitchFamily="2" charset="0"/>
              </a:rPr>
              <a:t>মানবগোষ্ঠী</a:t>
            </a:r>
            <a:r>
              <a:rPr lang="en-US" sz="3200" dirty="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তাদের সামাজিক, অর্থনৈতিক, সাংস্কৃতিক কর্মকাণ্ড দ্বারা জীবন প্রবাহের মানোন্ন</a:t>
            </a:r>
            <a:r>
              <a:rPr lang="en-US"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ন করতে থাকে। বিশেষ সম</a:t>
            </a:r>
            <a:r>
              <a:rPr lang="en-US" sz="3200" dirty="0">
                <a:latin typeface="NikoshBAN" panose="02000000000000000000" pitchFamily="2" charset="0"/>
                <a:cs typeface="NikoshBAN" panose="02000000000000000000" pitchFamily="2" charset="0"/>
              </a:rPr>
              <a:t>য় </a:t>
            </a:r>
            <a:r>
              <a:rPr lang="as-IN" sz="3200" dirty="0">
                <a:latin typeface="NikoshBAN" panose="02000000000000000000" pitchFamily="2" charset="0"/>
                <a:cs typeface="NikoshBAN" panose="02000000000000000000" pitchFamily="2" charset="0"/>
              </a:rPr>
              <a:t>-কালের পরিপ্রেক্ষিতে তা সভ্যতা নামে অভিহিত হ</a:t>
            </a:r>
            <a:r>
              <a:rPr lang="en-US" sz="3200" dirty="0">
                <a:latin typeface="NikoshBAN" panose="02000000000000000000" pitchFamily="2" charset="0"/>
                <a:cs typeface="NikoshBAN" panose="02000000000000000000" pitchFamily="2" charset="0"/>
              </a:rPr>
              <a:t>য়</a:t>
            </a:r>
            <a:r>
              <a:rPr lang="as-IN" sz="3200" dirty="0">
                <a:latin typeface="NikoshBAN" panose="02000000000000000000" pitchFamily="2" charset="0"/>
                <a:cs typeface="NikoshBAN" panose="02000000000000000000" pitchFamily="2" charset="0"/>
              </a:rPr>
              <a:t>। প্রাচীন কালে পৃথিবীর বিভিন্ন অঞ্চলে বহু সভ্যতা গড়ে ওঠে</a:t>
            </a:r>
            <a:r>
              <a:rPr lang="en-US" sz="3200" dirty="0">
                <a:latin typeface="NikoshBAN" panose="02000000000000000000" pitchFamily="2" charset="0"/>
                <a:cs typeface="NikoshBAN" panose="02000000000000000000" pitchFamily="2" charset="0"/>
              </a:rPr>
              <a:t>।</a:t>
            </a:r>
            <a:endParaRPr lang="en-US" sz="3200" dirty="0"/>
          </a:p>
        </p:txBody>
      </p:sp>
      <p:sp>
        <p:nvSpPr>
          <p:cNvPr id="3" name="Date Placeholder 2"/>
          <p:cNvSpPr>
            <a:spLocks noGrp="1"/>
          </p:cNvSpPr>
          <p:nvPr>
            <p:ph type="dt" sz="half" idx="10"/>
          </p:nvPr>
        </p:nvSpPr>
        <p:spPr/>
        <p:txBody>
          <a:bodyPr/>
          <a:lstStyle/>
          <a:p>
            <a:fld id="{11A715BE-B877-4D3B-8D1C-1A568A6BC4B7}" type="datetime1">
              <a:rPr lang="en-US" smtClean="0"/>
              <a:t>2/24/2022</a:t>
            </a:fld>
            <a:endParaRPr lang="en-US"/>
          </a:p>
        </p:txBody>
      </p:sp>
      <p:sp>
        <p:nvSpPr>
          <p:cNvPr id="10" name="Slide Number Placeholder 9"/>
          <p:cNvSpPr>
            <a:spLocks noGrp="1"/>
          </p:cNvSpPr>
          <p:nvPr>
            <p:ph type="sldNum" sz="quarter" idx="12"/>
          </p:nvPr>
        </p:nvSpPr>
        <p:spPr/>
        <p:txBody>
          <a:bodyPr/>
          <a:lstStyle/>
          <a:p>
            <a:fld id="{BA8884AD-9018-4AFF-8D35-624D5C10576D}" type="slidenum">
              <a:rPr lang="en-US" smtClean="0"/>
              <a:t>7</a:t>
            </a:fld>
            <a:endParaRPr lang="en-US"/>
          </a:p>
        </p:txBody>
      </p:sp>
      <p:grpSp>
        <p:nvGrpSpPr>
          <p:cNvPr id="23" name="Group 22"/>
          <p:cNvGrpSpPr/>
          <p:nvPr/>
        </p:nvGrpSpPr>
        <p:grpSpPr>
          <a:xfrm>
            <a:off x="6005452" y="3664124"/>
            <a:ext cx="7356887" cy="3136401"/>
            <a:chOff x="4481451" y="3664123"/>
            <a:chExt cx="7356887" cy="3136401"/>
          </a:xfrm>
        </p:grpSpPr>
        <p:sp>
          <p:nvSpPr>
            <p:cNvPr id="8" name="TextBox 7"/>
            <p:cNvSpPr txBox="1"/>
            <p:nvPr/>
          </p:nvSpPr>
          <p:spPr>
            <a:xfrm>
              <a:off x="7877898" y="4415729"/>
              <a:ext cx="3960440" cy="1384995"/>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বর্তমান</a:t>
              </a:r>
              <a:r>
                <a:rPr lang="en-US" sz="2800" dirty="0">
                  <a:latin typeface="NikoshBAN" panose="02000000000000000000" pitchFamily="2" charset="0"/>
                  <a:cs typeface="NikoshBAN" panose="02000000000000000000" pitchFamily="2" charset="0"/>
                </a:rPr>
                <a:t> </a:t>
              </a:r>
            </a:p>
            <a:p>
              <a:r>
                <a:rPr lang="en-US" sz="2800" dirty="0" err="1">
                  <a:latin typeface="NikoshBAN" panose="02000000000000000000" pitchFamily="2" charset="0"/>
                  <a:cs typeface="NikoshBAN" panose="02000000000000000000" pitchFamily="2" charset="0"/>
                </a:rPr>
                <a:t>সভ্যতার</a:t>
              </a:r>
              <a:r>
                <a:rPr lang="en-US" sz="2800" dirty="0">
                  <a:latin typeface="NikoshBAN" panose="02000000000000000000" pitchFamily="2" charset="0"/>
                  <a:cs typeface="NikoshBAN" panose="02000000000000000000" pitchFamily="2" charset="0"/>
                </a:rPr>
                <a:t> </a:t>
              </a:r>
            </a:p>
            <a:p>
              <a:r>
                <a:rPr lang="en-US" sz="2800" dirty="0" err="1">
                  <a:latin typeface="NikoshBAN" panose="02000000000000000000" pitchFamily="2" charset="0"/>
                  <a:cs typeface="NikoshBAN" panose="02000000000000000000" pitchFamily="2" charset="0"/>
                </a:rPr>
                <a:t>সংস্কৃতি</a:t>
              </a:r>
              <a:endParaRPr lang="en-US" sz="2800" dirty="0">
                <a:latin typeface="NikoshBAN" panose="02000000000000000000" pitchFamily="2" charset="0"/>
                <a:cs typeface="NikoshBAN" panose="02000000000000000000" pitchFamily="2" charset="0"/>
              </a:endParaRPr>
            </a:p>
          </p:txBody>
        </p:sp>
        <p:grpSp>
          <p:nvGrpSpPr>
            <p:cNvPr id="22" name="Group 21"/>
            <p:cNvGrpSpPr/>
            <p:nvPr/>
          </p:nvGrpSpPr>
          <p:grpSpPr>
            <a:xfrm>
              <a:off x="4481451" y="3664123"/>
              <a:ext cx="3366912" cy="3136401"/>
              <a:chOff x="4481451" y="3664123"/>
              <a:chExt cx="3366912" cy="313640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1451" y="5404493"/>
                <a:ext cx="3366912" cy="139603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1451" y="3664123"/>
                <a:ext cx="3366912" cy="1777380"/>
              </a:xfrm>
              <a:prstGeom prst="rect">
                <a:avLst/>
              </a:prstGeom>
            </p:spPr>
          </p:pic>
        </p:grpSp>
      </p:grpSp>
      <p:grpSp>
        <p:nvGrpSpPr>
          <p:cNvPr id="21" name="Group 20"/>
          <p:cNvGrpSpPr/>
          <p:nvPr/>
        </p:nvGrpSpPr>
        <p:grpSpPr>
          <a:xfrm>
            <a:off x="6005452" y="404699"/>
            <a:ext cx="4476567" cy="3203500"/>
            <a:chOff x="4481451" y="404699"/>
            <a:chExt cx="4476567" cy="3203500"/>
          </a:xfrm>
        </p:grpSpPr>
        <p:grpSp>
          <p:nvGrpSpPr>
            <p:cNvPr id="19" name="Group 18"/>
            <p:cNvGrpSpPr/>
            <p:nvPr/>
          </p:nvGrpSpPr>
          <p:grpSpPr>
            <a:xfrm>
              <a:off x="4481451" y="404699"/>
              <a:ext cx="3366913" cy="3203500"/>
              <a:chOff x="4481451" y="404699"/>
              <a:chExt cx="3366913" cy="320350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1451" y="404699"/>
                <a:ext cx="3366913" cy="1491801"/>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1451" y="1884174"/>
                <a:ext cx="3366912" cy="1724025"/>
              </a:xfrm>
              <a:prstGeom prst="rect">
                <a:avLst/>
              </a:prstGeom>
            </p:spPr>
          </p:pic>
        </p:grpSp>
        <p:sp>
          <p:nvSpPr>
            <p:cNvPr id="20" name="TextBox 19"/>
            <p:cNvSpPr txBox="1"/>
            <p:nvPr/>
          </p:nvSpPr>
          <p:spPr>
            <a:xfrm>
              <a:off x="7877898" y="908720"/>
              <a:ext cx="1080120" cy="1384995"/>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প্রাচীন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সভ্যতার</a:t>
              </a:r>
              <a:endParaRPr lang="en-US" sz="2800" dirty="0">
                <a:latin typeface="NikoshBAN" panose="02000000000000000000" pitchFamily="2" charset="0"/>
                <a:cs typeface="NikoshBAN" panose="02000000000000000000" pitchFamily="2" charset="0"/>
              </a:endParaRPr>
            </a:p>
            <a:p>
              <a:r>
                <a:rPr lang="en-US" sz="2800" dirty="0" err="1">
                  <a:latin typeface="NikoshBAN" panose="02000000000000000000" pitchFamily="2" charset="0"/>
                  <a:cs typeface="NikoshBAN" panose="02000000000000000000" pitchFamily="2" charset="0"/>
                </a:rPr>
                <a:t>সংস্কৃতি</a:t>
              </a:r>
              <a:endParaRPr lang="en-US" sz="28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8785176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63552" y="548683"/>
            <a:ext cx="8280920" cy="4524315"/>
          </a:xfrm>
          <a:prstGeom prst="rect">
            <a:avLst/>
          </a:prstGeom>
        </p:spPr>
        <p:txBody>
          <a:bodyPr wrap="square">
            <a:spAutoFit/>
          </a:bodyPr>
          <a:lstStyle/>
          <a:p>
            <a:r>
              <a:rPr lang="en-US" sz="3600" dirty="0" err="1">
                <a:solidFill>
                  <a:srgbClr val="333300"/>
                </a:solidFill>
                <a:latin typeface="NikoshBAN" panose="02000000000000000000" pitchFamily="2" charset="0"/>
                <a:cs typeface="NikoshBAN" panose="02000000000000000000" pitchFamily="2" charset="0"/>
              </a:rPr>
              <a:t>বিশ্বের</a:t>
            </a:r>
            <a:r>
              <a:rPr lang="en-US" sz="3600" dirty="0">
                <a:solidFill>
                  <a:srgbClr val="333300"/>
                </a:solidFill>
                <a:latin typeface="NikoshBAN" panose="02000000000000000000" pitchFamily="2" charset="0"/>
                <a:cs typeface="NikoshBAN" panose="02000000000000000000" pitchFamily="2" charset="0"/>
              </a:rPr>
              <a:t> </a:t>
            </a:r>
            <a:r>
              <a:rPr lang="en-US" sz="3600" dirty="0" err="1">
                <a:solidFill>
                  <a:srgbClr val="333300"/>
                </a:solidFill>
                <a:latin typeface="NikoshBAN" panose="02000000000000000000" pitchFamily="2" charset="0"/>
                <a:cs typeface="NikoshBAN" panose="02000000000000000000" pitchFamily="2" charset="0"/>
              </a:rPr>
              <a:t>উল্লেখযোগ্য</a:t>
            </a:r>
            <a:r>
              <a:rPr lang="en-US" sz="3600" dirty="0">
                <a:solidFill>
                  <a:srgbClr val="333300"/>
                </a:solidFill>
                <a:latin typeface="NikoshBAN" panose="02000000000000000000" pitchFamily="2" charset="0"/>
                <a:cs typeface="NikoshBAN" panose="02000000000000000000" pitchFamily="2" charset="0"/>
              </a:rPr>
              <a:t> </a:t>
            </a:r>
            <a:r>
              <a:rPr lang="en-US" sz="3600" dirty="0" err="1">
                <a:solidFill>
                  <a:srgbClr val="333300"/>
                </a:solidFill>
                <a:latin typeface="NikoshBAN" panose="02000000000000000000" pitchFamily="2" charset="0"/>
                <a:cs typeface="NikoshBAN" panose="02000000000000000000" pitchFamily="2" charset="0"/>
              </a:rPr>
              <a:t>কয়েকটি</a:t>
            </a:r>
            <a:r>
              <a:rPr lang="en-US" sz="3600" dirty="0">
                <a:solidFill>
                  <a:srgbClr val="333300"/>
                </a:solidFill>
                <a:latin typeface="NikoshBAN" panose="02000000000000000000" pitchFamily="2" charset="0"/>
                <a:cs typeface="NikoshBAN" panose="02000000000000000000" pitchFamily="2" charset="0"/>
              </a:rPr>
              <a:t> </a:t>
            </a:r>
            <a:r>
              <a:rPr lang="en-US" sz="3600" dirty="0" err="1">
                <a:solidFill>
                  <a:srgbClr val="333300"/>
                </a:solidFill>
                <a:latin typeface="NikoshBAN" panose="02000000000000000000" pitchFamily="2" charset="0"/>
                <a:cs typeface="NikoshBAN" panose="02000000000000000000" pitchFamily="2" charset="0"/>
              </a:rPr>
              <a:t>প্রাচীন</a:t>
            </a:r>
            <a:r>
              <a:rPr lang="en-US" sz="3600" dirty="0">
                <a:solidFill>
                  <a:srgbClr val="333300"/>
                </a:solidFill>
                <a:latin typeface="NikoshBAN" panose="02000000000000000000" pitchFamily="2" charset="0"/>
                <a:cs typeface="NikoshBAN" panose="02000000000000000000" pitchFamily="2" charset="0"/>
              </a:rPr>
              <a:t> </a:t>
            </a:r>
            <a:r>
              <a:rPr lang="en-US" sz="3600" dirty="0" err="1">
                <a:solidFill>
                  <a:srgbClr val="333300"/>
                </a:solidFill>
                <a:latin typeface="NikoshBAN" panose="02000000000000000000" pitchFamily="2" charset="0"/>
                <a:cs typeface="NikoshBAN" panose="02000000000000000000" pitchFamily="2" charset="0"/>
              </a:rPr>
              <a:t>সভ্যতার</a:t>
            </a:r>
            <a:r>
              <a:rPr lang="en-US" sz="3600" dirty="0">
                <a:solidFill>
                  <a:srgbClr val="333300"/>
                </a:solidFill>
                <a:latin typeface="NikoshBAN" panose="02000000000000000000" pitchFamily="2" charset="0"/>
                <a:cs typeface="NikoshBAN" panose="02000000000000000000" pitchFamily="2" charset="0"/>
              </a:rPr>
              <a:t> </a:t>
            </a:r>
            <a:r>
              <a:rPr lang="en-US" sz="3600" dirty="0" err="1">
                <a:solidFill>
                  <a:srgbClr val="333300"/>
                </a:solidFill>
                <a:latin typeface="NikoshBAN" panose="02000000000000000000" pitchFamily="2" charset="0"/>
                <a:cs typeface="NikoshBAN" panose="02000000000000000000" pitchFamily="2" charset="0"/>
              </a:rPr>
              <a:t>নাম</a:t>
            </a:r>
            <a:r>
              <a:rPr lang="en-US" sz="3600" dirty="0">
                <a:solidFill>
                  <a:srgbClr val="333300"/>
                </a:solidFill>
                <a:latin typeface="NikoshBAN" panose="02000000000000000000" pitchFamily="2" charset="0"/>
                <a:cs typeface="NikoshBAN" panose="02000000000000000000" pitchFamily="2" charset="0"/>
              </a:rPr>
              <a:t> </a:t>
            </a:r>
            <a:r>
              <a:rPr lang="en-US" sz="3600" dirty="0" err="1">
                <a:solidFill>
                  <a:srgbClr val="333300"/>
                </a:solidFill>
                <a:latin typeface="NikoshBAN" panose="02000000000000000000" pitchFamily="2" charset="0"/>
                <a:cs typeface="NikoshBAN" panose="02000000000000000000" pitchFamily="2" charset="0"/>
              </a:rPr>
              <a:t>নিম্নরুপঃ</a:t>
            </a:r>
            <a:r>
              <a:rPr lang="en-US" sz="3600" dirty="0">
                <a:solidFill>
                  <a:srgbClr val="333300"/>
                </a:solidFill>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a:p>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(১) </a:t>
            </a:r>
            <a:r>
              <a:rPr lang="en-US" sz="3600" dirty="0" err="1">
                <a:latin typeface="NikoshBAN" panose="02000000000000000000" pitchFamily="2" charset="0"/>
                <a:cs typeface="NikoshBAN" panose="02000000000000000000" pitchFamily="2" charset="0"/>
              </a:rPr>
              <a:t>মিশরীয়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a:t>
            </a:r>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(২) </a:t>
            </a:r>
            <a:r>
              <a:rPr lang="en-US" sz="3600" dirty="0" err="1">
                <a:latin typeface="NikoshBAN" panose="02000000000000000000" pitchFamily="2" charset="0"/>
                <a:cs typeface="NikoshBAN" panose="02000000000000000000" pitchFamily="2" charset="0"/>
              </a:rPr>
              <a:t>মেসোপটেমীয়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a:t>
            </a:r>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(৩) </a:t>
            </a:r>
            <a:r>
              <a:rPr lang="en-US" sz="3600" dirty="0" err="1">
                <a:latin typeface="NikoshBAN" panose="02000000000000000000" pitchFamily="2" charset="0"/>
                <a:cs typeface="NikoshBAN" panose="02000000000000000000" pitchFamily="2" charset="0"/>
              </a:rPr>
              <a:t>চীন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a:t>
            </a:r>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(৪) </a:t>
            </a:r>
            <a:r>
              <a:rPr lang="en-US" sz="3600" dirty="0" err="1">
                <a:latin typeface="NikoshBAN" panose="02000000000000000000" pitchFamily="2" charset="0"/>
                <a:cs typeface="NikoshBAN" panose="02000000000000000000" pitchFamily="2" charset="0"/>
              </a:rPr>
              <a:t>পারসীয়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a:t>
            </a:r>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(৫) </a:t>
            </a:r>
            <a:r>
              <a:rPr lang="en-US" sz="3600" dirty="0" err="1">
                <a:latin typeface="NikoshBAN" panose="02000000000000000000" pitchFamily="2" charset="0"/>
                <a:cs typeface="NikoshBAN" panose="02000000000000000000" pitchFamily="2" charset="0"/>
              </a:rPr>
              <a:t>গ্রিক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a:t>
            </a:r>
            <a:endParaRPr lang="en-US" sz="3600"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(৬) </a:t>
            </a:r>
            <a:r>
              <a:rPr lang="en-US" sz="3600" dirty="0" err="1">
                <a:latin typeface="NikoshBAN" panose="02000000000000000000" pitchFamily="2" charset="0"/>
                <a:cs typeface="NikoshBAN" panose="02000000000000000000" pitchFamily="2" charset="0"/>
              </a:rPr>
              <a:t>রোমান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সভ্যতা</a:t>
            </a:r>
            <a:endParaRPr lang="en-US" sz="3600" dirty="0">
              <a:latin typeface="NikoshBAN" panose="02000000000000000000" pitchFamily="2" charset="0"/>
              <a:cs typeface="NikoshBAN" panose="02000000000000000000" pitchFamily="2" charset="0"/>
            </a:endParaRPr>
          </a:p>
        </p:txBody>
      </p:sp>
      <p:sp>
        <p:nvSpPr>
          <p:cNvPr id="2" name="Date Placeholder 1"/>
          <p:cNvSpPr>
            <a:spLocks noGrp="1"/>
          </p:cNvSpPr>
          <p:nvPr>
            <p:ph type="dt" sz="half" idx="10"/>
          </p:nvPr>
        </p:nvSpPr>
        <p:spPr/>
        <p:txBody>
          <a:bodyPr/>
          <a:lstStyle/>
          <a:p>
            <a:fld id="{3E53C4DF-C433-4FA5-A7AA-2CE709E77B33}" type="datetime1">
              <a:rPr lang="en-US" smtClean="0"/>
              <a:t>2/24/2022</a:t>
            </a:fld>
            <a:endParaRPr lang="en-US"/>
          </a:p>
        </p:txBody>
      </p:sp>
      <p:sp>
        <p:nvSpPr>
          <p:cNvPr id="5" name="Slide Number Placeholder 4"/>
          <p:cNvSpPr>
            <a:spLocks noGrp="1"/>
          </p:cNvSpPr>
          <p:nvPr>
            <p:ph type="sldNum" sz="quarter" idx="12"/>
          </p:nvPr>
        </p:nvSpPr>
        <p:spPr/>
        <p:txBody>
          <a:bodyPr/>
          <a:lstStyle/>
          <a:p>
            <a:fld id="{BA8884AD-9018-4AFF-8D35-624D5C10576D}" type="slidenum">
              <a:rPr lang="en-US" smtClean="0"/>
              <a:t>8</a:t>
            </a:fld>
            <a:endParaRPr lang="en-US"/>
          </a:p>
        </p:txBody>
      </p:sp>
    </p:spTree>
    <p:extLst>
      <p:ext uri="{BB962C8B-B14F-4D97-AF65-F5344CB8AC3E}">
        <p14:creationId xmlns:p14="http://schemas.microsoft.com/office/powerpoint/2010/main" val="12076218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45265" y="948858"/>
            <a:ext cx="3312368" cy="5262979"/>
          </a:xfrm>
          <a:prstGeom prst="rect">
            <a:avLst/>
          </a:prstGeom>
          <a:noFill/>
        </p:spPr>
        <p:txBody>
          <a:bodyPr wrap="square" rtlCol="0">
            <a:spAutoFit/>
          </a:bodyPr>
          <a:lstStyle/>
          <a:p>
            <a:pPr algn="just"/>
            <a:r>
              <a:rPr lang="as-IN" sz="2400" dirty="0">
                <a:latin typeface="NikoshBAN" panose="02000000000000000000" pitchFamily="2" charset="0"/>
                <a:cs typeface="NikoshBAN" panose="02000000000000000000" pitchFamily="2" charset="0"/>
              </a:rPr>
              <a:t>গ্রিক ঐতিহাসিক হেরোডোটাস প্রাচীন মিশরীয় সভ্যতা ‘</a:t>
            </a:r>
            <a:r>
              <a:rPr lang="as-IN" sz="2400" u="sng" dirty="0">
                <a:latin typeface="NikoshBAN" panose="02000000000000000000" pitchFamily="2" charset="0"/>
                <a:cs typeface="NikoshBAN" panose="02000000000000000000" pitchFamily="2" charset="0"/>
                <a:hlinkClick r:id="rId2"/>
              </a:rPr>
              <a:t>নীল নদের দান</a:t>
            </a:r>
            <a:r>
              <a:rPr lang="as-IN" sz="2400" dirty="0">
                <a:latin typeface="NikoshBAN" panose="02000000000000000000" pitchFamily="2" charset="0"/>
                <a:cs typeface="NikoshBAN" panose="02000000000000000000" pitchFamily="2" charset="0"/>
              </a:rPr>
              <a:t>’ বলেছিলেন। মিশরীয় সভ্যতা গড়ে ওঠে নীল নদকে কেন্দ্র করে। এ নদের বয়ে আনা পলিমাটি দিয়ে মিশরে কৃষিভিত্তিক সমাজ গড়ে ওঠে</a:t>
            </a:r>
            <a:r>
              <a:rPr lang="en-US" sz="2400" dirty="0">
                <a:latin typeface="NikoshBAN" panose="02000000000000000000" pitchFamily="2" charset="0"/>
                <a:cs typeface="NikoshBAN" panose="02000000000000000000" pitchFamily="2" charset="0"/>
              </a:rPr>
              <a:t>।</a:t>
            </a:r>
            <a:endParaRPr lang="as-IN" sz="2400" dirty="0">
              <a:latin typeface="NikoshBAN" panose="02000000000000000000" pitchFamily="2" charset="0"/>
              <a:cs typeface="NikoshBAN" panose="02000000000000000000" pitchFamily="2" charset="0"/>
            </a:endParaRPr>
          </a:p>
          <a:p>
            <a:pPr algn="just"/>
            <a:r>
              <a:rPr lang="as-IN" sz="2400" dirty="0">
                <a:latin typeface="NikoshBAN" panose="02000000000000000000" pitchFamily="2" charset="0"/>
                <a:cs typeface="NikoshBAN" panose="02000000000000000000" pitchFamily="2" charset="0"/>
              </a:rPr>
              <a:t>আজ থেকে আনুমানিক সাড়ে পাঁচ হাজার বছর আগে সেখানে বিকাশ লাভ করে মিশরীয় সভ্যতা</a:t>
            </a:r>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শুধু কৃষিই নয়, নীল নদকে কেন্দ্র করে এ সভ্যতার পুরো অর্থনৈতিক কাঠামো গড়ে উঠেছিল।</a:t>
            </a:r>
            <a:r>
              <a:rPr lang="en-US" sz="2400" dirty="0">
                <a:latin typeface="NikoshBAN" panose="02000000000000000000" pitchFamily="2" charset="0"/>
                <a:cs typeface="NikoshBAN" panose="02000000000000000000" pitchFamily="2" charset="0"/>
              </a:rPr>
              <a:t> </a:t>
            </a:r>
            <a:endParaRPr lang="as-IN" sz="2400" dirty="0">
              <a:latin typeface="NikoshBAN" panose="02000000000000000000" pitchFamily="2" charset="0"/>
              <a:cs typeface="NikoshBAN" panose="02000000000000000000" pitchFamily="2" charset="0"/>
            </a:endParaRPr>
          </a:p>
          <a:p>
            <a:pPr algn="just"/>
            <a:endParaRPr lang="en-US" sz="2400" dirty="0">
              <a:latin typeface="NikoshBAN" panose="02000000000000000000" pitchFamily="2" charset="0"/>
              <a:cs typeface="NikoshBAN" panose="02000000000000000000" pitchFamily="2" charset="0"/>
            </a:endParaRPr>
          </a:p>
        </p:txBody>
      </p:sp>
      <p:grpSp>
        <p:nvGrpSpPr>
          <p:cNvPr id="6" name="Group 5"/>
          <p:cNvGrpSpPr/>
          <p:nvPr/>
        </p:nvGrpSpPr>
        <p:grpSpPr>
          <a:xfrm>
            <a:off x="6096000" y="804119"/>
            <a:ext cx="4418090" cy="5180542"/>
            <a:chOff x="4402382" y="1337866"/>
            <a:chExt cx="4418090" cy="518054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382" y="3573015"/>
              <a:ext cx="4418090" cy="294539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382" y="1337866"/>
              <a:ext cx="4418090" cy="2390115"/>
            </a:xfrm>
            <a:prstGeom prst="rect">
              <a:avLst/>
            </a:prstGeom>
          </p:spPr>
        </p:pic>
      </p:grpSp>
      <p:sp>
        <p:nvSpPr>
          <p:cNvPr id="7" name="TextBox 6"/>
          <p:cNvSpPr txBox="1"/>
          <p:nvPr/>
        </p:nvSpPr>
        <p:spPr>
          <a:xfrm>
            <a:off x="1775520" y="-10211"/>
            <a:ext cx="5544616" cy="1569660"/>
          </a:xfrm>
          <a:prstGeom prst="rect">
            <a:avLst/>
          </a:prstGeom>
          <a:noFill/>
        </p:spPr>
        <p:txBody>
          <a:bodyPr wrap="square" rtlCol="0">
            <a:spAutoFit/>
          </a:bodyPr>
          <a:lstStyle/>
          <a:p>
            <a:r>
              <a:rPr lang="as-IN" sz="3200" b="1" dirty="0">
                <a:latin typeface="NikoshBAN" panose="02000000000000000000" pitchFamily="2" charset="0"/>
                <a:cs typeface="NikoshBAN" panose="02000000000000000000" pitchFamily="2" charset="0"/>
              </a:rPr>
              <a:t/>
            </a:r>
            <a:br>
              <a:rPr lang="as-IN" sz="3200" b="1" dirty="0">
                <a:latin typeface="NikoshBAN" panose="02000000000000000000" pitchFamily="2" charset="0"/>
                <a:cs typeface="NikoshBAN" panose="02000000000000000000" pitchFamily="2" charset="0"/>
              </a:rPr>
            </a:br>
            <a:r>
              <a:rPr lang="as-IN" sz="3200" b="1" dirty="0">
                <a:latin typeface="NikoshBAN" panose="02000000000000000000" pitchFamily="2" charset="0"/>
                <a:cs typeface="NikoshBAN" panose="02000000000000000000" pitchFamily="2" charset="0"/>
              </a:rPr>
              <a:t>মিশরীয় সভ্যতার পরিচয়  ও বিকাশ</a:t>
            </a:r>
            <a:endParaRPr lang="en-US" sz="3200" b="1" dirty="0">
              <a:latin typeface="NikoshBAN" panose="02000000000000000000" pitchFamily="2" charset="0"/>
              <a:cs typeface="NikoshBAN" panose="02000000000000000000" pitchFamily="2" charset="0"/>
            </a:endParaRPr>
          </a:p>
          <a:p>
            <a:endParaRPr lang="en-US" sz="3200" b="1" dirty="0"/>
          </a:p>
        </p:txBody>
      </p:sp>
      <p:sp>
        <p:nvSpPr>
          <p:cNvPr id="8" name="TextBox 7"/>
          <p:cNvSpPr txBox="1"/>
          <p:nvPr/>
        </p:nvSpPr>
        <p:spPr>
          <a:xfrm>
            <a:off x="6240016" y="5984662"/>
            <a:ext cx="4572000" cy="461665"/>
          </a:xfrm>
          <a:prstGeom prst="rect">
            <a:avLst/>
          </a:prstGeom>
          <a:noFill/>
        </p:spPr>
        <p:txBody>
          <a:bodyPr wrap="square" rtlCol="0">
            <a:spAutoFit/>
          </a:bodyPr>
          <a:lstStyle/>
          <a:p>
            <a:r>
              <a:rPr lang="en-US" sz="2400" dirty="0" err="1">
                <a:latin typeface="NikoshBAN" panose="02000000000000000000" pitchFamily="2" charset="0"/>
                <a:cs typeface="NikoshBAN" panose="02000000000000000000" pitchFamily="2" charset="0"/>
              </a:rPr>
              <a:t>চিত্রঃনীল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নদের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কৃষি</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কাজ</a:t>
            </a:r>
            <a:endParaRPr lang="en-US" sz="2400" dirty="0"/>
          </a:p>
        </p:txBody>
      </p:sp>
      <p:sp>
        <p:nvSpPr>
          <p:cNvPr id="2" name="Date Placeholder 1"/>
          <p:cNvSpPr>
            <a:spLocks noGrp="1"/>
          </p:cNvSpPr>
          <p:nvPr>
            <p:ph type="dt" sz="half" idx="10"/>
          </p:nvPr>
        </p:nvSpPr>
        <p:spPr/>
        <p:txBody>
          <a:bodyPr/>
          <a:lstStyle/>
          <a:p>
            <a:fld id="{DA3CD9A2-A248-404E-AA41-74FE65657012}" type="datetime1">
              <a:rPr lang="en-US" smtClean="0"/>
              <a:t>2/24/2022</a:t>
            </a:fld>
            <a:endParaRPr lang="en-US"/>
          </a:p>
        </p:txBody>
      </p:sp>
      <p:sp>
        <p:nvSpPr>
          <p:cNvPr id="10" name="Slide Number Placeholder 9"/>
          <p:cNvSpPr>
            <a:spLocks noGrp="1"/>
          </p:cNvSpPr>
          <p:nvPr>
            <p:ph type="sldNum" sz="quarter" idx="12"/>
          </p:nvPr>
        </p:nvSpPr>
        <p:spPr/>
        <p:txBody>
          <a:bodyPr/>
          <a:lstStyle/>
          <a:p>
            <a:fld id="{BA8884AD-9018-4AFF-8D35-624D5C10576D}" type="slidenum">
              <a:rPr lang="en-US" smtClean="0"/>
              <a:t>9</a:t>
            </a:fld>
            <a:endParaRPr lang="en-US"/>
          </a:p>
        </p:txBody>
      </p:sp>
    </p:spTree>
    <p:extLst>
      <p:ext uri="{BB962C8B-B14F-4D97-AF65-F5344CB8AC3E}">
        <p14:creationId xmlns:p14="http://schemas.microsoft.com/office/powerpoint/2010/main" val="7522860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2161</Words>
  <Application>Microsoft Office PowerPoint</Application>
  <PresentationFormat>Widescreen</PresentationFormat>
  <Paragraphs>306</Paragraphs>
  <Slides>51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মিশরের রাজাদের কী বলা হয় ?</vt:lpstr>
      <vt:lpstr>           ফারাওদের দেহ সংরক্ষণের জন্য বিজ্ঞানীরা কী তৈরি করে ?          </vt:lpstr>
      <vt:lpstr>        মিশরীয়রা কিসের উপর দক্ষ ছিল ?        </vt:lpstr>
      <vt:lpstr>        মিশরীয়দের লিখন পদ্ধতির নাম কী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মিশরের রাজাদের কী বলা হয় ?</vt:lpstr>
      <vt:lpstr>           ফারাওদের দেহ সংরক্ষণের জন্য বিজ্ঞানীরা কী তৈরি করে ?          </vt:lpstr>
      <vt:lpstr>        মিশরীয়রা কিসের উপর দক্ষ ছিল ?        </vt:lpstr>
      <vt:lpstr>        মিশরীয়দের লিখন পদ্ধতির নাম কী ?              </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7</cp:revision>
  <dcterms:created xsi:type="dcterms:W3CDTF">2022-02-24T15:55:31Z</dcterms:created>
  <dcterms:modified xsi:type="dcterms:W3CDTF">2022-02-24T16:24:29Z</dcterms:modified>
</cp:coreProperties>
</file>