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304" r:id="rId4"/>
    <p:sldId id="256" r:id="rId5"/>
    <p:sldId id="291" r:id="rId6"/>
    <p:sldId id="292" r:id="rId7"/>
    <p:sldId id="288" r:id="rId8"/>
    <p:sldId id="293" r:id="rId9"/>
    <p:sldId id="294" r:id="rId10"/>
    <p:sldId id="297" r:id="rId11"/>
    <p:sldId id="295" r:id="rId12"/>
    <p:sldId id="296" r:id="rId13"/>
    <p:sldId id="298" r:id="rId14"/>
    <p:sldId id="299" r:id="rId15"/>
    <p:sldId id="300" r:id="rId16"/>
    <p:sldId id="301" r:id="rId17"/>
    <p:sldId id="305" r:id="rId18"/>
    <p:sldId id="302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DD95-FD19-4FD6-A814-ECF8475CD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613BD-29F9-44C7-817F-E2D18087F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58414-38D7-4DD4-B881-BFC458C6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FB5A1-BA7F-4185-AB9B-6924BCBC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92D4F-CCB2-4AFC-9879-EBDAAB82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3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A958-0540-48C2-BAA7-9F280A99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95D0E-3DC9-442D-BE7B-A3C94B1BE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18746-03EB-45A9-8727-30195A72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E06CE-1B1D-4F5F-BADC-9F3DAFFE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BABA1-34DF-4FEB-9EF7-E1AA5A40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2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C8C97-7C78-47EF-AE66-E1CD6B017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F2A48-217F-4F21-B524-D1F8C224C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93BC7-2D28-4E12-9476-B1C4E61E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31DD2-2E2F-4926-927C-A7F4C0D2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8DC0-52FD-4CC0-A719-85A269C5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1ACF-2016-4994-9324-2E87C780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0F337-4455-46ED-A093-D6D6F7C28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D9F1-9A16-4762-9F86-3D14F0FF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574F6-98F0-4657-9E51-406DF763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8DCBB-17A2-4E73-8344-B6A3F873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3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25F07-3D63-4C95-93F8-8E92F7C0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5231-22DE-4182-812A-BCE2F832F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BD87E-341D-4E7D-ADDF-A5E18BE9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564E4-84C3-428D-92B8-283CB4AA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C42EA-8153-4D6D-ACB1-425240F9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6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6064-EFB7-4F3C-AF13-E0F77DC6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F5A90-9073-448B-AD6D-EBC17936F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785C7-FD01-416F-A2BF-E18556B0F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DB87-E5DE-4A66-B16E-60FC53FB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BCE4D-CD1C-4DFB-AD51-0C3986AE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FAD16-C537-4425-B4F0-EB5A6F4B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5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54DC-801C-4636-96B7-21AA6976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4BB43-4E45-4212-B55D-5419E457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47D34-547E-487E-A5ED-FFD1C924D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2029D-33BB-4A17-8D05-529BF86B9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EBBD6-D1D0-4C88-AD25-B108FC602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24F58-9F20-4350-8F65-6CFFB308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503B5-5B72-4774-9779-46F0CE09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0016B5-65AF-47DA-A8BC-EF8DEA2B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BE47-6746-4AAE-AB30-CB95662D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77390-7690-411D-898F-A6466387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BFF64-E874-44A3-B5DA-A4276AF7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F002B-08DC-4076-A0CE-876C7821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5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304F2-E280-430B-8C8B-FE40AE16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F778B-A175-44C6-9B0E-833D9C5A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D71C2-1E67-495A-96F0-4B2B2E7B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3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1DEC-76D6-4B70-BA54-A0DCAA68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3EEDC-F42B-4E6D-A8AB-1C57479C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E70C5-0FF0-4613-95F7-BE87488E2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65B95-58F4-41B9-8D5F-0F558734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01F37-C3AC-4927-940E-F6145199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C033B-7C57-4A27-91BD-F455175D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4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0B30-AA84-430A-AB09-7891BCCA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FED2D-ED7E-4A0A-9800-6D1CD92A5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72206-D3E8-46F2-A926-ED1FACB2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560D5-E5E4-4CC6-8CC1-B65C757D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2CD-1986-414F-A824-9EC7D012A70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27E47-C0E9-47C8-BA9B-CBE43378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ABF4A-C7CD-444E-AF48-56549F85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870B-EBCE-4516-829C-7540BE7E0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5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C84FF-E56E-4CB2-AC3B-DB385A93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7E323-C4D8-4A42-B6A6-EEC9BBE9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CD107-4CFF-40A2-B3D4-8118C87A2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D2CD-1986-414F-A824-9EC7D012A70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7D86D-4298-49F5-A5AC-336BFE924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436D5-F2C9-4CA2-9F80-12B584218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5870B-EBCE-4516-829C-7540BE7E0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9;&#2478;&#2503;&#2439;&#2482;-shahnazakternomi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645222-F13A-48E5-805A-65E6D52652E9}"/>
              </a:ext>
            </a:extLst>
          </p:cNvPr>
          <p:cNvGrpSpPr/>
          <p:nvPr/>
        </p:nvGrpSpPr>
        <p:grpSpPr>
          <a:xfrm>
            <a:off x="1057746" y="2227867"/>
            <a:ext cx="4766936" cy="2337763"/>
            <a:chOff x="7760869" y="-279450"/>
            <a:chExt cx="4636124" cy="2337763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3867213-8866-409E-B31A-A2342AD1DFB9}"/>
                </a:ext>
              </a:extLst>
            </p:cNvPr>
            <p:cNvSpPr/>
            <p:nvPr/>
          </p:nvSpPr>
          <p:spPr>
            <a:xfrm rot="5400000">
              <a:off x="10329655" y="101877"/>
              <a:ext cx="2337761" cy="1575111"/>
            </a:xfrm>
            <a:custGeom>
              <a:avLst/>
              <a:gdLst>
                <a:gd name="connsiteX0" fmla="*/ 0 w 2337762"/>
                <a:gd name="connsiteY0" fmla="*/ 816453 h 816453"/>
                <a:gd name="connsiteX1" fmla="*/ 0 w 2337762"/>
                <a:gd name="connsiteY1" fmla="*/ 389634 h 816453"/>
                <a:gd name="connsiteX2" fmla="*/ 389635 w 2337762"/>
                <a:gd name="connsiteY2" fmla="*/ 0 h 816453"/>
                <a:gd name="connsiteX3" fmla="*/ 1948127 w 2337762"/>
                <a:gd name="connsiteY3" fmla="*/ 0 h 816453"/>
                <a:gd name="connsiteX4" fmla="*/ 2337762 w 2337762"/>
                <a:gd name="connsiteY4" fmla="*/ 389634 h 816453"/>
                <a:gd name="connsiteX5" fmla="*/ 2337762 w 2337762"/>
                <a:gd name="connsiteY5" fmla="*/ 816453 h 81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7762" h="816453">
                  <a:moveTo>
                    <a:pt x="0" y="816453"/>
                  </a:moveTo>
                  <a:lnTo>
                    <a:pt x="0" y="389634"/>
                  </a:lnTo>
                  <a:cubicBezTo>
                    <a:pt x="0" y="174446"/>
                    <a:pt x="174446" y="0"/>
                    <a:pt x="389635" y="0"/>
                  </a:cubicBezTo>
                  <a:lnTo>
                    <a:pt x="1948127" y="0"/>
                  </a:lnTo>
                  <a:cubicBezTo>
                    <a:pt x="2163316" y="0"/>
                    <a:pt x="2337762" y="174446"/>
                    <a:pt x="2337762" y="389634"/>
                  </a:cubicBezTo>
                  <a:lnTo>
                    <a:pt x="2337762" y="816453"/>
                  </a:lnTo>
                  <a:close/>
                </a:path>
              </a:pathLst>
            </a:custGeom>
            <a:solidFill>
              <a:srgbClr val="007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6AFFEA-A68A-4220-94AC-4B61FE32B714}"/>
                </a:ext>
              </a:extLst>
            </p:cNvPr>
            <p:cNvSpPr txBox="1"/>
            <p:nvPr/>
          </p:nvSpPr>
          <p:spPr>
            <a:xfrm>
              <a:off x="11703670" y="725480"/>
              <a:ext cx="69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</a:rPr>
                <a:t>০২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3EE28786-7CB7-4268-B4ED-853C6B7AC061}"/>
                </a:ext>
              </a:extLst>
            </p:cNvPr>
            <p:cNvSpPr/>
            <p:nvPr/>
          </p:nvSpPr>
          <p:spPr>
            <a:xfrm rot="5400000">
              <a:off x="8460893" y="-979474"/>
              <a:ext cx="2337761" cy="373781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E7E456-03BE-4EDB-8B14-00900FD0750E}"/>
                </a:ext>
              </a:extLst>
            </p:cNvPr>
            <p:cNvSpPr txBox="1"/>
            <p:nvPr/>
          </p:nvSpPr>
          <p:spPr>
            <a:xfrm>
              <a:off x="8342485" y="439593"/>
              <a:ext cx="23065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শ্রেণিতে 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0309855-BD43-4E1E-8B8A-B354EAFA5C48}"/>
              </a:ext>
            </a:extLst>
          </p:cNvPr>
          <p:cNvSpPr/>
          <p:nvPr/>
        </p:nvSpPr>
        <p:spPr>
          <a:xfrm rot="16200000">
            <a:off x="1683887" y="1051902"/>
            <a:ext cx="2665562" cy="4766935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8C57697-397F-4DB3-A0B7-9D06613FD5CB}"/>
              </a:ext>
            </a:extLst>
          </p:cNvPr>
          <p:cNvSpPr/>
          <p:nvPr/>
        </p:nvSpPr>
        <p:spPr>
          <a:xfrm rot="16200000">
            <a:off x="1871021" y="1167560"/>
            <a:ext cx="2337760" cy="4595487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A274D0-F537-492D-8F06-B31E493ABA86}"/>
              </a:ext>
            </a:extLst>
          </p:cNvPr>
          <p:cNvGrpSpPr/>
          <p:nvPr/>
        </p:nvGrpSpPr>
        <p:grpSpPr>
          <a:xfrm>
            <a:off x="1130060" y="192700"/>
            <a:ext cx="4888876" cy="2374631"/>
            <a:chOff x="6457946" y="1519294"/>
            <a:chExt cx="3899677" cy="23746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ED4AC5-71AE-44AD-90E6-461029148ACF}"/>
                </a:ext>
              </a:extLst>
            </p:cNvPr>
            <p:cNvGrpSpPr/>
            <p:nvPr/>
          </p:nvGrpSpPr>
          <p:grpSpPr>
            <a:xfrm>
              <a:off x="6457946" y="1519294"/>
              <a:ext cx="3670959" cy="2374631"/>
              <a:chOff x="6650248" y="1524510"/>
              <a:chExt cx="4382916" cy="2374632"/>
            </a:xfrm>
          </p:grpSpPr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B35232A7-F2B3-4708-8AFB-49FCF0661FC7}"/>
                  </a:ext>
                </a:extLst>
              </p:cNvPr>
              <p:cNvSpPr/>
              <p:nvPr/>
            </p:nvSpPr>
            <p:spPr>
              <a:xfrm rot="5400000">
                <a:off x="7534036" y="677592"/>
                <a:ext cx="2337762" cy="4105338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362C5B0-8DBE-47C4-9B0B-54055A3247DD}"/>
                  </a:ext>
                </a:extLst>
              </p:cNvPr>
              <p:cNvSpPr/>
              <p:nvPr/>
            </p:nvSpPr>
            <p:spPr>
              <a:xfrm rot="5400000">
                <a:off x="9488521" y="2317628"/>
                <a:ext cx="2337762" cy="751525"/>
              </a:xfrm>
              <a:custGeom>
                <a:avLst/>
                <a:gdLst>
                  <a:gd name="connsiteX0" fmla="*/ 0 w 2337762"/>
                  <a:gd name="connsiteY0" fmla="*/ 816453 h 816453"/>
                  <a:gd name="connsiteX1" fmla="*/ 0 w 2337762"/>
                  <a:gd name="connsiteY1" fmla="*/ 389634 h 816453"/>
                  <a:gd name="connsiteX2" fmla="*/ 389635 w 2337762"/>
                  <a:gd name="connsiteY2" fmla="*/ 0 h 816453"/>
                  <a:gd name="connsiteX3" fmla="*/ 1948127 w 2337762"/>
                  <a:gd name="connsiteY3" fmla="*/ 0 h 816453"/>
                  <a:gd name="connsiteX4" fmla="*/ 2337762 w 2337762"/>
                  <a:gd name="connsiteY4" fmla="*/ 389634 h 816453"/>
                  <a:gd name="connsiteX5" fmla="*/ 2337762 w 2337762"/>
                  <a:gd name="connsiteY5" fmla="*/ 816453 h 81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7762" h="816453">
                    <a:moveTo>
                      <a:pt x="0" y="816453"/>
                    </a:moveTo>
                    <a:lnTo>
                      <a:pt x="0" y="389634"/>
                    </a:lnTo>
                    <a:cubicBezTo>
                      <a:pt x="0" y="174446"/>
                      <a:pt x="174446" y="0"/>
                      <a:pt x="389635" y="0"/>
                    </a:cubicBezTo>
                    <a:lnTo>
                      <a:pt x="1948127" y="0"/>
                    </a:lnTo>
                    <a:cubicBezTo>
                      <a:pt x="2163316" y="0"/>
                      <a:pt x="2337762" y="174446"/>
                      <a:pt x="2337762" y="389634"/>
                    </a:cubicBezTo>
                    <a:lnTo>
                      <a:pt x="2337762" y="816453"/>
                    </a:lnTo>
                    <a:close/>
                  </a:path>
                </a:pathLst>
              </a:custGeom>
              <a:solidFill>
                <a:srgbClr val="0092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49B8E1-4143-4DDD-9F37-B367E7C26011}"/>
                </a:ext>
              </a:extLst>
            </p:cNvPr>
            <p:cNvSpPr txBox="1"/>
            <p:nvPr/>
          </p:nvSpPr>
          <p:spPr>
            <a:xfrm>
              <a:off x="6546414" y="2367024"/>
              <a:ext cx="30149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মাল্টিমিডিয়া</a:t>
              </a:r>
              <a:r>
                <a:rPr lang="bn-BD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503150-822B-4730-8CCA-0F710A71EC45}"/>
                </a:ext>
              </a:extLst>
            </p:cNvPr>
            <p:cNvSpPr txBox="1"/>
            <p:nvPr/>
          </p:nvSpPr>
          <p:spPr>
            <a:xfrm>
              <a:off x="9664300" y="2501178"/>
              <a:ext cx="69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</a:rPr>
                <a:t>০১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7CC4EE-EF5E-4031-82E7-B2813D2C1872}"/>
              </a:ext>
            </a:extLst>
          </p:cNvPr>
          <p:cNvSpPr/>
          <p:nvPr/>
        </p:nvSpPr>
        <p:spPr>
          <a:xfrm rot="16200000">
            <a:off x="1683886" y="-991242"/>
            <a:ext cx="2665562" cy="4766937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3E50778-3415-44D7-9583-0F50524826AE}"/>
              </a:ext>
            </a:extLst>
          </p:cNvPr>
          <p:cNvSpPr/>
          <p:nvPr/>
        </p:nvSpPr>
        <p:spPr>
          <a:xfrm rot="16200000">
            <a:off x="1820071" y="-728904"/>
            <a:ext cx="2337760" cy="4160628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3A4C60A-D285-4F3D-A84D-A311F21257FD}"/>
              </a:ext>
            </a:extLst>
          </p:cNvPr>
          <p:cNvGrpSpPr/>
          <p:nvPr/>
        </p:nvGrpSpPr>
        <p:grpSpPr>
          <a:xfrm>
            <a:off x="1130060" y="4416987"/>
            <a:ext cx="4653650" cy="2355663"/>
            <a:chOff x="2110378" y="3899600"/>
            <a:chExt cx="4394326" cy="23556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7754C0-48C9-46F3-A582-FDC80DD91972}"/>
                </a:ext>
              </a:extLst>
            </p:cNvPr>
            <p:cNvSpPr/>
            <p:nvPr/>
          </p:nvSpPr>
          <p:spPr>
            <a:xfrm rot="5400000">
              <a:off x="4566256" y="4338670"/>
              <a:ext cx="2337761" cy="1495425"/>
            </a:xfrm>
            <a:custGeom>
              <a:avLst/>
              <a:gdLst>
                <a:gd name="connsiteX0" fmla="*/ 0 w 2337762"/>
                <a:gd name="connsiteY0" fmla="*/ 816453 h 816453"/>
                <a:gd name="connsiteX1" fmla="*/ 0 w 2337762"/>
                <a:gd name="connsiteY1" fmla="*/ 389634 h 816453"/>
                <a:gd name="connsiteX2" fmla="*/ 389635 w 2337762"/>
                <a:gd name="connsiteY2" fmla="*/ 0 h 816453"/>
                <a:gd name="connsiteX3" fmla="*/ 1948127 w 2337762"/>
                <a:gd name="connsiteY3" fmla="*/ 0 h 816453"/>
                <a:gd name="connsiteX4" fmla="*/ 2337762 w 2337762"/>
                <a:gd name="connsiteY4" fmla="*/ 389634 h 816453"/>
                <a:gd name="connsiteX5" fmla="*/ 2337762 w 2337762"/>
                <a:gd name="connsiteY5" fmla="*/ 816453 h 81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7762" h="816453">
                  <a:moveTo>
                    <a:pt x="0" y="816453"/>
                  </a:moveTo>
                  <a:lnTo>
                    <a:pt x="0" y="389634"/>
                  </a:lnTo>
                  <a:cubicBezTo>
                    <a:pt x="0" y="174446"/>
                    <a:pt x="174446" y="0"/>
                    <a:pt x="389635" y="0"/>
                  </a:cubicBezTo>
                  <a:lnTo>
                    <a:pt x="1948127" y="0"/>
                  </a:lnTo>
                  <a:cubicBezTo>
                    <a:pt x="2163316" y="0"/>
                    <a:pt x="2337762" y="174446"/>
                    <a:pt x="2337762" y="389634"/>
                  </a:cubicBezTo>
                  <a:lnTo>
                    <a:pt x="2337762" y="816453"/>
                  </a:lnTo>
                  <a:close/>
                </a:path>
              </a:pathLst>
            </a:custGeom>
            <a:solidFill>
              <a:srgbClr val="C0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B3E7C90-4628-4B0D-841D-9A770DA23724}"/>
                </a:ext>
              </a:extLst>
            </p:cNvPr>
            <p:cNvSpPr txBox="1"/>
            <p:nvPr/>
          </p:nvSpPr>
          <p:spPr>
            <a:xfrm>
              <a:off x="5934258" y="4875517"/>
              <a:ext cx="57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</a:rPr>
                <a:t>০৩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: Top Corners Rounded 76">
              <a:extLst>
                <a:ext uri="{FF2B5EF4-FFF2-40B4-BE49-F238E27FC236}">
                  <a16:creationId xmlns:a16="http://schemas.microsoft.com/office/drawing/2014/main" id="{77A92CC4-72C0-47CF-AEF3-3C600F6EE2C9}"/>
                </a:ext>
              </a:extLst>
            </p:cNvPr>
            <p:cNvSpPr/>
            <p:nvPr/>
          </p:nvSpPr>
          <p:spPr>
            <a:xfrm rot="5400000">
              <a:off x="2810402" y="3199576"/>
              <a:ext cx="2337761" cy="373780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50168BA-A0A2-48AD-A9DA-6A2FBACF885E}"/>
                </a:ext>
              </a:extLst>
            </p:cNvPr>
            <p:cNvSpPr txBox="1"/>
            <p:nvPr/>
          </p:nvSpPr>
          <p:spPr>
            <a:xfrm>
              <a:off x="2716312" y="4585191"/>
              <a:ext cx="247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স্বাগতম 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85B2AE2-8DA3-42DE-9289-84702E6D6E87}"/>
              </a:ext>
            </a:extLst>
          </p:cNvPr>
          <p:cNvSpPr txBox="1"/>
          <p:nvPr/>
        </p:nvSpPr>
        <p:spPr>
          <a:xfrm>
            <a:off x="1891159" y="5063554"/>
            <a:ext cx="2943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2904DE0-F906-4097-A5F4-EA722B40E551}"/>
              </a:ext>
            </a:extLst>
          </p:cNvPr>
          <p:cNvSpPr/>
          <p:nvPr/>
        </p:nvSpPr>
        <p:spPr>
          <a:xfrm rot="16200000">
            <a:off x="1683888" y="3145188"/>
            <a:ext cx="2665562" cy="4766938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3D7DA75-380B-4708-8282-6A189CEFA51A}"/>
              </a:ext>
            </a:extLst>
          </p:cNvPr>
          <p:cNvSpPr/>
          <p:nvPr/>
        </p:nvSpPr>
        <p:spPr>
          <a:xfrm rot="16200000">
            <a:off x="1177014" y="4267865"/>
            <a:ext cx="2337760" cy="4160628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1000" fill="hold" nodeType="clickEffect" p14:presetBounceEnd="2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59259E-6 L 0.33242 0.0081 " pathEditMode="relative" rAng="0" ptsTypes="AA" p14:bounceEnd="29000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15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0.34193 0.00162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096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576 -0.00625 L 0.34037 -0.0037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24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59259E-6 L 0.33242 0.0081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15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1.11111E-6 L 0.34193 0.00162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096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576 -0.00625 L 0.34037 -0.0037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24" y="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3CA5E-9B3E-4B08-B892-E52A47CBBAD6}"/>
              </a:ext>
            </a:extLst>
          </p:cNvPr>
          <p:cNvSpPr txBox="1"/>
          <p:nvPr/>
        </p:nvSpPr>
        <p:spPr>
          <a:xfrm>
            <a:off x="4983192" y="146651"/>
            <a:ext cx="222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D60093"/>
                </a:solidFill>
              </a:rPr>
              <a:t>একক কাজ</a:t>
            </a:r>
            <a:endParaRPr lang="en-US" sz="3600" dirty="0">
              <a:solidFill>
                <a:srgbClr val="D6009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0104E-BF06-4D6D-92F4-36BB47F35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80" y="1143000"/>
            <a:ext cx="726344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FEA702-70CC-4723-BD42-D5767E0F7C51}"/>
              </a:ext>
            </a:extLst>
          </p:cNvPr>
          <p:cNvSpPr txBox="1"/>
          <p:nvPr/>
        </p:nvSpPr>
        <p:spPr>
          <a:xfrm>
            <a:off x="1673525" y="5880352"/>
            <a:ext cx="9721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/>
              <a:t>জাতিসংঘ শিশু অধিকার সনদে কত সালে শিশু অধিকারের কথা বলা হয়</a:t>
            </a:r>
            <a:r>
              <a:rPr lang="en-US" sz="2400" dirty="0"/>
              <a:t> ?</a:t>
            </a:r>
            <a:br>
              <a:rPr lang="bn-BD" sz="2400" dirty="0"/>
            </a:br>
            <a:r>
              <a:rPr lang="bn-BD" sz="2400" dirty="0"/>
              <a:t>শিশু অধিকার সনদে মোট কয়টি ধারা রয়েছে</a:t>
            </a:r>
            <a:r>
              <a:rPr lang="en-US" sz="24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08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BCD40C-9572-4C91-B570-DCBEC3016F0A}"/>
              </a:ext>
            </a:extLst>
          </p:cNvPr>
          <p:cNvSpPr txBox="1"/>
          <p:nvPr/>
        </p:nvSpPr>
        <p:spPr>
          <a:xfrm>
            <a:off x="2829465" y="109151"/>
            <a:ext cx="694426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চলো গুরুত্ব পূর্ণ অধিকারগুলো দেখে নেই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4C1E3-B306-48D2-9AC9-41D8C889F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7" r="2300" b="30916"/>
          <a:stretch/>
        </p:blipFill>
        <p:spPr>
          <a:xfrm>
            <a:off x="5082395" y="2355011"/>
            <a:ext cx="2027208" cy="2147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04E5E6A-28BB-4A5A-B18C-934F78F38B1E}"/>
              </a:ext>
            </a:extLst>
          </p:cNvPr>
          <p:cNvSpPr/>
          <p:nvPr/>
        </p:nvSpPr>
        <p:spPr>
          <a:xfrm>
            <a:off x="6096000" y="1940942"/>
            <a:ext cx="442822" cy="400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84CC1-D3BA-409F-940C-6A4AF257B084}"/>
              </a:ext>
            </a:extLst>
          </p:cNvPr>
          <p:cNvSpPr txBox="1"/>
          <p:nvPr/>
        </p:nvSpPr>
        <p:spPr>
          <a:xfrm>
            <a:off x="6797615" y="1940943"/>
            <a:ext cx="533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১৮ বছরের কম বয়সী যে কোন মানুষ শিশু৷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88CFE-E95F-4246-97A8-DE7BA86E3F15}"/>
              </a:ext>
            </a:extLst>
          </p:cNvPr>
          <p:cNvSpPr txBox="1"/>
          <p:nvPr/>
        </p:nvSpPr>
        <p:spPr>
          <a:xfrm>
            <a:off x="7418717" y="2631057"/>
            <a:ext cx="3174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সব শিশুর অধিকার সমান৷</a:t>
            </a:r>
            <a:endParaRPr lang="en-US" sz="2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4CC413-2789-4945-8068-520F0BE11FD9}"/>
              </a:ext>
            </a:extLst>
          </p:cNvPr>
          <p:cNvSpPr/>
          <p:nvPr/>
        </p:nvSpPr>
        <p:spPr>
          <a:xfrm>
            <a:off x="7031966" y="2619222"/>
            <a:ext cx="38675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E314209-212A-4F8E-8B72-CE6FA9EE38C7}"/>
              </a:ext>
            </a:extLst>
          </p:cNvPr>
          <p:cNvSpPr/>
          <p:nvPr/>
        </p:nvSpPr>
        <p:spPr>
          <a:xfrm>
            <a:off x="7161361" y="3307213"/>
            <a:ext cx="36230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D7970B-002B-4510-81B9-63AE52014C6C}"/>
              </a:ext>
            </a:extLst>
          </p:cNvPr>
          <p:cNvSpPr txBox="1"/>
          <p:nvPr/>
        </p:nvSpPr>
        <p:spPr>
          <a:xfrm>
            <a:off x="7572554" y="3307213"/>
            <a:ext cx="4556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বাবা-মা ও বড়দের শিশু অধিকার সম্পর্কে</a:t>
            </a:r>
          </a:p>
          <a:p>
            <a:r>
              <a:rPr lang="bn-BD" sz="2000" dirty="0"/>
              <a:t>সচেতন থেকেই তাদের সদুপদেশ দিতে হবে৷</a:t>
            </a:r>
            <a:endParaRPr lang="en-US" sz="20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F7D2A16-2FD7-44E1-A690-54AF8D197CAF}"/>
              </a:ext>
            </a:extLst>
          </p:cNvPr>
          <p:cNvSpPr/>
          <p:nvPr/>
        </p:nvSpPr>
        <p:spPr>
          <a:xfrm>
            <a:off x="6797615" y="4154963"/>
            <a:ext cx="36230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2E655-7AAD-4EB7-BEC9-D189419246FC}"/>
              </a:ext>
            </a:extLst>
          </p:cNvPr>
          <p:cNvSpPr txBox="1"/>
          <p:nvPr/>
        </p:nvSpPr>
        <p:spPr>
          <a:xfrm>
            <a:off x="7159924" y="4172844"/>
            <a:ext cx="503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নিজের নাম ও বাবা-মার নামসহ সঠিক পরিচয়</a:t>
            </a:r>
          </a:p>
          <a:p>
            <a:r>
              <a:rPr lang="bn-BD" sz="2000" dirty="0"/>
              <a:t>ব্যবহারের অধিকারী হবে৷</a:t>
            </a:r>
            <a:endParaRPr lang="en-US" sz="20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3AEA7AC-E59D-455D-9A60-AEF041D49DC3}"/>
              </a:ext>
            </a:extLst>
          </p:cNvPr>
          <p:cNvSpPr/>
          <p:nvPr/>
        </p:nvSpPr>
        <p:spPr>
          <a:xfrm>
            <a:off x="5906217" y="4524295"/>
            <a:ext cx="379563" cy="544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FF19E2-207D-4263-9D2A-A34C725B7DB0}"/>
              </a:ext>
            </a:extLst>
          </p:cNvPr>
          <p:cNvSpPr txBox="1"/>
          <p:nvPr/>
        </p:nvSpPr>
        <p:spPr>
          <a:xfrm>
            <a:off x="3579963" y="5089630"/>
            <a:ext cx="5633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মা-বাবার নির্দেশনায় শিশুর স্বাধীন চিন্তাশক্তির প্রকাশ,</a:t>
            </a:r>
          </a:p>
          <a:p>
            <a:r>
              <a:rPr lang="bn-BD" sz="2000" dirty="0"/>
              <a:t>বিবেক-বুদ্ধির বিকাশ এবং ধর্মীয় স্বাধীনতার অধিকার নিশ্চিত করা সরকারের দায়িত্ব৷</a:t>
            </a:r>
          </a:p>
          <a:p>
            <a:endParaRPr lang="en-US" sz="2000" dirty="0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3F94085D-3F2E-4921-A07D-4142D9A299FF}"/>
              </a:ext>
            </a:extLst>
          </p:cNvPr>
          <p:cNvSpPr/>
          <p:nvPr/>
        </p:nvSpPr>
        <p:spPr>
          <a:xfrm>
            <a:off x="4773281" y="3778370"/>
            <a:ext cx="388189" cy="345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4876AC-62A7-475D-9C41-8459F3D95036}"/>
              </a:ext>
            </a:extLst>
          </p:cNvPr>
          <p:cNvSpPr txBox="1"/>
          <p:nvPr/>
        </p:nvSpPr>
        <p:spPr>
          <a:xfrm>
            <a:off x="63261" y="3596955"/>
            <a:ext cx="455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শিশুর বেঁচে থাকা ও বড় হওয়ার অধিকার</a:t>
            </a:r>
          </a:p>
          <a:p>
            <a:r>
              <a:rPr lang="bn-BD" sz="2000" dirty="0"/>
              <a:t>রক্ষা রাষ্ট্রের দায়িত্ব৷</a:t>
            </a:r>
            <a:endParaRPr lang="en-US" sz="2000" dirty="0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4C9BDBEB-6CC0-4A59-B70E-3B38A286813A}"/>
              </a:ext>
            </a:extLst>
          </p:cNvPr>
          <p:cNvSpPr/>
          <p:nvPr/>
        </p:nvSpPr>
        <p:spPr>
          <a:xfrm>
            <a:off x="4733744" y="2734574"/>
            <a:ext cx="388189" cy="345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3FDF5B-2D9F-4903-9B42-CBC517D11921}"/>
              </a:ext>
            </a:extLst>
          </p:cNvPr>
          <p:cNvSpPr txBox="1"/>
          <p:nvPr/>
        </p:nvSpPr>
        <p:spPr>
          <a:xfrm>
            <a:off x="203079" y="2547828"/>
            <a:ext cx="4478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সংখ্যালঘু ও ক্ষুদ্র নৃগোষ্ঠীর শিশুদের নিজস্ব</a:t>
            </a:r>
          </a:p>
          <a:p>
            <a:r>
              <a:rPr lang="bn-BD" sz="2000" dirty="0"/>
              <a:t>সংস্কৃতি,ধর্ম,ভাষাচর্চার অধিকার রক্ষা করা৷</a:t>
            </a:r>
            <a:endParaRPr lang="en-US" sz="2000" dirty="0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E547D8BD-BA8B-45BC-9DF7-0336B56D3D42}"/>
              </a:ext>
            </a:extLst>
          </p:cNvPr>
          <p:cNvSpPr/>
          <p:nvPr/>
        </p:nvSpPr>
        <p:spPr>
          <a:xfrm>
            <a:off x="5712122" y="1975818"/>
            <a:ext cx="388189" cy="345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BE26BE-2999-4499-B1C5-2F62C54058C6}"/>
              </a:ext>
            </a:extLst>
          </p:cNvPr>
          <p:cNvSpPr txBox="1"/>
          <p:nvPr/>
        </p:nvSpPr>
        <p:spPr>
          <a:xfrm>
            <a:off x="63261" y="1510944"/>
            <a:ext cx="544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মারধর কিংবা অন্যায় বকাঝকা থেকে শিশুকে  রক্ষা</a:t>
            </a:r>
          </a:p>
          <a:p>
            <a:r>
              <a:rPr lang="bn-BD" sz="2000" dirty="0"/>
              <a:t>করা সরকারের দায়িত্ব৷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14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1"/>
      <p:bldP spid="12" grpId="1"/>
      <p:bldP spid="15" grpId="0"/>
      <p:bldP spid="13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1EE6F9-7F58-433E-B8C1-D5ABC6C26B97}"/>
              </a:ext>
            </a:extLst>
          </p:cNvPr>
          <p:cNvSpPr txBox="1"/>
          <p:nvPr/>
        </p:nvSpPr>
        <p:spPr>
          <a:xfrm>
            <a:off x="3732362" y="0"/>
            <a:ext cx="472727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আরোও কিছু অধিকার হলো-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6E189-8624-4103-A68C-E69EF3AA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7" r="23101" b="6642"/>
          <a:stretch/>
        </p:blipFill>
        <p:spPr>
          <a:xfrm>
            <a:off x="4849483" y="2147977"/>
            <a:ext cx="2493034" cy="2717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CE1FBA0-BBE8-48ED-AF5A-FA01DB751E0B}"/>
              </a:ext>
            </a:extLst>
          </p:cNvPr>
          <p:cNvSpPr/>
          <p:nvPr/>
        </p:nvSpPr>
        <p:spPr>
          <a:xfrm>
            <a:off x="6193766" y="1708030"/>
            <a:ext cx="362309" cy="439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D263B-D65C-4733-9481-36A79E2FC187}"/>
              </a:ext>
            </a:extLst>
          </p:cNvPr>
          <p:cNvSpPr txBox="1"/>
          <p:nvPr/>
        </p:nvSpPr>
        <p:spPr>
          <a:xfrm>
            <a:off x="6556076" y="1574061"/>
            <a:ext cx="472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শিশুদের খাদ্য,বস্ত্র,বাসস্থান,শিক্ষা ও চিকিৎসার</a:t>
            </a:r>
          </a:p>
          <a:p>
            <a:r>
              <a:rPr lang="bn-BD" sz="2000" dirty="0"/>
              <a:t>সুযোগ রাষ্ট্রকে নিশ্চিত করতে হবে৷</a:t>
            </a:r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78095EE-DF71-43D1-8DCB-AB06BC612355}"/>
              </a:ext>
            </a:extLst>
          </p:cNvPr>
          <p:cNvSpPr/>
          <p:nvPr/>
        </p:nvSpPr>
        <p:spPr>
          <a:xfrm>
            <a:off x="7342517" y="2855863"/>
            <a:ext cx="362309" cy="439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D84FC-D9A9-4E1F-940E-D228099EE5DE}"/>
              </a:ext>
            </a:extLst>
          </p:cNvPr>
          <p:cNvSpPr txBox="1"/>
          <p:nvPr/>
        </p:nvSpPr>
        <p:spPr>
          <a:xfrm>
            <a:off x="7704826" y="2568004"/>
            <a:ext cx="4570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প্রতিটি শিশুর অবকাশ যাপন,খেলাধুলা,</a:t>
            </a:r>
          </a:p>
          <a:p>
            <a:r>
              <a:rPr lang="bn-BD" sz="2000" dirty="0"/>
              <a:t>সাংস্কৃতিক ও সৃজনশীল কর্মকান্ডের অধিকার রয়েছে৷</a:t>
            </a:r>
            <a:endParaRPr lang="en-US" sz="20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52CFBFF-A6BE-4FD5-89C3-775E32B64DFD}"/>
              </a:ext>
            </a:extLst>
          </p:cNvPr>
          <p:cNvSpPr/>
          <p:nvPr/>
        </p:nvSpPr>
        <p:spPr>
          <a:xfrm>
            <a:off x="7239719" y="4027577"/>
            <a:ext cx="362309" cy="439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A47539-0E55-4920-8A3E-7DCDD25578F2}"/>
              </a:ext>
            </a:extLst>
          </p:cNvPr>
          <p:cNvSpPr txBox="1"/>
          <p:nvPr/>
        </p:nvSpPr>
        <p:spPr>
          <a:xfrm>
            <a:off x="7704826" y="3906806"/>
            <a:ext cx="43462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অর্থনৈতিক শোষণ এবং যেকোনো ঝুঁকিপূর্ণ</a:t>
            </a:r>
          </a:p>
          <a:p>
            <a:r>
              <a:rPr lang="bn-BD" sz="2000" dirty="0"/>
              <a:t>কাজ থেকে বিরত থাকার অধিকার রক্ষা করতে হবে৷</a:t>
            </a:r>
          </a:p>
          <a:p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D15EDEE-63C5-411F-9A16-0E1C74A3C761}"/>
              </a:ext>
            </a:extLst>
          </p:cNvPr>
          <p:cNvSpPr/>
          <p:nvPr/>
        </p:nvSpPr>
        <p:spPr>
          <a:xfrm>
            <a:off x="5819954" y="4922469"/>
            <a:ext cx="552091" cy="382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8B3218-1168-4EAC-BF02-829B4FB8096A}"/>
              </a:ext>
            </a:extLst>
          </p:cNvPr>
          <p:cNvSpPr txBox="1"/>
          <p:nvPr/>
        </p:nvSpPr>
        <p:spPr>
          <a:xfrm>
            <a:off x="3034340" y="5439214"/>
            <a:ext cx="6123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শিশুকে কেউ যেন অন্যায় কাজে ব্যবহার করতে না পারে৷</a:t>
            </a:r>
          </a:p>
          <a:p>
            <a:r>
              <a:rPr lang="bn-BD" sz="2000" dirty="0"/>
              <a:t>শারীরিক-মানসিক-নৈতিক ক্ষতি যাতে না হয় রাষ্ট্রকে তার</a:t>
            </a:r>
          </a:p>
          <a:p>
            <a:r>
              <a:rPr lang="bn-BD" sz="2000" dirty="0"/>
              <a:t>ব্যবস্থা নিতে হবে৷</a:t>
            </a:r>
            <a:endParaRPr lang="en-US" sz="2000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FCFA68BD-60D1-4761-80F6-88754AD36510}"/>
              </a:ext>
            </a:extLst>
          </p:cNvPr>
          <p:cNvSpPr/>
          <p:nvPr/>
        </p:nvSpPr>
        <p:spPr>
          <a:xfrm>
            <a:off x="4321834" y="3604363"/>
            <a:ext cx="501411" cy="4653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1CF742-F108-467F-A000-B9D5574A8F21}"/>
              </a:ext>
            </a:extLst>
          </p:cNvPr>
          <p:cNvSpPr txBox="1"/>
          <p:nvPr/>
        </p:nvSpPr>
        <p:spPr>
          <a:xfrm>
            <a:off x="60745" y="3506637"/>
            <a:ext cx="426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কোনো শিশুকে যুদ্ধে বা সরাসরি সশস্ত্র</a:t>
            </a:r>
          </a:p>
          <a:p>
            <a:r>
              <a:rPr lang="bn-BD" sz="2000" dirty="0"/>
              <a:t>সংগ্রামে অংশ গ্রহণ করতে দেয়া যাবেনা৷</a:t>
            </a:r>
            <a:endParaRPr lang="en-US" sz="2000" dirty="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E1034811-1A97-4F5C-8993-9BDCF5A25C83}"/>
              </a:ext>
            </a:extLst>
          </p:cNvPr>
          <p:cNvSpPr/>
          <p:nvPr/>
        </p:nvSpPr>
        <p:spPr>
          <a:xfrm>
            <a:off x="5452074" y="1692643"/>
            <a:ext cx="501411" cy="4653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22E7C-2C8F-4C0C-95C0-F9DD81BEB052}"/>
              </a:ext>
            </a:extLst>
          </p:cNvPr>
          <p:cNvSpPr txBox="1"/>
          <p:nvPr/>
        </p:nvSpPr>
        <p:spPr>
          <a:xfrm>
            <a:off x="670702" y="1602246"/>
            <a:ext cx="472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শিশুর সম্মানবোধ,নিজস্ব গোপনীয়তা রক্ষা করতে হবে৷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062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11" grpId="0"/>
      <p:bldP spid="13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387282-A54C-4C21-BB44-525839D0019C}"/>
              </a:ext>
            </a:extLst>
          </p:cNvPr>
          <p:cNvSpPr txBox="1"/>
          <p:nvPr/>
        </p:nvSpPr>
        <p:spPr>
          <a:xfrm>
            <a:off x="4002656" y="258792"/>
            <a:ext cx="5011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</a:rPr>
              <a:t>আমাদের দেশে শিশু অধিকার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CD3E1-8B17-4225-85EC-173B78447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32" y="1250830"/>
            <a:ext cx="5857336" cy="3899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8C188C-7EC0-43C3-AB1F-481815645605}"/>
              </a:ext>
            </a:extLst>
          </p:cNvPr>
          <p:cNvSpPr txBox="1"/>
          <p:nvPr/>
        </p:nvSpPr>
        <p:spPr>
          <a:xfrm>
            <a:off x="698740" y="5477774"/>
            <a:ext cx="11093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১৯৯০ সালের ২৬শে জানুয়ারী জাতিসংঘ শিশু অধিকার সনদের মূল দলিলটি সদস্য রাষ্ট্র</a:t>
            </a:r>
          </a:p>
          <a:p>
            <a:r>
              <a:rPr lang="bn-BD" sz="2400" dirty="0"/>
              <a:t>সমূহের স্বাক্ষরের জন্য উন্মুক্ত করা হলে প্রথম দিনেই বাংলাদেশ এতে স্বাক্ষর করে৷এবং ১৯৯০ সালের ৩রা আগস্ট এই সনদ বাস্তবায়নে রাষ্ট্রীয় অঙ্গীকার করে৷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56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EE95EE-C658-4040-82FD-4A060086A71E}"/>
              </a:ext>
            </a:extLst>
          </p:cNvPr>
          <p:cNvSpPr txBox="1"/>
          <p:nvPr/>
        </p:nvSpPr>
        <p:spPr>
          <a:xfrm>
            <a:off x="4943655" y="86263"/>
            <a:ext cx="231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</a:rPr>
              <a:t>জোড়ায় কাজ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3F9BB-AD74-4E4E-8C00-0C6CD4FCF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72" y="948907"/>
            <a:ext cx="7979434" cy="485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36F67-9DA7-4409-8AC3-CD1DF4BB712B}"/>
              </a:ext>
            </a:extLst>
          </p:cNvPr>
          <p:cNvSpPr txBox="1"/>
          <p:nvPr/>
        </p:nvSpPr>
        <p:spPr>
          <a:xfrm>
            <a:off x="3014932" y="6193766"/>
            <a:ext cx="617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>
                <a:solidFill>
                  <a:srgbClr val="0000FF"/>
                </a:solidFill>
              </a:rPr>
              <a:t>শিশু অধিকারের একটি তালিকা তৈরী কর৷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F3AD02-5DDD-40AE-A938-779D9D71A4FF}"/>
              </a:ext>
            </a:extLst>
          </p:cNvPr>
          <p:cNvSpPr txBox="1"/>
          <p:nvPr/>
        </p:nvSpPr>
        <p:spPr>
          <a:xfrm>
            <a:off x="3677731" y="91048"/>
            <a:ext cx="483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D60093"/>
                </a:solidFill>
              </a:rPr>
              <a:t>আমাদের দেশে শিশু অধিকার</a:t>
            </a:r>
            <a:endParaRPr lang="en-US" sz="3200" dirty="0">
              <a:solidFill>
                <a:srgbClr val="D6009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50EF2-D785-45EC-BC2E-DD29716F2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85" y="1901917"/>
            <a:ext cx="4140679" cy="27844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4534BE5-A700-43E8-AC5C-070AE28C1D88}"/>
              </a:ext>
            </a:extLst>
          </p:cNvPr>
          <p:cNvSpPr/>
          <p:nvPr/>
        </p:nvSpPr>
        <p:spPr>
          <a:xfrm>
            <a:off x="6097438" y="1332427"/>
            <a:ext cx="422694" cy="445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7FCF3-81D0-4500-A4BF-48EF563CB6CD}"/>
              </a:ext>
            </a:extLst>
          </p:cNvPr>
          <p:cNvSpPr txBox="1"/>
          <p:nvPr/>
        </p:nvSpPr>
        <p:spPr>
          <a:xfrm>
            <a:off x="6551763" y="1386546"/>
            <a:ext cx="329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শিশুর অপুষ্টি দূরীকরণ৷</a:t>
            </a:r>
            <a:endParaRPr lang="en-US" sz="24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BC28615-C8F5-4F95-804E-8CB073BD9B33}"/>
              </a:ext>
            </a:extLst>
          </p:cNvPr>
          <p:cNvSpPr/>
          <p:nvPr/>
        </p:nvSpPr>
        <p:spPr>
          <a:xfrm>
            <a:off x="7763770" y="2024146"/>
            <a:ext cx="422694" cy="445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310EC-06A3-42A5-B1AE-B7A0F2140048}"/>
              </a:ext>
            </a:extLst>
          </p:cNvPr>
          <p:cNvSpPr txBox="1"/>
          <p:nvPr/>
        </p:nvSpPr>
        <p:spPr>
          <a:xfrm>
            <a:off x="8200846" y="2069619"/>
            <a:ext cx="3808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সকল শিশুর স্বাস্থ্য নিশ্চিত করণ৷</a:t>
            </a:r>
            <a:endParaRPr lang="en-US" sz="2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44FFAB2-7D1C-412A-BEF6-342BA354197A}"/>
              </a:ext>
            </a:extLst>
          </p:cNvPr>
          <p:cNvSpPr/>
          <p:nvPr/>
        </p:nvSpPr>
        <p:spPr>
          <a:xfrm>
            <a:off x="8233914" y="3206208"/>
            <a:ext cx="422694" cy="445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B80DD-A004-4844-A4F5-1BECB6935F3F}"/>
              </a:ext>
            </a:extLst>
          </p:cNvPr>
          <p:cNvSpPr txBox="1"/>
          <p:nvPr/>
        </p:nvSpPr>
        <p:spPr>
          <a:xfrm>
            <a:off x="8656608" y="3321170"/>
            <a:ext cx="347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সকল শিশুকে বিনামূল্যে ভিটামিন</a:t>
            </a:r>
          </a:p>
          <a:p>
            <a:r>
              <a:rPr lang="bn-BD" sz="2000" dirty="0"/>
              <a:t>এ ক্যাপসুল প্রদান৷</a:t>
            </a:r>
            <a:endParaRPr lang="en-US" sz="20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007CBD3-D117-4696-8044-0FA00BF9A130}"/>
              </a:ext>
            </a:extLst>
          </p:cNvPr>
          <p:cNvSpPr/>
          <p:nvPr/>
        </p:nvSpPr>
        <p:spPr>
          <a:xfrm>
            <a:off x="7295074" y="4353061"/>
            <a:ext cx="422694" cy="445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E7929-59B8-414E-ACCE-894601C64E58}"/>
              </a:ext>
            </a:extLst>
          </p:cNvPr>
          <p:cNvSpPr txBox="1"/>
          <p:nvPr/>
        </p:nvSpPr>
        <p:spPr>
          <a:xfrm>
            <a:off x="7929115" y="4134364"/>
            <a:ext cx="4199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সবার জন্য শিক্ষা কর্মসূচির আওতায় সকল শিশুর জন্য বাধ্যতামূলক প্রাথমিক</a:t>
            </a:r>
          </a:p>
          <a:p>
            <a:r>
              <a:rPr lang="bn-BD" sz="2000" dirty="0"/>
              <a:t>শিক্ষা গ্রহণ৷</a:t>
            </a:r>
            <a:endParaRPr lang="en-US" sz="2000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5FC8F51-9C23-431A-A163-C8183C1FF761}"/>
              </a:ext>
            </a:extLst>
          </p:cNvPr>
          <p:cNvSpPr/>
          <p:nvPr/>
        </p:nvSpPr>
        <p:spPr>
          <a:xfrm>
            <a:off x="5910531" y="4757525"/>
            <a:ext cx="370936" cy="768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D85D5E-61F8-46F5-AEF5-5A1D4C0BE84F}"/>
              </a:ext>
            </a:extLst>
          </p:cNvPr>
          <p:cNvSpPr txBox="1"/>
          <p:nvPr/>
        </p:nvSpPr>
        <p:spPr>
          <a:xfrm>
            <a:off x="3224122" y="5561307"/>
            <a:ext cx="5743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জবরদস্তিমূলক ভারী ও ঝুকিপূর্ণ কাজে শিশুদের ব্যবহার</a:t>
            </a:r>
          </a:p>
          <a:p>
            <a:r>
              <a:rPr lang="bn-BD" sz="2000" dirty="0"/>
              <a:t>নিষিদ্ধকরণ৷</a:t>
            </a:r>
            <a:endParaRPr lang="en-US" sz="2000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146A0CA7-88FD-4D76-8941-1F6C030D6750}"/>
              </a:ext>
            </a:extLst>
          </p:cNvPr>
          <p:cNvSpPr/>
          <p:nvPr/>
        </p:nvSpPr>
        <p:spPr>
          <a:xfrm>
            <a:off x="5087069" y="4597953"/>
            <a:ext cx="422694" cy="445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06ED9-963F-4740-BAE5-FED8E2519BB9}"/>
              </a:ext>
            </a:extLst>
          </p:cNvPr>
          <p:cNvSpPr txBox="1"/>
          <p:nvPr/>
        </p:nvSpPr>
        <p:spPr>
          <a:xfrm>
            <a:off x="1139043" y="4651659"/>
            <a:ext cx="4017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পথশিশু ও বিপথগামী শিশুদের বিকাশে</a:t>
            </a:r>
          </a:p>
          <a:p>
            <a:r>
              <a:rPr lang="bn-BD" sz="2000" dirty="0"/>
              <a:t>ব্যবস্থা গ্রহণ৷ </a:t>
            </a:r>
            <a:endParaRPr lang="en-US" sz="2000" dirty="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2874E048-4B9D-4DDA-9F20-01D17956E7D0}"/>
              </a:ext>
            </a:extLst>
          </p:cNvPr>
          <p:cNvSpPr/>
          <p:nvPr/>
        </p:nvSpPr>
        <p:spPr>
          <a:xfrm>
            <a:off x="3720862" y="3705760"/>
            <a:ext cx="422694" cy="445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DE5799-B4CC-4291-979D-5D161EBCB42F}"/>
              </a:ext>
            </a:extLst>
          </p:cNvPr>
          <p:cNvSpPr txBox="1"/>
          <p:nvPr/>
        </p:nvSpPr>
        <p:spPr>
          <a:xfrm>
            <a:off x="63260" y="3596498"/>
            <a:ext cx="3472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নারী ও শিশু নির্যাতনের বিরুদ্ধে কঠোর আইন প্রণয়ন ও তা বাস্তবায়ন করা৷ </a:t>
            </a:r>
            <a:endParaRPr lang="en-US" sz="2000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00ADCAC0-3E75-431B-9173-573306AF733F}"/>
              </a:ext>
            </a:extLst>
          </p:cNvPr>
          <p:cNvSpPr/>
          <p:nvPr/>
        </p:nvSpPr>
        <p:spPr>
          <a:xfrm>
            <a:off x="3636032" y="2713861"/>
            <a:ext cx="422694" cy="445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8C964E-BCB4-4518-8159-B29A938A92B6}"/>
              </a:ext>
            </a:extLst>
          </p:cNvPr>
          <p:cNvSpPr txBox="1"/>
          <p:nvPr/>
        </p:nvSpPr>
        <p:spPr>
          <a:xfrm>
            <a:off x="40255" y="2740539"/>
            <a:ext cx="3582836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পারিবারিক সহিংসতা আইন প্রণয়ন ও</a:t>
            </a:r>
          </a:p>
          <a:p>
            <a:r>
              <a:rPr lang="bn-BD" dirty="0"/>
              <a:t>বাস্তবায়ন করা৷</a:t>
            </a:r>
            <a:endParaRPr lang="en-US" dirty="0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9864579B-6EBE-4447-98B1-4A15FE6C0B48}"/>
              </a:ext>
            </a:extLst>
          </p:cNvPr>
          <p:cNvSpPr/>
          <p:nvPr/>
        </p:nvSpPr>
        <p:spPr>
          <a:xfrm>
            <a:off x="4395157" y="1830730"/>
            <a:ext cx="422694" cy="445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CBE92D-72A1-49AA-AD7F-31F52244A976}"/>
              </a:ext>
            </a:extLst>
          </p:cNvPr>
          <p:cNvSpPr txBox="1"/>
          <p:nvPr/>
        </p:nvSpPr>
        <p:spPr>
          <a:xfrm>
            <a:off x="129396" y="1913645"/>
            <a:ext cx="426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নারী ও শিশু পাচার প্রতিরোধ ও দমন আইন</a:t>
            </a:r>
          </a:p>
          <a:p>
            <a:r>
              <a:rPr lang="bn-BD" dirty="0"/>
              <a:t>প্রণয়ন এবং বাস্তবায়ন করা৷</a:t>
            </a:r>
            <a:endParaRPr lang="en-US" dirty="0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9F544F14-D28C-4B11-943F-C8AA3D2B4EBA}"/>
              </a:ext>
            </a:extLst>
          </p:cNvPr>
          <p:cNvSpPr/>
          <p:nvPr/>
        </p:nvSpPr>
        <p:spPr>
          <a:xfrm>
            <a:off x="5640237" y="1310967"/>
            <a:ext cx="422694" cy="445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CFB709-7EE2-4B9B-A91E-74C931B7467F}"/>
              </a:ext>
            </a:extLst>
          </p:cNvPr>
          <p:cNvSpPr txBox="1"/>
          <p:nvPr/>
        </p:nvSpPr>
        <p:spPr>
          <a:xfrm>
            <a:off x="207033" y="988733"/>
            <a:ext cx="5503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সুবিধাবঞ্চিত ও প্রতিবন্ধী শিশুদের প্রতি বিশেষ দৃষ্টি</a:t>
            </a:r>
          </a:p>
          <a:p>
            <a:r>
              <a:rPr lang="bn-BD" sz="2000" dirty="0"/>
              <a:t>প্রদান ইত্যাদি৷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651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 animBg="1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187312-5085-4FE5-8FDB-97116414700A}"/>
              </a:ext>
            </a:extLst>
          </p:cNvPr>
          <p:cNvSpPr txBox="1"/>
          <p:nvPr/>
        </p:nvSpPr>
        <p:spPr>
          <a:xfrm>
            <a:off x="5077619" y="27287"/>
            <a:ext cx="2076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D60093"/>
                </a:solidFill>
              </a:rPr>
              <a:t>দলীয় কাজ</a:t>
            </a:r>
            <a:endParaRPr lang="en-US" sz="3200" dirty="0">
              <a:solidFill>
                <a:srgbClr val="D6009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0060A2-732A-4065-A520-B720DC8F6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72" y="880115"/>
            <a:ext cx="8809702" cy="4507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44142C-0AD7-40C5-8F13-D2BADC7392C8}"/>
              </a:ext>
            </a:extLst>
          </p:cNvPr>
          <p:cNvSpPr txBox="1"/>
          <p:nvPr/>
        </p:nvSpPr>
        <p:spPr>
          <a:xfrm>
            <a:off x="2721170" y="5904369"/>
            <a:ext cx="711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D60093"/>
                </a:solidFill>
              </a:rPr>
              <a:t>বাংলাদেশের শিশু অধিকারের তালিকা তৈরী কর৷</a:t>
            </a:r>
            <a:endParaRPr lang="en-US" sz="28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4B75D2-5552-4CF7-8704-6B5C3864BB89}"/>
              </a:ext>
            </a:extLst>
          </p:cNvPr>
          <p:cNvSpPr txBox="1"/>
          <p:nvPr/>
        </p:nvSpPr>
        <p:spPr>
          <a:xfrm>
            <a:off x="5244051" y="130654"/>
            <a:ext cx="17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মূল্যায়ন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C93BAE-9BD6-4263-914C-F40D9F909853}"/>
              </a:ext>
            </a:extLst>
          </p:cNvPr>
          <p:cNvSpPr txBox="1"/>
          <p:nvPr/>
        </p:nvSpPr>
        <p:spPr>
          <a:xfrm>
            <a:off x="1420482" y="1276709"/>
            <a:ext cx="93510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১৷জাতিসংঘ শিশু অধিকার সনদ অনুযায়ী শিশু বলতে-</a:t>
            </a:r>
          </a:p>
          <a:p>
            <a:endParaRPr lang="bn-BD" dirty="0"/>
          </a:p>
          <a:p>
            <a:r>
              <a:rPr lang="bn-BD" sz="2400" dirty="0"/>
              <a:t>ক)১৬ বছরের কম বয়সী              খ)১৭ বছরের কম বয়সী</a:t>
            </a:r>
          </a:p>
          <a:p>
            <a:r>
              <a:rPr lang="bn-BD" sz="2400" dirty="0"/>
              <a:t>গ)১৮ বছরের কম বয়সী              ঘ)১৯ বছরের কম বয়সী ৷</a:t>
            </a:r>
          </a:p>
          <a:p>
            <a:endParaRPr lang="bn-BD" dirty="0"/>
          </a:p>
          <a:p>
            <a:r>
              <a:rPr lang="bn-BD" sz="2800" dirty="0"/>
              <a:t>২৷জাতিসংঘ শিশু অধিকার সনদে কয়টি ধারা রয়েছে</a:t>
            </a:r>
            <a:r>
              <a:rPr lang="en-US" sz="2800" dirty="0"/>
              <a:t> ?</a:t>
            </a:r>
            <a:endParaRPr lang="bn-BD" sz="2800" dirty="0"/>
          </a:p>
          <a:p>
            <a:endParaRPr lang="bn-BD" dirty="0"/>
          </a:p>
          <a:p>
            <a:r>
              <a:rPr lang="bn-BD" sz="2400" dirty="0"/>
              <a:t>ক)৫২টি                  খ)৫৩টি</a:t>
            </a:r>
          </a:p>
          <a:p>
            <a:r>
              <a:rPr lang="bn-BD" sz="2400" dirty="0"/>
              <a:t>গ)৫৪টি                  ঘ)৫৫টি ৷</a:t>
            </a:r>
          </a:p>
          <a:p>
            <a:endParaRPr lang="bn-BD" dirty="0"/>
          </a:p>
          <a:p>
            <a:r>
              <a:rPr lang="bn-BD" sz="2800" dirty="0"/>
              <a:t>৩৷নারী ও শিশুর সহিংসতা প্রতিরোধে তিনটি উদ্যোগ লিখ৷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952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8EDCF6-640D-42C5-BCAF-66B37A1D168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6F28738-474F-4992-BB24-25C46CF8943F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465826" y="0"/>
              <a:chExt cx="11093570" cy="472121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734F9DD-7C29-4FC8-8910-E9C6E077B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826" y="0"/>
                <a:ext cx="11093570" cy="472121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AAB9A0-CF05-448F-B9C3-7A76B9BC69A5}"/>
                  </a:ext>
                </a:extLst>
              </p:cNvPr>
              <p:cNvSpPr txBox="1"/>
              <p:nvPr/>
            </p:nvSpPr>
            <p:spPr>
              <a:xfrm>
                <a:off x="4901960" y="0"/>
                <a:ext cx="23880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/>
                  <a:t>বাড়ির কাজ</a:t>
                </a:r>
                <a:endParaRPr lang="en-US" sz="36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3F8584-D4AC-49CB-8342-E546908E99C3}"/>
                </a:ext>
              </a:extLst>
            </p:cNvPr>
            <p:cNvSpPr txBox="1"/>
            <p:nvPr/>
          </p:nvSpPr>
          <p:spPr>
            <a:xfrm>
              <a:off x="4019908" y="1052423"/>
              <a:ext cx="7539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/>
                <a:t>তোমার এলাকার সুবিধা বঞ্চিত শিশু সম্পর্কে লিখে আনবে৷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638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E3205-F2E1-4B6D-8B69-C78B319C9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34BEBA-5FE2-4B77-9FA2-7C9B1573E3E0}"/>
              </a:ext>
            </a:extLst>
          </p:cNvPr>
          <p:cNvSpPr txBox="1"/>
          <p:nvPr/>
        </p:nvSpPr>
        <p:spPr>
          <a:xfrm>
            <a:off x="5313872" y="138022"/>
            <a:ext cx="546914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000" b="1" dirty="0">
                <a:ln w="13462">
                  <a:solidFill>
                    <a:srgbClr val="D60093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সবাইকে ধন্যবাদ</a:t>
            </a:r>
            <a:endParaRPr lang="en-US" sz="6000" b="1" dirty="0">
              <a:ln w="13462">
                <a:solidFill>
                  <a:srgbClr val="D60093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E84A90D-E62C-4748-AD06-ADBC5943D407}"/>
              </a:ext>
            </a:extLst>
          </p:cNvPr>
          <p:cNvGrpSpPr/>
          <p:nvPr/>
        </p:nvGrpSpPr>
        <p:grpSpPr>
          <a:xfrm>
            <a:off x="1191595" y="500059"/>
            <a:ext cx="9944364" cy="6245797"/>
            <a:chOff x="1191595" y="500059"/>
            <a:chExt cx="9944364" cy="624579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2AAB381-4BF4-43BF-9466-A7C7F96074E9}"/>
                </a:ext>
              </a:extLst>
            </p:cNvPr>
            <p:cNvGrpSpPr/>
            <p:nvPr/>
          </p:nvGrpSpPr>
          <p:grpSpPr>
            <a:xfrm>
              <a:off x="1191595" y="500059"/>
              <a:ext cx="9944364" cy="6245797"/>
              <a:chOff x="2336001" y="500060"/>
              <a:chExt cx="7515229" cy="577215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F861081-B5DF-4DE8-AB4A-5D4DA1828483}"/>
                  </a:ext>
                </a:extLst>
              </p:cNvPr>
              <p:cNvGrpSpPr/>
              <p:nvPr/>
            </p:nvGrpSpPr>
            <p:grpSpPr>
              <a:xfrm>
                <a:off x="2336001" y="500060"/>
                <a:ext cx="7515229" cy="5772156"/>
                <a:chOff x="2333620" y="390519"/>
                <a:chExt cx="7515229" cy="5772156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66D7B64-706B-4BBB-A5C6-1F9E87DE1893}"/>
                    </a:ext>
                  </a:extLst>
                </p:cNvPr>
                <p:cNvSpPr/>
                <p:nvPr/>
              </p:nvSpPr>
              <p:spPr>
                <a:xfrm>
                  <a:off x="2333620" y="390519"/>
                  <a:ext cx="7515229" cy="577215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67000"/>
                      </a:schemeClr>
                    </a:gs>
                    <a:gs pos="74000">
                      <a:schemeClr val="bg1">
                        <a:lumMod val="65000"/>
                      </a:schemeClr>
                    </a:gs>
                    <a:gs pos="48000">
                      <a:schemeClr val="bg1">
                        <a:lumMod val="8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57A359DB-8517-4975-8E6A-FB0B8AF119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701" b="26119"/>
                <a:stretch/>
              </p:blipFill>
              <p:spPr>
                <a:xfrm>
                  <a:off x="3454056" y="1072732"/>
                  <a:ext cx="1590689" cy="2162172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0D8C148-B690-41CB-9C64-355B5E8B12BC}"/>
                    </a:ext>
                  </a:extLst>
                </p:cNvPr>
                <p:cNvSpPr txBox="1"/>
                <p:nvPr/>
              </p:nvSpPr>
              <p:spPr>
                <a:xfrm>
                  <a:off x="2422452" y="3504125"/>
                  <a:ext cx="4475474" cy="21332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400" dirty="0"/>
                    <a:t>শাহনাজ আক্তার(এম.এ,এম.এড)</a:t>
                  </a:r>
                </a:p>
                <a:p>
                  <a:pPr algn="ctr"/>
                  <a:r>
                    <a:rPr lang="bn-BD" sz="2400" dirty="0"/>
                    <a:t>সিনিয়র শিক্ষক(বাংলা)</a:t>
                  </a:r>
                </a:p>
                <a:p>
                  <a:pPr algn="ctr"/>
                  <a:r>
                    <a:rPr lang="bn-BD" sz="2400" dirty="0"/>
                    <a:t>কোনাবাড়ী এম.এ কুদ্দুছ উচ্চ বিদ্যালয়</a:t>
                  </a:r>
                </a:p>
                <a:p>
                  <a:pPr algn="ctr"/>
                  <a:r>
                    <a:rPr lang="bn-BD" sz="2400" dirty="0"/>
                    <a:t>গাজীপুর সদর,গাজীপুর৷</a:t>
                  </a:r>
                </a:p>
                <a:p>
                  <a:pPr algn="ctr"/>
                  <a:r>
                    <a:rPr lang="bn-BD" sz="2400" dirty="0">
                      <a:hlinkClick r:id="rId3"/>
                    </a:rPr>
                    <a:t>ইমেইল-</a:t>
                  </a:r>
                  <a:r>
                    <a:rPr lang="en-US" sz="2400" dirty="0">
                      <a:hlinkClick r:id="rId3"/>
                    </a:rPr>
                    <a:t>shahnazakternomi@gmail.com</a:t>
                  </a:r>
                  <a:endParaRPr lang="en-US" sz="2400" dirty="0"/>
                </a:p>
                <a:p>
                  <a:pPr algn="ctr"/>
                  <a:r>
                    <a:rPr lang="bn-BD" sz="2400" dirty="0"/>
                    <a:t>মোবাইল-01717871696</a:t>
                  </a:r>
                  <a:endParaRPr lang="en-US" sz="2400" dirty="0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AA50CB-383B-4031-B72A-4CF944D63E61}"/>
                  </a:ext>
                </a:extLst>
              </p:cNvPr>
              <p:cNvSpPr txBox="1"/>
              <p:nvPr/>
            </p:nvSpPr>
            <p:spPr>
              <a:xfrm>
                <a:off x="7119430" y="3608091"/>
                <a:ext cx="2468005" cy="179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/>
                  <a:t>বাংলাদেশ ও বিশ্বপরিচয়</a:t>
                </a:r>
              </a:p>
              <a:p>
                <a:r>
                  <a:rPr lang="bn-BD" sz="2400" dirty="0"/>
                  <a:t>শ্রেণি-ষষ্ঠ      অধ্যায়-দশম</a:t>
                </a:r>
              </a:p>
              <a:p>
                <a:r>
                  <a:rPr lang="bn-BD" sz="2400" dirty="0"/>
                  <a:t>মোট শিক্ষার্থী-৫০জন</a:t>
                </a:r>
              </a:p>
              <a:p>
                <a:r>
                  <a:rPr lang="bn-BD" sz="2400" dirty="0"/>
                  <a:t>সময়-৪৫মিনিট</a:t>
                </a:r>
                <a:endParaRPr lang="en-US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4898643-4B72-4910-8775-30539F824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7026" y="1285726"/>
              <a:ext cx="1841171" cy="2337231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B7E7D-5239-4D73-B70B-654C52CEE376}"/>
              </a:ext>
            </a:extLst>
          </p:cNvPr>
          <p:cNvGrpSpPr/>
          <p:nvPr/>
        </p:nvGrpSpPr>
        <p:grpSpPr>
          <a:xfrm>
            <a:off x="250168" y="257175"/>
            <a:ext cx="11844063" cy="495303"/>
            <a:chOff x="1564485" y="561972"/>
            <a:chExt cx="9063030" cy="49530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A74C94-3EF8-41EB-884B-C9CBD37BA65A}"/>
                </a:ext>
              </a:extLst>
            </p:cNvPr>
            <p:cNvSpPr/>
            <p:nvPr/>
          </p:nvSpPr>
          <p:spPr>
            <a:xfrm>
              <a:off x="2286000" y="571500"/>
              <a:ext cx="7620000" cy="48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8C8F654-507C-4218-8025-9F3231022978}"/>
                </a:ext>
              </a:extLst>
            </p:cNvPr>
            <p:cNvGrpSpPr/>
            <p:nvPr/>
          </p:nvGrpSpPr>
          <p:grpSpPr>
            <a:xfrm>
              <a:off x="1564485" y="561974"/>
              <a:ext cx="626268" cy="485774"/>
              <a:chOff x="1564485" y="561974"/>
              <a:chExt cx="626268" cy="485774"/>
            </a:xfrm>
          </p:grpSpPr>
          <p:sp>
            <p:nvSpPr>
              <p:cNvPr id="5" name="Trapezoid 4">
                <a:extLst>
                  <a:ext uri="{FF2B5EF4-FFF2-40B4-BE49-F238E27FC236}">
                    <a16:creationId xmlns:a16="http://schemas.microsoft.com/office/drawing/2014/main" id="{EBF487D2-B632-4E0B-A2C7-E4A8D70E8811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rapezoid 5">
                <a:extLst>
                  <a:ext uri="{FF2B5EF4-FFF2-40B4-BE49-F238E27FC236}">
                    <a16:creationId xmlns:a16="http://schemas.microsoft.com/office/drawing/2014/main" id="{F65E6AFE-FC3D-423B-99F2-DE2D98D056E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4AAF0E-F39B-4A03-969F-178BEB5276A2}"/>
                </a:ext>
              </a:extLst>
            </p:cNvPr>
            <p:cNvGrpSpPr/>
            <p:nvPr/>
          </p:nvGrpSpPr>
          <p:grpSpPr>
            <a:xfrm flipH="1">
              <a:off x="10001247" y="561972"/>
              <a:ext cx="626268" cy="485774"/>
              <a:chOff x="1564485" y="561974"/>
              <a:chExt cx="626268" cy="485774"/>
            </a:xfrm>
          </p:grpSpPr>
          <p:sp>
            <p:nvSpPr>
              <p:cNvPr id="9" name="Trapezoid 8">
                <a:extLst>
                  <a:ext uri="{FF2B5EF4-FFF2-40B4-BE49-F238E27FC236}">
                    <a16:creationId xmlns:a16="http://schemas.microsoft.com/office/drawing/2014/main" id="{0ECF3C36-C2A6-47BE-B332-53E672AF97AF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9">
                <a:extLst>
                  <a:ext uri="{FF2B5EF4-FFF2-40B4-BE49-F238E27FC236}">
                    <a16:creationId xmlns:a16="http://schemas.microsoft.com/office/drawing/2014/main" id="{05ACE598-2775-4EA9-A7F2-DAE1EF4F152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F8000D-1562-4D7D-8A05-67D758A679ED}"/>
              </a:ext>
            </a:extLst>
          </p:cNvPr>
          <p:cNvGrpSpPr/>
          <p:nvPr/>
        </p:nvGrpSpPr>
        <p:grpSpPr>
          <a:xfrm>
            <a:off x="250169" y="742949"/>
            <a:ext cx="11827568" cy="495303"/>
            <a:chOff x="1564485" y="561972"/>
            <a:chExt cx="9063030" cy="4953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8AABE5-105C-4CFA-A2C1-8CA512830CFB}"/>
                </a:ext>
              </a:extLst>
            </p:cNvPr>
            <p:cNvSpPr/>
            <p:nvPr/>
          </p:nvSpPr>
          <p:spPr>
            <a:xfrm>
              <a:off x="2286000" y="571500"/>
              <a:ext cx="7620000" cy="48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B0820AC-46FA-4537-ADED-169E9B99B760}"/>
                </a:ext>
              </a:extLst>
            </p:cNvPr>
            <p:cNvGrpSpPr/>
            <p:nvPr/>
          </p:nvGrpSpPr>
          <p:grpSpPr>
            <a:xfrm>
              <a:off x="1564485" y="561974"/>
              <a:ext cx="626268" cy="485774"/>
              <a:chOff x="1564485" y="561974"/>
              <a:chExt cx="626268" cy="485774"/>
            </a:xfrm>
          </p:grpSpPr>
          <p:sp>
            <p:nvSpPr>
              <p:cNvPr id="18" name="Trapezoid 17">
                <a:extLst>
                  <a:ext uri="{FF2B5EF4-FFF2-40B4-BE49-F238E27FC236}">
                    <a16:creationId xmlns:a16="http://schemas.microsoft.com/office/drawing/2014/main" id="{8B8BFBBD-1503-42FA-964C-8BBA23DC46AB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ACA3617C-54B9-43DE-BCE6-4132EA36C1CB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9758F1-646A-4504-88E2-3AF0BCAFE816}"/>
                </a:ext>
              </a:extLst>
            </p:cNvPr>
            <p:cNvGrpSpPr/>
            <p:nvPr/>
          </p:nvGrpSpPr>
          <p:grpSpPr>
            <a:xfrm flipH="1">
              <a:off x="10001247" y="561972"/>
              <a:ext cx="626268" cy="485774"/>
              <a:chOff x="1564485" y="561974"/>
              <a:chExt cx="626268" cy="485774"/>
            </a:xfrm>
          </p:grpSpPr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6B2D45B0-490F-40D3-89C1-92347AAFAB0B}"/>
                  </a:ext>
                </a:extLst>
              </p:cNvPr>
              <p:cNvSpPr/>
              <p:nvPr/>
            </p:nvSpPr>
            <p:spPr>
              <a:xfrm rot="16200000">
                <a:off x="1783560" y="640554"/>
                <a:ext cx="485774" cy="328613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A87B8DB4-78AC-4372-8B1C-B665A6CF6DC2}"/>
                  </a:ext>
                </a:extLst>
              </p:cNvPr>
              <p:cNvSpPr/>
              <p:nvPr/>
            </p:nvSpPr>
            <p:spPr>
              <a:xfrm rot="16200000">
                <a:off x="1479952" y="703655"/>
                <a:ext cx="371476" cy="202409"/>
              </a:xfrm>
              <a:prstGeom prst="trapezoid">
                <a:avLst/>
              </a:prstGeom>
              <a:gradFill>
                <a:gsLst>
                  <a:gs pos="0">
                    <a:schemeClr val="accent3">
                      <a:lumMod val="67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48000">
                    <a:schemeClr val="bg1">
                      <a:lumMod val="8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651B6A-D8CA-4370-8C97-5644FFBCF0B0}"/>
              </a:ext>
            </a:extLst>
          </p:cNvPr>
          <p:cNvGrpSpPr/>
          <p:nvPr/>
        </p:nvGrpSpPr>
        <p:grpSpPr>
          <a:xfrm>
            <a:off x="192205" y="378619"/>
            <a:ext cx="95245" cy="1719265"/>
            <a:chOff x="1516860" y="500060"/>
            <a:chExt cx="95245" cy="171926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553F95-58EB-46FA-A4D5-791094C024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481" y="500060"/>
              <a:ext cx="1" cy="14620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3A7968D8-CF4F-466F-9D27-E321FEEFB8D9}"/>
                </a:ext>
              </a:extLst>
            </p:cNvPr>
            <p:cNvSpPr/>
            <p:nvPr/>
          </p:nvSpPr>
          <p:spPr>
            <a:xfrm>
              <a:off x="1516860" y="1962150"/>
              <a:ext cx="95245" cy="257175"/>
            </a:xfrm>
            <a:prstGeom prst="trapezoid">
              <a:avLst/>
            </a:prstGeom>
            <a:gradFill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F0CCBA-5095-408A-A7E6-30B3BB22D349}"/>
              </a:ext>
            </a:extLst>
          </p:cNvPr>
          <p:cNvGrpSpPr/>
          <p:nvPr/>
        </p:nvGrpSpPr>
        <p:grpSpPr>
          <a:xfrm>
            <a:off x="12038362" y="378619"/>
            <a:ext cx="95245" cy="1719265"/>
            <a:chOff x="1516860" y="500060"/>
            <a:chExt cx="95245" cy="171926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CEC33A-1B6E-44E4-8172-8DF5785E98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481" y="500060"/>
              <a:ext cx="1" cy="14620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E8A97738-286F-4E08-9E39-277FB6593C48}"/>
                </a:ext>
              </a:extLst>
            </p:cNvPr>
            <p:cNvSpPr/>
            <p:nvPr/>
          </p:nvSpPr>
          <p:spPr>
            <a:xfrm>
              <a:off x="1516860" y="1962150"/>
              <a:ext cx="95245" cy="257175"/>
            </a:xfrm>
            <a:prstGeom prst="trapezoid">
              <a:avLst/>
            </a:prstGeom>
            <a:gradFill>
              <a:gsLst>
                <a:gs pos="0">
                  <a:schemeClr val="accent3">
                    <a:lumMod val="67000"/>
                  </a:schemeClr>
                </a:gs>
                <a:gs pos="74000">
                  <a:schemeClr val="bg1">
                    <a:lumMod val="6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116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00026 0.8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আমদর সবপন Amader Shopno Syed Tirtho Mahmood Nowrin NTV Gaan">
            <a:hlinkClick r:id="" action="ppaction://media"/>
            <a:extLst>
              <a:ext uri="{FF2B5EF4-FFF2-40B4-BE49-F238E27FC236}">
                <a16:creationId xmlns:a16="http://schemas.microsoft.com/office/drawing/2014/main" id="{F1C586A4-6F15-4544-9253-C237432232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7448" y="2444451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630BB5-6F69-46C9-BF33-C4FA76BFCF18}"/>
              </a:ext>
            </a:extLst>
          </p:cNvPr>
          <p:cNvSpPr txBox="1"/>
          <p:nvPr/>
        </p:nvSpPr>
        <p:spPr>
          <a:xfrm>
            <a:off x="2817243" y="345057"/>
            <a:ext cx="6557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00FF"/>
                </a:solidFill>
              </a:rPr>
              <a:t>চলো আমরা একটি গান শুনি ও বলি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1C7B21-DD2C-4F93-9A8C-900D522E6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26" y="1066386"/>
            <a:ext cx="8531523" cy="507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ABFD0C-71C5-45EA-98A8-B472AD7A6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1"/>
          <a:stretch/>
        </p:blipFill>
        <p:spPr>
          <a:xfrm>
            <a:off x="2089449" y="1016783"/>
            <a:ext cx="8721305" cy="517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D4629C-03D3-46BF-BD68-CD2C4EAA6397}"/>
              </a:ext>
            </a:extLst>
          </p:cNvPr>
          <p:cNvSpPr txBox="1"/>
          <p:nvPr/>
        </p:nvSpPr>
        <p:spPr>
          <a:xfrm>
            <a:off x="2608052" y="207034"/>
            <a:ext cx="7657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ছবিগুলো দেখে বলতে পার এগুলো কিসের ছবি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78BF6-D559-46C6-B8E9-253DBCC911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2"/>
          <a:stretch/>
        </p:blipFill>
        <p:spPr>
          <a:xfrm>
            <a:off x="2015613" y="914400"/>
            <a:ext cx="8927690" cy="5273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C62E1F-C067-4024-B8F8-DFAC8D97542A}"/>
              </a:ext>
            </a:extLst>
          </p:cNvPr>
          <p:cNvSpPr txBox="1"/>
          <p:nvPr/>
        </p:nvSpPr>
        <p:spPr>
          <a:xfrm>
            <a:off x="1749957" y="6426543"/>
            <a:ext cx="90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শিশুরা কেউ খাচ্ছে, পড়ছে,স্কুলে যাচ্ছে, এগুলো কি</a:t>
            </a:r>
            <a:r>
              <a:rPr lang="en-US" dirty="0"/>
              <a:t> </a:t>
            </a:r>
            <a:r>
              <a:rPr lang="bn-BD" dirty="0"/>
              <a:t> বলতে পারো </a:t>
            </a:r>
            <a:r>
              <a:rPr lang="en-US" dirty="0"/>
              <a:t>?</a:t>
            </a:r>
            <a:r>
              <a:rPr lang="bn-BD" dirty="0"/>
              <a:t>এগুলো হলো-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BC50BB-8A7A-467A-B4AC-4A7C37CD22C8}"/>
              </a:ext>
            </a:extLst>
          </p:cNvPr>
          <p:cNvSpPr txBox="1"/>
          <p:nvPr/>
        </p:nvSpPr>
        <p:spPr>
          <a:xfrm>
            <a:off x="3598652" y="0"/>
            <a:ext cx="4994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D60093"/>
                </a:solidFill>
              </a:rPr>
              <a:t>আমাদের আজকের পাঠ</a:t>
            </a:r>
            <a:endParaRPr lang="en-US" sz="4000" dirty="0">
              <a:solidFill>
                <a:srgbClr val="D6009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067FB-2746-45E3-A705-951B517E9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25" y="1030856"/>
            <a:ext cx="7297947" cy="479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1AC558-49F6-4A80-AF70-0AD1E3167271}"/>
              </a:ext>
            </a:extLst>
          </p:cNvPr>
          <p:cNvSpPr txBox="1"/>
          <p:nvPr/>
        </p:nvSpPr>
        <p:spPr>
          <a:xfrm>
            <a:off x="4100422" y="6107502"/>
            <a:ext cx="453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D60093"/>
                </a:solidFill>
              </a:rPr>
              <a:t>বাংলাদেশে শিশু অধিকার</a:t>
            </a:r>
            <a:endParaRPr lang="en-US" sz="32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766B5C-7991-4239-B423-6129CAB66336}"/>
              </a:ext>
            </a:extLst>
          </p:cNvPr>
          <p:cNvSpPr txBox="1"/>
          <p:nvPr/>
        </p:nvSpPr>
        <p:spPr>
          <a:xfrm>
            <a:off x="4914181" y="198407"/>
            <a:ext cx="2363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/>
              <a:t>শিখনফল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B64379-0AA3-4A81-A8C3-D1F0D272EFFC}"/>
              </a:ext>
            </a:extLst>
          </p:cNvPr>
          <p:cNvSpPr txBox="1"/>
          <p:nvPr/>
        </p:nvSpPr>
        <p:spPr>
          <a:xfrm>
            <a:off x="1946693" y="1483743"/>
            <a:ext cx="90088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</a:rPr>
              <a:t>এই পাঠ শেষে শিক্ষার্থীরা-</a:t>
            </a:r>
          </a:p>
          <a:p>
            <a:endParaRPr lang="bn-BD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/>
              <a:t>শিশু অধিকারের ধারণা ব্যাখ্যা করতে পারবে৷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/>
              <a:t>জাতিসংঘ ঘোষিত </a:t>
            </a:r>
            <a:r>
              <a:rPr lang="en-US" sz="2400" dirty="0"/>
              <a:t>“</a:t>
            </a:r>
            <a:r>
              <a:rPr lang="bn-BD" sz="2400" dirty="0"/>
              <a:t>শিশু অধিকার সনদ</a:t>
            </a:r>
            <a:r>
              <a:rPr lang="en-US" sz="2400" dirty="0"/>
              <a:t>”</a:t>
            </a:r>
            <a:r>
              <a:rPr lang="bn-BD" sz="2400" dirty="0"/>
              <a:t>অনুযায়ী শিশু অধিকার সমূহ বর্ণনা করতে পারবে৷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/>
              <a:t>আমাদের দেশে শিশু অধিকার সমূহের বাস্তবতা তুলে ধরতে পারবে৷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/>
              <a:t>শিশু অধিকারের উপর অনুসন্ধানমূলক প্রতিবেদন তৈরী করতে পারব৷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47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D3FC1F72-DE93-4B5C-B36D-5FBC3B08D6CB}"/>
              </a:ext>
            </a:extLst>
          </p:cNvPr>
          <p:cNvSpPr/>
          <p:nvPr/>
        </p:nvSpPr>
        <p:spPr>
          <a:xfrm>
            <a:off x="4676953" y="0"/>
            <a:ext cx="2838091" cy="1207698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</a:rPr>
              <a:t>আদর্শপাঠ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0E1A2-B6F1-49A3-AC3C-1475E8EE9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7" y="1328410"/>
            <a:ext cx="5681473" cy="5132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291C8C-9665-476B-A8CF-91582289403C}"/>
              </a:ext>
            </a:extLst>
          </p:cNvPr>
          <p:cNvSpPr txBox="1"/>
          <p:nvPr/>
        </p:nvSpPr>
        <p:spPr>
          <a:xfrm>
            <a:off x="6096000" y="1431434"/>
            <a:ext cx="60197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0000"/>
                </a:solidFill>
                <a:latin typeface="Gill Sans MT" panose="020B0502020104020203"/>
                <a:cs typeface="Vrinda" panose="020B0502040204020203" pitchFamily="34" charset="0"/>
              </a:rPr>
              <a:t>অধিকার হলো সমাজ ও রাষ্ট্র কর্তৃক স্বীকৃত</a:t>
            </a:r>
          </a:p>
          <a:p>
            <a:pPr lvl="0" defTabSz="457200"/>
            <a:r>
              <a:rPr lang="bn-BD" sz="2400" dirty="0">
                <a:solidFill>
                  <a:srgbClr val="000000"/>
                </a:solidFill>
                <a:latin typeface="Gill Sans MT" panose="020B0502020104020203"/>
                <a:cs typeface="Vrinda" panose="020B0502040204020203" pitchFamily="34" charset="0"/>
              </a:rPr>
              <a:t>কতোগুলো  সুযোগ-সুবিধা যা ভোগের মাধ্যমে</a:t>
            </a:r>
          </a:p>
          <a:p>
            <a:pPr lvl="0" defTabSz="457200"/>
            <a:r>
              <a:rPr lang="bn-BD" sz="2400" dirty="0">
                <a:solidFill>
                  <a:srgbClr val="000000"/>
                </a:solidFill>
                <a:latin typeface="Gill Sans MT" panose="020B0502020104020203"/>
                <a:cs typeface="Vrinda" panose="020B0502040204020203" pitchFamily="34" charset="0"/>
              </a:rPr>
              <a:t>নাগরিকের ব্যক্তিত্বের বিকাশ ঘটে৷</a:t>
            </a:r>
          </a:p>
          <a:p>
            <a:pPr lvl="0" defTabSz="457200"/>
            <a:endParaRPr lang="bn-BD" sz="2400" dirty="0">
              <a:solidFill>
                <a:srgbClr val="000000"/>
              </a:solidFill>
              <a:latin typeface="Gill Sans MT" panose="020B0502020104020203"/>
              <a:cs typeface="Vrinda" panose="020B0502040204020203" pitchFamily="34" charset="0"/>
            </a:endParaRPr>
          </a:p>
          <a:p>
            <a:pPr lvl="0" defTabSz="457200"/>
            <a:r>
              <a:rPr lang="bn-BD" sz="2400" dirty="0">
                <a:solidFill>
                  <a:schemeClr val="accent5">
                    <a:lumMod val="50000"/>
                  </a:schemeClr>
                </a:solidFill>
                <a:latin typeface="Gill Sans MT" panose="020B0502020104020203"/>
                <a:cs typeface="Vrinda" panose="020B0502040204020203" pitchFamily="34" charset="0"/>
              </a:rPr>
              <a:t>প্রত্যেক শিশুর মর্যাদা প্রতিষ্ঠা এবং মানবিক গুণাবলির পরিপূর্ণ বিকাশের জন্য রাষ্ট্র যে সকল</a:t>
            </a:r>
          </a:p>
          <a:p>
            <a:pPr lvl="0" defTabSz="457200"/>
            <a:r>
              <a:rPr lang="bn-BD" sz="2400" dirty="0">
                <a:solidFill>
                  <a:schemeClr val="accent5">
                    <a:lumMod val="50000"/>
                  </a:schemeClr>
                </a:solidFill>
                <a:latin typeface="Gill Sans MT" panose="020B0502020104020203"/>
                <a:cs typeface="Vrinda" panose="020B0502040204020203" pitchFamily="34" charset="0"/>
              </a:rPr>
              <a:t>সুযোগ-সুবিধা প্রদান করে তা-ই শিশু অধিকার৷</a:t>
            </a:r>
          </a:p>
          <a:p>
            <a:pPr lvl="0" defTabSz="457200"/>
            <a:r>
              <a:rPr lang="bn-BD" sz="2400" dirty="0">
                <a:solidFill>
                  <a:srgbClr val="000000"/>
                </a:solidFill>
                <a:latin typeface="Gill Sans MT" panose="020B0502020104020203"/>
                <a:cs typeface="Vrinda" panose="020B0502040204020203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 defTabSz="457200"/>
            <a:r>
              <a:rPr lang="bn-BD" sz="2400" dirty="0">
                <a:solidFill>
                  <a:srgbClr val="FF0066"/>
                </a:solidFill>
                <a:latin typeface="Gill Sans MT" panose="020B0502020104020203"/>
                <a:cs typeface="Vrinda" panose="020B0502040204020203" pitchFamily="34" charset="0"/>
              </a:rPr>
              <a:t>অধিকার বলতে প্রথমত মানবাধিকারকেই বোঝানো হয়ে থাকে৷</a:t>
            </a:r>
          </a:p>
          <a:p>
            <a:r>
              <a:rPr lang="bn-BD" sz="2400" dirty="0">
                <a:solidFill>
                  <a:schemeClr val="bg1"/>
                </a:solidFill>
              </a:rPr>
              <a:t>র দায়িত্ব হলো নাগরিকদের শ</a:t>
            </a:r>
          </a:p>
          <a:p>
            <a:r>
              <a:rPr lang="bn-BD" sz="2400" dirty="0">
                <a:solidFill>
                  <a:srgbClr val="0000FF"/>
                </a:solidFill>
              </a:rPr>
              <a:t>জাতিসংঘ শিশু অধিকার সনদ অনুযায়ী,শিশু বলতে ১৮ বছরের কম বয়সী যে কোনো মানুষকে বোঝানো হয়েছে৷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5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403DB-D795-4377-B7C6-4BED5FFE8423}"/>
              </a:ext>
            </a:extLst>
          </p:cNvPr>
          <p:cNvSpPr txBox="1"/>
          <p:nvPr/>
        </p:nvSpPr>
        <p:spPr>
          <a:xfrm>
            <a:off x="2950234" y="-10065"/>
            <a:ext cx="631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চিত্রগুলোতে কি দেখতে পাচ্ছ</a:t>
            </a:r>
            <a:r>
              <a:rPr lang="en-US" sz="3200" dirty="0"/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0FC2C0-EBAF-4D29-A6FB-B2DD4A509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04" y="759736"/>
            <a:ext cx="8272733" cy="447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7FC8F9-B334-4E3D-BB17-0373FE64A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25" y="705511"/>
            <a:ext cx="8591910" cy="4852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183616-9A8E-42F8-B31C-ED934A9F9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76" y="705511"/>
            <a:ext cx="8675300" cy="5056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5CB805-FD25-4551-A363-0E7F841C8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76" y="673400"/>
            <a:ext cx="8997351" cy="5279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3D247-44C0-4E5E-B06B-44CDC891AB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90" y="608865"/>
            <a:ext cx="9221637" cy="5499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0AE090-6A13-45FA-8321-ED1664D744BA}"/>
              </a:ext>
            </a:extLst>
          </p:cNvPr>
          <p:cNvSpPr txBox="1"/>
          <p:nvPr/>
        </p:nvSpPr>
        <p:spPr>
          <a:xfrm>
            <a:off x="1337929" y="6134784"/>
            <a:ext cx="10696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এই সব আইনগত,নাগরিক ও সামাজিক সেবা প্রদান এবং নিরাপত্তা নিশ্চিতকরণের মাধ্যমে শিশুর অধিকার সংরক্ষণ করা যায়৷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0320BD-4B23-45B4-9CA7-310937801E1D}"/>
              </a:ext>
            </a:extLst>
          </p:cNvPr>
          <p:cNvSpPr txBox="1"/>
          <p:nvPr/>
        </p:nvSpPr>
        <p:spPr>
          <a:xfrm>
            <a:off x="7077972" y="6319451"/>
            <a:ext cx="95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স্বাস্থ্য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FB7F5-72E5-4A58-A630-BCDBC0F1B788}"/>
              </a:ext>
            </a:extLst>
          </p:cNvPr>
          <p:cNvSpPr txBox="1"/>
          <p:nvPr/>
        </p:nvSpPr>
        <p:spPr>
          <a:xfrm>
            <a:off x="3252159" y="6318034"/>
            <a:ext cx="81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খাদ্য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ADCD8E-F044-40ED-B8FA-335D5565BB4A}"/>
              </a:ext>
            </a:extLst>
          </p:cNvPr>
          <p:cNvSpPr txBox="1"/>
          <p:nvPr/>
        </p:nvSpPr>
        <p:spPr>
          <a:xfrm>
            <a:off x="4218317" y="6319451"/>
            <a:ext cx="67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বস্ত্র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B277D5-9470-4100-BE7E-952691184E42}"/>
              </a:ext>
            </a:extLst>
          </p:cNvPr>
          <p:cNvSpPr txBox="1"/>
          <p:nvPr/>
        </p:nvSpPr>
        <p:spPr>
          <a:xfrm>
            <a:off x="5106837" y="6322869"/>
            <a:ext cx="119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বাসস্থান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CEE5EB-8B97-4774-B2E5-7A265051C499}"/>
              </a:ext>
            </a:extLst>
          </p:cNvPr>
          <p:cNvSpPr txBox="1"/>
          <p:nvPr/>
        </p:nvSpPr>
        <p:spPr>
          <a:xfrm>
            <a:off x="6120440" y="6312366"/>
            <a:ext cx="95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শিক্ষা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18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33932C-D64E-4068-997B-E8AC5AFD89E3}"/>
              </a:ext>
            </a:extLst>
          </p:cNvPr>
          <p:cNvSpPr txBox="1"/>
          <p:nvPr/>
        </p:nvSpPr>
        <p:spPr>
          <a:xfrm>
            <a:off x="1539814" y="501763"/>
            <a:ext cx="941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তোমরা কি বলতে পারো জাতিসংঘ স্বীকৃত শিশু অধিকার সনদে মোট কয়টি ধারা রয়েছে </a:t>
            </a:r>
            <a:r>
              <a:rPr lang="en-US" sz="24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593EE-57E6-4375-8561-ACCFAE9BC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83" y="1685925"/>
            <a:ext cx="5801032" cy="3486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5B3343-8120-4AEB-8227-9005AC8A17CA}"/>
              </a:ext>
            </a:extLst>
          </p:cNvPr>
          <p:cNvSpPr txBox="1"/>
          <p:nvPr/>
        </p:nvSpPr>
        <p:spPr>
          <a:xfrm>
            <a:off x="5526656" y="5709905"/>
            <a:ext cx="113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৫৪টি৷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49EC7-570E-4C6A-AA46-43079FA00994}"/>
              </a:ext>
            </a:extLst>
          </p:cNvPr>
          <p:cNvSpPr txBox="1"/>
          <p:nvPr/>
        </p:nvSpPr>
        <p:spPr>
          <a:xfrm>
            <a:off x="1539814" y="501763"/>
            <a:ext cx="973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তোমরা কি বলতে পারো কত সালের কত তারিখে এই অধিকারগুলোর কথা বলা হয়</a:t>
            </a:r>
            <a:r>
              <a:rPr lang="en-US" sz="2400" dirty="0"/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B7E91-B8C9-4EB4-A42E-B7A24746A76C}"/>
              </a:ext>
            </a:extLst>
          </p:cNvPr>
          <p:cNvSpPr txBox="1"/>
          <p:nvPr/>
        </p:nvSpPr>
        <p:spPr>
          <a:xfrm>
            <a:off x="1164566" y="5709905"/>
            <a:ext cx="10489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১৯৮৯সালের ২০নভেম্বর শিশু অধিকার সনদে শিশু অধিকার গুলোর কথা বলা হয়৷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48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666</Words>
  <Application>Microsoft Office PowerPoint</Application>
  <PresentationFormat>Widescreen</PresentationFormat>
  <Paragraphs>121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Shadman Sifat Noman</dc:creator>
  <cp:lastModifiedBy>Shadman Sifat Noman</cp:lastModifiedBy>
  <cp:revision>48</cp:revision>
  <dcterms:created xsi:type="dcterms:W3CDTF">2020-10-17T14:45:23Z</dcterms:created>
  <dcterms:modified xsi:type="dcterms:W3CDTF">2020-10-22T16:39:02Z</dcterms:modified>
</cp:coreProperties>
</file>