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6" r:id="rId4"/>
    <p:sldId id="258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67" r:id="rId16"/>
    <p:sldId id="273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5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57682-DBCC-4488-BD1B-072BE81E261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01E4DC-1AAB-4AB5-9699-148ADB29E53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সহমৌলিক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21C49381-9DBB-4B8F-993F-C642E3BC1BE1}" type="parTrans" cxnId="{598CE05B-80D7-4E8E-8C60-F56B12089C16}">
      <dgm:prSet/>
      <dgm:spPr/>
      <dgm:t>
        <a:bodyPr/>
        <a:lstStyle/>
        <a:p>
          <a:endParaRPr lang="en-US"/>
        </a:p>
      </dgm:t>
    </dgm:pt>
    <dgm:pt modelId="{9C99D158-1568-40A5-B104-904EA1340337}" type="sibTrans" cxnId="{598CE05B-80D7-4E8E-8C60-F56B12089C16}">
      <dgm:prSet/>
      <dgm:spPr/>
      <dgm:t>
        <a:bodyPr/>
        <a:lstStyle/>
        <a:p>
          <a:endParaRPr lang="en-US"/>
        </a:p>
      </dgm:t>
    </dgm:pt>
    <dgm:pt modelId="{ACBBE930-2AB7-450E-A132-7D55FC177E24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মৌলিক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সংখ্যা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615B7F73-A6ED-4B65-8C3D-93B52B1926DD}" type="parTrans" cxnId="{3DA0A983-47AF-4A55-940E-4E180423114D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1B6B054F-B0F0-4446-BA58-93F7614D47A1}" type="sibTrans" cxnId="{3DA0A983-47AF-4A55-940E-4E180423114D}">
      <dgm:prSet/>
      <dgm:spPr/>
      <dgm:t>
        <a:bodyPr/>
        <a:lstStyle/>
        <a:p>
          <a:endParaRPr lang="en-US"/>
        </a:p>
      </dgm:t>
    </dgm:pt>
    <dgm:pt modelId="{73E938CA-1B63-49B6-8FE5-9E4A0C40A5C5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Nikosh" pitchFamily="2" charset="0"/>
              <a:cs typeface="Nikosh" pitchFamily="2" charset="0"/>
            </a:rPr>
            <a:t>শিখন</a:t>
          </a:r>
          <a:r>
            <a:rPr lang="en-US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Nikosh" pitchFamily="2" charset="0"/>
              <a:cs typeface="Nikosh" pitchFamily="2" charset="0"/>
            </a:rPr>
            <a:t>ফল</a:t>
          </a:r>
          <a:endParaRPr lang="en-US" dirty="0">
            <a:solidFill>
              <a:srgbClr val="FF0000"/>
            </a:solidFill>
            <a:latin typeface="Nikosh" pitchFamily="2" charset="0"/>
            <a:cs typeface="Nikosh" pitchFamily="2" charset="0"/>
          </a:endParaRPr>
        </a:p>
      </dgm:t>
    </dgm:pt>
    <dgm:pt modelId="{189FA38B-034B-448F-8A73-54DE076EBA5E}" type="parTrans" cxnId="{0BD5530B-363D-45D2-A457-36C7FA5FC410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D427975C-672C-4656-A759-E9D392FEA5AD}" type="sibTrans" cxnId="{0BD5530B-363D-45D2-A457-36C7FA5FC410}">
      <dgm:prSet/>
      <dgm:spPr/>
      <dgm:t>
        <a:bodyPr/>
        <a:lstStyle/>
        <a:p>
          <a:endParaRPr lang="en-US"/>
        </a:p>
      </dgm:t>
    </dgm:pt>
    <dgm:pt modelId="{632395A1-4055-4D62-95A4-E03946B354E8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যৌগিক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সংখ্যা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D524349F-130A-4818-BC08-DED8DF17EE7E}" type="parTrans" cxnId="{B63BD61B-037D-4EE9-A933-A239042C06EA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EA6CE203-D836-497D-8031-E3BD4534989A}" type="sibTrans" cxnId="{B63BD61B-037D-4EE9-A933-A239042C06EA}">
      <dgm:prSet/>
      <dgm:spPr/>
      <dgm:t>
        <a:bodyPr/>
        <a:lstStyle/>
        <a:p>
          <a:endParaRPr lang="en-US"/>
        </a:p>
      </dgm:t>
    </dgm:pt>
    <dgm:pt modelId="{D14C8821-7C6D-4600-80E6-631B9B3BE75E}" type="pres">
      <dgm:prSet presAssocID="{16057682-DBCC-4488-BD1B-072BE81E261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06AB78E-9C5A-4C8C-A399-D48DD9ED06E6}" type="pres">
      <dgm:prSet presAssocID="{1001E4DC-1AAB-4AB5-9699-148ADB29E53C}" presName="centerShape" presStyleLbl="node0" presStyleIdx="0" presStyleCnt="1"/>
      <dgm:spPr/>
      <dgm:t>
        <a:bodyPr/>
        <a:lstStyle/>
        <a:p>
          <a:endParaRPr lang="en-US"/>
        </a:p>
      </dgm:t>
    </dgm:pt>
    <dgm:pt modelId="{1128E155-4E42-4490-85DC-9D2043704BC7}" type="pres">
      <dgm:prSet presAssocID="{615B7F73-A6ED-4B65-8C3D-93B52B1926DD}" presName="parTrans" presStyleLbl="bgSibTrans2D1" presStyleIdx="0" presStyleCnt="3"/>
      <dgm:spPr/>
    </dgm:pt>
    <dgm:pt modelId="{6386E768-C430-4520-BBC1-6E17BB97074C}" type="pres">
      <dgm:prSet presAssocID="{ACBBE930-2AB7-450E-A132-7D55FC177E2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EC6F9-06BF-4074-A243-4C7D91FE1011}" type="pres">
      <dgm:prSet presAssocID="{189FA38B-034B-448F-8A73-54DE076EBA5E}" presName="parTrans" presStyleLbl="bgSibTrans2D1" presStyleIdx="1" presStyleCnt="3"/>
      <dgm:spPr/>
    </dgm:pt>
    <dgm:pt modelId="{824870E4-0F21-4500-8D01-C5CD98998BA1}" type="pres">
      <dgm:prSet presAssocID="{73E938CA-1B63-49B6-8FE5-9E4A0C40A5C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231DF-F108-4C93-9A0F-19379609B56A}" type="pres">
      <dgm:prSet presAssocID="{D524349F-130A-4818-BC08-DED8DF17EE7E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60CB213B-9C08-44C8-8246-F9BDAE5D25C9}" type="pres">
      <dgm:prSet presAssocID="{632395A1-4055-4D62-95A4-E03946B354E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E9105-4594-4341-9F2C-266142F1EC09}" type="presOf" srcId="{73E938CA-1B63-49B6-8FE5-9E4A0C40A5C5}" destId="{824870E4-0F21-4500-8D01-C5CD98998BA1}" srcOrd="0" destOrd="0" presId="urn:microsoft.com/office/officeart/2005/8/layout/radial4"/>
    <dgm:cxn modelId="{8264F3F7-5B54-46B6-A595-D549B7790774}" type="presOf" srcId="{D524349F-130A-4818-BC08-DED8DF17EE7E}" destId="{532231DF-F108-4C93-9A0F-19379609B56A}" srcOrd="0" destOrd="0" presId="urn:microsoft.com/office/officeart/2005/8/layout/radial4"/>
    <dgm:cxn modelId="{2519BE1D-F48A-4F1B-BFA6-77F24A8F30F5}" type="presOf" srcId="{615B7F73-A6ED-4B65-8C3D-93B52B1926DD}" destId="{1128E155-4E42-4490-85DC-9D2043704BC7}" srcOrd="0" destOrd="0" presId="urn:microsoft.com/office/officeart/2005/8/layout/radial4"/>
    <dgm:cxn modelId="{1A6AD569-96AE-4195-9094-EFD4684307E2}" type="presOf" srcId="{ACBBE930-2AB7-450E-A132-7D55FC177E24}" destId="{6386E768-C430-4520-BBC1-6E17BB97074C}" srcOrd="0" destOrd="0" presId="urn:microsoft.com/office/officeart/2005/8/layout/radial4"/>
    <dgm:cxn modelId="{598CE05B-80D7-4E8E-8C60-F56B12089C16}" srcId="{16057682-DBCC-4488-BD1B-072BE81E261C}" destId="{1001E4DC-1AAB-4AB5-9699-148ADB29E53C}" srcOrd="0" destOrd="0" parTransId="{21C49381-9DBB-4B8F-993F-C642E3BC1BE1}" sibTransId="{9C99D158-1568-40A5-B104-904EA1340337}"/>
    <dgm:cxn modelId="{D4EBE865-6621-4FAC-A561-30FD525BB40E}" type="presOf" srcId="{189FA38B-034B-448F-8A73-54DE076EBA5E}" destId="{533EC6F9-06BF-4074-A243-4C7D91FE1011}" srcOrd="0" destOrd="0" presId="urn:microsoft.com/office/officeart/2005/8/layout/radial4"/>
    <dgm:cxn modelId="{1DCD7C47-70C6-47FD-BA43-B5129B3EDABC}" type="presOf" srcId="{1001E4DC-1AAB-4AB5-9699-148ADB29E53C}" destId="{206AB78E-9C5A-4C8C-A399-D48DD9ED06E6}" srcOrd="0" destOrd="0" presId="urn:microsoft.com/office/officeart/2005/8/layout/radial4"/>
    <dgm:cxn modelId="{0BD5530B-363D-45D2-A457-36C7FA5FC410}" srcId="{1001E4DC-1AAB-4AB5-9699-148ADB29E53C}" destId="{73E938CA-1B63-49B6-8FE5-9E4A0C40A5C5}" srcOrd="1" destOrd="0" parTransId="{189FA38B-034B-448F-8A73-54DE076EBA5E}" sibTransId="{D427975C-672C-4656-A759-E9D392FEA5AD}"/>
    <dgm:cxn modelId="{3AB8B544-2D6F-41C1-B18E-A9419F4E2105}" type="presOf" srcId="{632395A1-4055-4D62-95A4-E03946B354E8}" destId="{60CB213B-9C08-44C8-8246-F9BDAE5D25C9}" srcOrd="0" destOrd="0" presId="urn:microsoft.com/office/officeart/2005/8/layout/radial4"/>
    <dgm:cxn modelId="{B63BD61B-037D-4EE9-A933-A239042C06EA}" srcId="{1001E4DC-1AAB-4AB5-9699-148ADB29E53C}" destId="{632395A1-4055-4D62-95A4-E03946B354E8}" srcOrd="2" destOrd="0" parTransId="{D524349F-130A-4818-BC08-DED8DF17EE7E}" sibTransId="{EA6CE203-D836-497D-8031-E3BD4534989A}"/>
    <dgm:cxn modelId="{08D2043F-41CA-43F6-8FAE-FE9259E9CB40}" type="presOf" srcId="{16057682-DBCC-4488-BD1B-072BE81E261C}" destId="{D14C8821-7C6D-4600-80E6-631B9B3BE75E}" srcOrd="0" destOrd="0" presId="urn:microsoft.com/office/officeart/2005/8/layout/radial4"/>
    <dgm:cxn modelId="{3DA0A983-47AF-4A55-940E-4E180423114D}" srcId="{1001E4DC-1AAB-4AB5-9699-148ADB29E53C}" destId="{ACBBE930-2AB7-450E-A132-7D55FC177E24}" srcOrd="0" destOrd="0" parTransId="{615B7F73-A6ED-4B65-8C3D-93B52B1926DD}" sibTransId="{1B6B054F-B0F0-4446-BA58-93F7614D47A1}"/>
    <dgm:cxn modelId="{E5E70BC3-8B17-4D82-9BE3-D61FFA1B505A}" type="presParOf" srcId="{D14C8821-7C6D-4600-80E6-631B9B3BE75E}" destId="{206AB78E-9C5A-4C8C-A399-D48DD9ED06E6}" srcOrd="0" destOrd="0" presId="urn:microsoft.com/office/officeart/2005/8/layout/radial4"/>
    <dgm:cxn modelId="{05B89F30-3E64-4E43-96FC-751EF2F4DA33}" type="presParOf" srcId="{D14C8821-7C6D-4600-80E6-631B9B3BE75E}" destId="{1128E155-4E42-4490-85DC-9D2043704BC7}" srcOrd="1" destOrd="0" presId="urn:microsoft.com/office/officeart/2005/8/layout/radial4"/>
    <dgm:cxn modelId="{BCF30249-9AE2-477F-BC1A-95284FF68CE3}" type="presParOf" srcId="{D14C8821-7C6D-4600-80E6-631B9B3BE75E}" destId="{6386E768-C430-4520-BBC1-6E17BB97074C}" srcOrd="2" destOrd="0" presId="urn:microsoft.com/office/officeart/2005/8/layout/radial4"/>
    <dgm:cxn modelId="{186DA2EF-20F2-491E-B30D-45A9CB23410F}" type="presParOf" srcId="{D14C8821-7C6D-4600-80E6-631B9B3BE75E}" destId="{533EC6F9-06BF-4074-A243-4C7D91FE1011}" srcOrd="3" destOrd="0" presId="urn:microsoft.com/office/officeart/2005/8/layout/radial4"/>
    <dgm:cxn modelId="{FC12853C-D654-4857-9E71-279097836B89}" type="presParOf" srcId="{D14C8821-7C6D-4600-80E6-631B9B3BE75E}" destId="{824870E4-0F21-4500-8D01-C5CD98998BA1}" srcOrd="4" destOrd="0" presId="urn:microsoft.com/office/officeart/2005/8/layout/radial4"/>
    <dgm:cxn modelId="{FC5608A0-7135-4FC1-B966-AF7772D49E5F}" type="presParOf" srcId="{D14C8821-7C6D-4600-80E6-631B9B3BE75E}" destId="{532231DF-F108-4C93-9A0F-19379609B56A}" srcOrd="5" destOrd="0" presId="urn:microsoft.com/office/officeart/2005/8/layout/radial4"/>
    <dgm:cxn modelId="{584860E1-C3F3-4754-9D69-886381D6A198}" type="presParOf" srcId="{D14C8821-7C6D-4600-80E6-631B9B3BE75E}" destId="{60CB213B-9C08-44C8-8246-F9BDAE5D25C9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আর্ট এন্ড ডিজাইন কর্নার - Home | Facebook"/>
          <p:cNvSpPr>
            <a:spLocks noChangeAspect="1" noChangeArrowheads="1"/>
          </p:cNvSpPr>
          <p:nvPr/>
        </p:nvSpPr>
        <p:spPr bwMode="auto">
          <a:xfrm>
            <a:off x="155575" y="-776288"/>
            <a:ext cx="2809875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AutoShape 4" descr="আর্ট এন্ড ডিজাইন কর্নার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7" name="Picture 5" descr="C:\Users\LCT\Desktop\background\index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CT\Desktop\background\84c2ab2a6548896e0d968986641332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13716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8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27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1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ছাড়া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অন্য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সাধারণ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গুণনীয়ক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নেই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32004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সুতরাং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8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27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সহমৌলিক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CT\Desktop\background\84c2ab2a6548896e0d968986641332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838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সহমৌলিক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কাকে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7526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দুই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ততোধিক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সংখ্যার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সাধারণ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গুণনীয়ক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শুধু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1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হলে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সংখ্যাগুলো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পরস্পর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সহমৌলিক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CT\Desktop\background\84c2ab2a6548896e0d968986641332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838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1</a:t>
            </a:r>
            <a:endParaRPr lang="en-US" sz="3200" dirty="0">
              <a:latin typeface="SutonnyMJ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3622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দুই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অঙ্কবিশিষ্ট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10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টি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মৌলিক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লিখ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SutonnyMJ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CT\Desktop\background\international-children-on-whiteboard-vector-6076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1066800"/>
            <a:ext cx="9525000" cy="91535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1524000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দুই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অঙ্কবিশিষ্ট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Nikosh" pitchFamily="2" charset="0"/>
              </a:rPr>
              <a:t>10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টি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মৌলিক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হলো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:</a:t>
            </a:r>
            <a:endParaRPr lang="en-US" sz="4400" dirty="0">
              <a:latin typeface="SutonnyMJ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2004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SutonnyMJ" pitchFamily="2" charset="0"/>
                <a:cs typeface="Nikosh" pitchFamily="2" charset="0"/>
              </a:rPr>
              <a:t>11, 13, 17, 19, 23, 29, 31, 37, 41, 43।</a:t>
            </a:r>
            <a:endParaRPr lang="en-US" sz="5400" dirty="0">
              <a:latin typeface="SutonnyMJ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CT\Desktop\274165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25436" y="259140"/>
            <a:ext cx="3231975" cy="1815882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101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150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পর্যন্ত</a:t>
            </a:r>
            <a:endParaRPr lang="en-US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সংখ্যাগুলোর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মৌলিক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সংখ্যা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CT\Desktop\background\84c2ab2a6548896e0d968986641332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838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sz="3200" dirty="0" smtClean="0">
                <a:latin typeface="SutonnyMJ" pitchFamily="2" charset="0"/>
                <a:cs typeface="Nikosh" pitchFamily="2" charset="0"/>
              </a:rPr>
              <a:t>3</a:t>
            </a:r>
            <a:endParaRPr lang="en-US" sz="3200" dirty="0">
              <a:latin typeface="SutonnyMJ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362200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জোড়াসংখ্যাগুলোর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কোনগুলো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সহমৌলিক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SutonnyMJ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CT\Desktop\background\index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7086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0" y="685800"/>
            <a:ext cx="323999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সমাধান-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3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(ক)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31620" y="2508885"/>
          <a:ext cx="6080760" cy="2523744"/>
        </p:xfrm>
        <a:graphic>
          <a:graphicData uri="http://schemas.openxmlformats.org/drawingml/2006/table">
            <a:tbl>
              <a:tblPr/>
              <a:tblGrid>
                <a:gridCol w="1440180"/>
                <a:gridCol w="464058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err="1">
                          <a:solidFill>
                            <a:srgbClr val="002060"/>
                          </a:solidFill>
                          <a:latin typeface="Nikosh"/>
                          <a:ea typeface="Calibri"/>
                          <a:cs typeface="Times New Roman"/>
                        </a:rPr>
                        <a:t>সংখ্যা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err="1">
                          <a:solidFill>
                            <a:srgbClr val="002060"/>
                          </a:solidFill>
                          <a:latin typeface="Nikosh"/>
                          <a:ea typeface="Calibri"/>
                          <a:cs typeface="Times New Roman"/>
                        </a:rPr>
                        <a:t>গুণনীয়ক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solidFill>
                            <a:srgbClr val="002060"/>
                          </a:solidFill>
                          <a:latin typeface="SutonnyMJ"/>
                          <a:ea typeface="Calibri"/>
                          <a:cs typeface="Times New Roman"/>
                        </a:rPr>
                        <a:t>16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solidFill>
                            <a:srgbClr val="002060"/>
                          </a:solidFill>
                          <a:latin typeface="SutonnyMJ"/>
                          <a:ea typeface="Calibri"/>
                          <a:cs typeface="Times New Roman"/>
                        </a:rPr>
                        <a:t>1, 2, 4, 8, 16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solidFill>
                            <a:srgbClr val="002060"/>
                          </a:solidFill>
                          <a:latin typeface="SutonnyMJ"/>
                          <a:ea typeface="Calibri"/>
                          <a:cs typeface="Times New Roman"/>
                        </a:rPr>
                        <a:t>28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solidFill>
                            <a:srgbClr val="002060"/>
                          </a:solidFill>
                          <a:latin typeface="SutonnyMJ"/>
                          <a:ea typeface="Calibri"/>
                          <a:cs typeface="Times New Roman"/>
                        </a:rPr>
                        <a:t>1, 2, 4, 7, 14, 28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LCT\Desktop\background\maxresdefault..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838200"/>
            <a:ext cx="7086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যেহেতু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16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28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1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ছাড়াও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অন্য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সাধারণ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গুণনীয়ক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যেমন: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2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4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আছে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685871"/>
            <a:ext cx="7086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সুতরাং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16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28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সহমৌলিক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CT\Desktop\background\index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7086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0" y="685800"/>
            <a:ext cx="323999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সমাধান-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3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(খ)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31620" y="2508885"/>
          <a:ext cx="6080760" cy="2523744"/>
        </p:xfrm>
        <a:graphic>
          <a:graphicData uri="http://schemas.openxmlformats.org/drawingml/2006/table">
            <a:tbl>
              <a:tblPr/>
              <a:tblGrid>
                <a:gridCol w="1440180"/>
                <a:gridCol w="464058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err="1">
                          <a:solidFill>
                            <a:srgbClr val="002060"/>
                          </a:solidFill>
                          <a:latin typeface="Nikosh"/>
                          <a:ea typeface="Calibri"/>
                          <a:cs typeface="Times New Roman"/>
                        </a:rPr>
                        <a:t>সংখ্যা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err="1">
                          <a:solidFill>
                            <a:srgbClr val="002060"/>
                          </a:solidFill>
                          <a:latin typeface="Nikosh"/>
                          <a:ea typeface="Calibri"/>
                          <a:cs typeface="Times New Roman"/>
                        </a:rPr>
                        <a:t>গুণনীয়ক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solidFill>
                            <a:srgbClr val="002060"/>
                          </a:solidFill>
                          <a:latin typeface="SutonnyMJ"/>
                          <a:ea typeface="Calibri"/>
                          <a:cs typeface="Times New Roman"/>
                        </a:rPr>
                        <a:t>27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solidFill>
                            <a:srgbClr val="002060"/>
                          </a:solidFill>
                          <a:latin typeface="SutonnyMJ"/>
                          <a:ea typeface="Calibri"/>
                          <a:cs typeface="Times New Roman"/>
                        </a:rPr>
                        <a:t>1, </a:t>
                      </a:r>
                      <a:r>
                        <a:rPr lang="en-US" sz="4800" dirty="0" smtClean="0">
                          <a:solidFill>
                            <a:srgbClr val="002060"/>
                          </a:solidFill>
                          <a:latin typeface="SutonnyMJ"/>
                          <a:ea typeface="Calibri"/>
                          <a:cs typeface="Times New Roman"/>
                        </a:rPr>
                        <a:t>3, 9, 27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solidFill>
                            <a:srgbClr val="002060"/>
                          </a:solidFill>
                          <a:latin typeface="SutonnyMJ"/>
                          <a:ea typeface="Calibri"/>
                          <a:cs typeface="Times New Roman"/>
                        </a:rPr>
                        <a:t>38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solidFill>
                            <a:srgbClr val="002060"/>
                          </a:solidFill>
                          <a:latin typeface="SutonnyMJ"/>
                          <a:ea typeface="Calibri"/>
                          <a:cs typeface="Times New Roman"/>
                        </a:rPr>
                        <a:t>1, 2, </a:t>
                      </a:r>
                      <a:r>
                        <a:rPr lang="en-US" sz="4800" dirty="0" smtClean="0">
                          <a:solidFill>
                            <a:srgbClr val="002060"/>
                          </a:solidFill>
                          <a:latin typeface="SutonnyMJ"/>
                          <a:ea typeface="Calibri"/>
                          <a:cs typeface="Times New Roman"/>
                        </a:rPr>
                        <a:t>19, 38</a:t>
                      </a:r>
                      <a:endParaRPr lang="en-U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LCT\Desktop\background\maxresdefault..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838200"/>
            <a:ext cx="7086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যেহেতু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27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38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1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ছাড়া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অন্য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সাধারণ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গুণনীয়ক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নেই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685871"/>
            <a:ext cx="7086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সুতরাং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27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38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সহমৌলিক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9938" name="Presentation" r:id="rId3" imgW="4570603" imgH="3427427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LCT\Desktop\413-4131116_cartoon-of-students-student-in-classroom-cartoon-h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3405099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মূল্যায়ণ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: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70347" y="0"/>
            <a:ext cx="3273653" cy="923330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utonnyMJ" pitchFamily="2" charset="0"/>
                <a:cs typeface="Nikosh" pitchFamily="2" charset="0"/>
              </a:rPr>
              <a:t>3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এর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গ ও ঘ।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দুই,তিন, ৪, ৫ তলা বাড়ির ডিজাইন ছবি | bddreamjobs.com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8" name="Picture 4" descr="দুই,তিন, ৪, ৫ তলা বাড়ির ডিজাইন ছবি | bddreamjob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990600"/>
            <a:ext cx="1022716" cy="4923399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838200"/>
            <a:ext cx="3810000" cy="92333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1.2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এর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1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" pitchFamily="2" charset="0"/>
              </a:rPr>
              <a:t>2।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17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hank You Flowers | Symbols &amp; Emotic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CT\Desktop\background\84c2ab2a6548896e0d968986641332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1600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Nikosh" pitchFamily="2" charset="0"/>
              </a:rPr>
              <a:t>2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বিভাজ্য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533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প্রশ্নগুলোর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দাও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: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590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Nikosh" pitchFamily="2" charset="0"/>
              </a:rPr>
              <a:t>উত্তর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: 1 ও 2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581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Nikosh" pitchFamily="2" charset="0"/>
              </a:rPr>
              <a:t>3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বিভাজ্য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4800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Nikosh" pitchFamily="2" charset="0"/>
              </a:rPr>
              <a:t>উত্তর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: 1 ও 3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CT\Desktop\background\84c2ab2a6548896e0d968986641332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9144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সব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কেবল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1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ঐ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বিভাজ্য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মৌলিক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971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2, 3, 5, 7, ... ...</a:t>
            </a:r>
            <a:endParaRPr lang="en-US" sz="3600" dirty="0">
              <a:latin typeface="SutonnyMJ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CT\Desktop\background\84c2ab2a6548896e0d968986641332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609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Nikosh" pitchFamily="2" charset="0"/>
              </a:rPr>
              <a:t>4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বিভাজ্য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600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Nikosh" pitchFamily="2" charset="0"/>
              </a:rPr>
              <a:t>উত্তর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: 1 , 2, 4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40166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Nikosh" pitchFamily="2" charset="0"/>
              </a:rPr>
              <a:t>6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বিভাজ্য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339226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Nikosh" pitchFamily="2" charset="0"/>
              </a:rPr>
              <a:t>উত্তর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: 1 , 2, 3, 6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CT\Desktop\background\84c2ab2a6548896e0d968986641332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990600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Nikosh" pitchFamily="2" charset="0"/>
              </a:rPr>
              <a:t>যে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" pitchFamily="2" charset="0"/>
              </a:rPr>
              <a:t>সব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" pitchFamily="2" charset="0"/>
              </a:rPr>
              <a:t>সংখ্যার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 1 </a:t>
            </a:r>
            <a:r>
              <a:rPr lang="en-US" sz="3600" dirty="0" err="1" smtClean="0">
                <a:latin typeface="SutonnyMJ" pitchFamily="2" charset="0"/>
                <a:cs typeface="Nikosh" pitchFamily="2" charset="0"/>
              </a:rPr>
              <a:t>এবং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 ঐ </a:t>
            </a:r>
            <a:r>
              <a:rPr lang="en-US" sz="3600" dirty="0" err="1" smtClean="0">
                <a:latin typeface="SutonnyMJ" pitchFamily="2" charset="0"/>
                <a:cs typeface="Nikosh" pitchFamily="2" charset="0"/>
              </a:rPr>
              <a:t>সংখ্যা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" pitchFamily="2" charset="0"/>
              </a:rPr>
              <a:t>ছাড়াও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" pitchFamily="2" charset="0"/>
              </a:rPr>
              <a:t>এক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" pitchFamily="2" charset="0"/>
              </a:rPr>
              <a:t>বা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" pitchFamily="2" charset="0"/>
              </a:rPr>
              <a:t>একাধিক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" pitchFamily="2" charset="0"/>
              </a:rPr>
              <a:t>সংখ্যা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" pitchFamily="2" charset="0"/>
              </a:rPr>
              <a:t>দ্বার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" pitchFamily="2" charset="0"/>
              </a:rPr>
              <a:t>বিভাজ্য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" pitchFamily="2" charset="0"/>
              </a:rPr>
              <a:t>সে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" pitchFamily="2" charset="0"/>
              </a:rPr>
              <a:t>গুলো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" pitchFamily="2" charset="0"/>
              </a:rPr>
              <a:t>যৌগিক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" pitchFamily="2" charset="0"/>
              </a:rPr>
              <a:t>সংখ্যা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।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971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Nikosh" pitchFamily="2" charset="0"/>
              </a:rPr>
              <a:t>যেমন</a:t>
            </a:r>
            <a:r>
              <a:rPr lang="en-US" sz="3600" dirty="0" smtClean="0">
                <a:latin typeface="SutonnyMJ" pitchFamily="2" charset="0"/>
                <a:cs typeface="Nikosh" pitchFamily="2" charset="0"/>
              </a:rPr>
              <a:t>: 4, 6, 8, 9,...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CT\Desktop\background\maxresdefault..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7640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581400" y="914400"/>
            <a:ext cx="3207929" cy="923330"/>
          </a:xfrm>
          <a:prstGeom prst="rect">
            <a:avLst/>
          </a:prstGeom>
          <a:solidFill>
            <a:schemeClr val="accent3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1905000"/>
            <a:ext cx="6729727" cy="1754326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মৌলিক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,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যৌগিক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সংখ্যা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ও 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সংখ্যার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বিভাজ্যতা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CT\Desktop\background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24200" y="1066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সহমৌলিক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: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316480"/>
          <a:ext cx="6096000" cy="217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" pitchFamily="2" charset="0"/>
                          <a:cs typeface="Nikosh" pitchFamily="2" charset="0"/>
                        </a:rPr>
                        <a:t>সংখ্যা</a:t>
                      </a:r>
                      <a:endParaRPr lang="en-US" sz="32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" pitchFamily="2" charset="0"/>
                          <a:cs typeface="Nikosh" pitchFamily="2" charset="0"/>
                        </a:rPr>
                        <a:t>গুণনীয়ক</a:t>
                      </a:r>
                      <a:endParaRPr lang="en-US" sz="32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SutonnyMJ" pitchFamily="2" charset="0"/>
                        </a:rPr>
                        <a:t>8</a:t>
                      </a:r>
                      <a:endParaRPr lang="en-US" sz="40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MJ" pitchFamily="2" charset="0"/>
                        </a:rPr>
                        <a:t>1, 2, 4, 8</a:t>
                      </a:r>
                      <a:endParaRPr lang="en-US" sz="36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MJ" pitchFamily="2" charset="0"/>
                        </a:rPr>
                        <a:t>27</a:t>
                      </a:r>
                      <a:endParaRPr lang="en-US" sz="36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MJ" pitchFamily="2" charset="0"/>
                        </a:rPr>
                        <a:t>1, 3, 9, 27</a:t>
                      </a:r>
                      <a:endParaRPr lang="en-US" sz="36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361</Words>
  <Application>Microsoft Office PowerPoint</Application>
  <PresentationFormat>On-screen Show (4:3)</PresentationFormat>
  <Paragraphs>63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LCT</dc:creator>
  <cp:lastModifiedBy>LCT</cp:lastModifiedBy>
  <cp:revision>31</cp:revision>
  <dcterms:created xsi:type="dcterms:W3CDTF">2006-08-16T00:00:00Z</dcterms:created>
  <dcterms:modified xsi:type="dcterms:W3CDTF">2022-01-27T12:04:24Z</dcterms:modified>
</cp:coreProperties>
</file>