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750" autoAdjust="0"/>
    <p:restoredTop sz="92958" autoAdjust="0"/>
  </p:normalViewPr>
  <p:slideViewPr>
    <p:cSldViewPr snapToGrid="0">
      <p:cViewPr>
        <p:scale>
          <a:sx n="55" d="100"/>
          <a:sy n="55" d="100"/>
        </p:scale>
        <p:origin x="-94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3FA69-A145-4743-AD51-AD007C7E450D}" type="datetimeFigureOut">
              <a:rPr lang="en-US" smtClean="0"/>
              <a:pPr/>
              <a:t>25-Feb-22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A8154-7C35-43BD-B895-BF261D880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8154-7C35-43BD-B895-BF261D8800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BF8BC-CE81-4AF7-9FB2-EA5104AE4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1EAF89-009A-4688-B85C-1AAB9A39E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0486F4-6FC3-49CD-9A9A-30372497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4EB46C-5F22-4B3A-8881-15B6AFE6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F40B0E-7E3D-4D4B-8A64-B77663D4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754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5446A0-E15A-40CA-9D51-C783A11D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C7B0F3-ADE7-4DAB-AA65-1D1C41A5C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0E81F8-CB36-4F55-BF1E-71864CBD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2ECDB2-E3B9-43FC-A667-8DCC604C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D7B71D-00E2-482E-8EEE-DD38983A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934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B5D180-A0A9-4A4C-B7C7-BE8FCC934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4EBF49-93F2-4F94-8DE5-2C2D45440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D4EEA1-62A4-4485-8C09-21A9FB21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65E9CC-B5FE-47BA-8541-E2E49760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E415F3-CF8F-403D-B54F-93FED8F1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41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1CB695-E2EB-4426-BF47-3A25A87B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6FE622-4D86-453B-BE00-87B03A1D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9202C8-001D-46DA-8C05-4BCDAB48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404C0-49CB-44F0-B95B-FF424386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398381-8AF5-4034-9148-E1D7CC67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04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3F356-4B35-4AF7-A41F-3063D08FA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95D03D-A7E7-4622-A739-8ADD3161F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7A1CB2-9BFC-41F1-A505-47482637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3411CD-EB44-4CBE-8C56-8D08F0F1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046450-1A14-4B15-8FED-03CA78C2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44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61EE5B-7AC5-4394-8518-81D2FEB6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11A65A-BBB5-4716-A5DD-133D5DFA9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43CF92-3261-40BA-8A17-6D95E6EC6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9DEEBB-A9DE-4D6D-8107-8EBCE32C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0640CC-A661-4E42-B3DA-D8223A3C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4C86A4-57F7-469A-BEE4-354B223B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62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C499C-39DA-49FD-98A6-DA1B8998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79CB56-2E32-4D33-8F55-7DFEF6C4E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A4C03B-A602-44A5-BB0E-8B739DA1E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B09453-B2D5-4CE9-8228-689BDB5CD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A486A3-896C-4815-A0E9-0A83B2D61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568700-2B97-4E03-B3AE-97E279A3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CCC0F26-D5D5-4ED8-A34D-86B0AB6D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C5A456-7C11-4F61-8BD2-E241ADD4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35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0C1D2-D20E-4D91-A4E7-3C9408F9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F763004-C48B-4F69-A16D-36A605DF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ABF0C2-4ADF-40F2-9430-3B8A5A53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CED857-1481-488F-9B3D-7C348DCC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65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B2D9F3-9974-4CD7-B9A1-52784152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F2A2E2-1620-4658-BCE3-9DD32051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A107EC-C02A-4AF8-AB50-220E14BC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7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97B55-F789-4BCD-B78C-94FD537D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69161-A1F9-4746-A590-355BC3056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90F16-FC61-4C5F-A8B4-D26E96266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4F34CE-DBFF-45F7-846A-C65F2254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ECB3B3-A80A-4231-9D47-0970B610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5B56C7-D7D0-4313-861B-E538C995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58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46783-94AB-4138-949F-1AF8536E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FA61D1-6B9F-455A-BC99-6F788CC1C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5A1A76-DCD6-4ADE-8F57-F1488C0F6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4F7EBB-8590-4ECD-8494-5A4FFDA1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932EDF-FEDD-4919-BCBD-1C386AAF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DAC006-F391-4779-B105-6BB8716C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62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4390D34-C8AC-4A51-AAF4-FF3512F9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56E454-7068-4DF5-8888-4079AC1B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449BE8-844F-41C7-BB45-0C2528BF1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C1E4-A520-4A25-B1D9-1A5DF91F277B}" type="datetimeFigureOut">
              <a:rPr lang="en-US" smtClean="0"/>
              <a:pPr/>
              <a:t>25-Feb-22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CFA36B-408A-469F-9FBE-C6CF94486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1662B0-A642-46A1-B144-CCA42CF7E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1678-4346-4C04-B1D4-E8F9322D0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1571" y="0"/>
            <a:ext cx="12613571" cy="72179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C5FA9A-CDA1-4508-BF97-478ACCA887B3}"/>
              </a:ext>
            </a:extLst>
          </p:cNvPr>
          <p:cNvSpPr/>
          <p:nvPr/>
        </p:nvSpPr>
        <p:spPr>
          <a:xfrm>
            <a:off x="2259106" y="430306"/>
            <a:ext cx="7422776" cy="2151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16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26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মিনিট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57300"/>
            <a:ext cx="70612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তহবিলের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81661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বহিস্থ তহবিলকে কে প্রধানত কয় ভাগে ভাগকরা হয়েছে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076700"/>
            <a:ext cx="121920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স্বল্পমেয়াদি, মধ্যমেয়াদি এবং দীর্ঘমেয়াদি বহিস্থ তহবিলগুলো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0900" y="1333500"/>
            <a:ext cx="21336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অভ্যন্তরীন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52000" y="1409700"/>
            <a:ext cx="19304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অভ্যন্তরীন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39200" y="2717800"/>
            <a:ext cx="19304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ভাগে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2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                                                                           ১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মিনিট </a:t>
            </a:r>
          </a:p>
        </p:txBody>
      </p:sp>
      <p:sp>
        <p:nvSpPr>
          <p:cNvPr id="3" name="Rectangle 2"/>
          <p:cNvSpPr/>
          <p:nvPr/>
        </p:nvSpPr>
        <p:spPr>
          <a:xfrm>
            <a:off x="63500" y="1536700"/>
            <a:ext cx="12192000" cy="5321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আগামী ক্লাসে  অর্থায়নের উৎস ছকটি খাতায় লিখে আনবে।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38" y="0"/>
            <a:ext cx="12202438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37000" y="617496"/>
            <a:ext cx="4749800" cy="34671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1AC8AE3-EE13-4811-BAD5-51BF49BE55E1}"/>
              </a:ext>
            </a:extLst>
          </p:cNvPr>
          <p:cNvSpPr/>
          <p:nvPr/>
        </p:nvSpPr>
        <p:spPr>
          <a:xfrm>
            <a:off x="-96818" y="387275"/>
            <a:ext cx="12288818" cy="60834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বিষ্ণু পদ দাস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(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শিক্ষা)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শিকারপুর উচ্চ বিদ্যালয়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কসবা, ব্রাহ্মণবাড়িয়া।</a:t>
            </a: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www.bishnupadadas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2010198@gmail.com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8F7C4C8-1ED9-4DB7-BB9C-B1D073F8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77" y="1129552"/>
            <a:ext cx="3463962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730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0E24261-3438-47E2-82C3-19E6F15E0F4E}"/>
              </a:ext>
            </a:extLst>
          </p:cNvPr>
          <p:cNvSpPr/>
          <p:nvPr/>
        </p:nvSpPr>
        <p:spPr>
          <a:xfrm>
            <a:off x="-96819" y="-152400"/>
            <a:ext cx="12288819" cy="71125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ফিন্যান্স ও ব্যাংকিং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অধ্যায়ঃ অর্থায়নের উৎস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অর্থায়নের উৎস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নবম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২৬/০২/২০২২ </a:t>
            </a:r>
          </a:p>
          <a:p>
            <a:pPr algn="ctr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11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779823-F45C-4F6A-8F10-E88540BBE731}"/>
              </a:ext>
            </a:extLst>
          </p:cNvPr>
          <p:cNvSpPr/>
          <p:nvPr/>
        </p:nvSpPr>
        <p:spPr>
          <a:xfrm>
            <a:off x="-96819" y="-165100"/>
            <a:ext cx="12288819" cy="71468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১.অর্থায়নের উৎসকে প্রধানত কয়ভাগে ভাগ করা হয়েছে তা বলতে পারবে।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অভ্যন্তরীণ তহবিলের উৎসসমূহ চিহ্নিত করতে 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৩. বহিস্থ তহবিলকে কে প্রধানত কয় ভাগে ভাগকরা হয়েছে তা লিখতে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৪. স্বল্পমেয়াদি, মধ্যমেয়াদি এবং দীর্ঘমেয়াদি বহিস্থ তহবিলগুলো চিহ্নিত করতে পারবে।  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66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881B046-DBE6-4365-82F3-B1AA566AE2CA}"/>
              </a:ext>
            </a:extLst>
          </p:cNvPr>
          <p:cNvSpPr/>
          <p:nvPr/>
        </p:nvSpPr>
        <p:spPr>
          <a:xfrm>
            <a:off x="172644" y="-148121"/>
            <a:ext cx="12288819" cy="696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385E49-4F56-45A1-A02C-3B54185BA8A6}"/>
              </a:ext>
            </a:extLst>
          </p:cNvPr>
          <p:cNvSpPr/>
          <p:nvPr/>
        </p:nvSpPr>
        <p:spPr>
          <a:xfrm>
            <a:off x="4315609" y="236668"/>
            <a:ext cx="3463962" cy="1172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উৎস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DB3F48F3-97C6-4F2F-89DD-A98134033CC0}"/>
              </a:ext>
            </a:extLst>
          </p:cNvPr>
          <p:cNvCxnSpPr/>
          <p:nvPr/>
        </p:nvCxnSpPr>
        <p:spPr>
          <a:xfrm>
            <a:off x="5693224" y="1409252"/>
            <a:ext cx="0" cy="688489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20BF721-9AF2-46C5-ABEB-515AB0220102}"/>
              </a:ext>
            </a:extLst>
          </p:cNvPr>
          <p:cNvCxnSpPr>
            <a:cxnSpLocks/>
          </p:cNvCxnSpPr>
          <p:nvPr/>
        </p:nvCxnSpPr>
        <p:spPr>
          <a:xfrm>
            <a:off x="1443317" y="2097741"/>
            <a:ext cx="77514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61C6DC3-22CA-483E-AB20-3D233CC9C1B8}"/>
              </a:ext>
            </a:extLst>
          </p:cNvPr>
          <p:cNvCxnSpPr/>
          <p:nvPr/>
        </p:nvCxnSpPr>
        <p:spPr>
          <a:xfrm>
            <a:off x="1443317" y="2097741"/>
            <a:ext cx="0" cy="688489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763A5F7-52F4-4429-A01F-87D837E77090}"/>
              </a:ext>
            </a:extLst>
          </p:cNvPr>
          <p:cNvCxnSpPr/>
          <p:nvPr/>
        </p:nvCxnSpPr>
        <p:spPr>
          <a:xfrm>
            <a:off x="9194800" y="2097741"/>
            <a:ext cx="0" cy="688489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94A7C64-D123-4092-A92A-F96F3656F784}"/>
              </a:ext>
            </a:extLst>
          </p:cNvPr>
          <p:cNvSpPr/>
          <p:nvPr/>
        </p:nvSpPr>
        <p:spPr>
          <a:xfrm>
            <a:off x="203200" y="2837030"/>
            <a:ext cx="3314699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অভ্যন্তরীণ তহবিল 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561DACC-7A81-481C-B028-AA44C1B1A580}"/>
              </a:ext>
            </a:extLst>
          </p:cNvPr>
          <p:cNvSpPr/>
          <p:nvPr/>
        </p:nvSpPr>
        <p:spPr>
          <a:xfrm>
            <a:off x="7537450" y="2787006"/>
            <a:ext cx="3314699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বহিস্থ তহবিল 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0865375-5572-459D-B5B4-B263886AEA45}"/>
              </a:ext>
            </a:extLst>
          </p:cNvPr>
          <p:cNvCxnSpPr>
            <a:cxnSpLocks/>
          </p:cNvCxnSpPr>
          <p:nvPr/>
        </p:nvCxnSpPr>
        <p:spPr>
          <a:xfrm flipV="1">
            <a:off x="797858" y="3980459"/>
            <a:ext cx="2720041" cy="200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54727A4F-0CDC-40DC-943B-A8A0126623DF}"/>
              </a:ext>
            </a:extLst>
          </p:cNvPr>
          <p:cNvCxnSpPr>
            <a:cxnSpLocks/>
          </p:cNvCxnSpPr>
          <p:nvPr/>
        </p:nvCxnSpPr>
        <p:spPr>
          <a:xfrm>
            <a:off x="1811617" y="3545541"/>
            <a:ext cx="0" cy="454959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BC3F679-DB7D-4F0A-9A6B-26BE1C731A13}"/>
              </a:ext>
            </a:extLst>
          </p:cNvPr>
          <p:cNvSpPr/>
          <p:nvPr/>
        </p:nvSpPr>
        <p:spPr>
          <a:xfrm>
            <a:off x="251589" y="444764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মালিকানাভিত্তিক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79B399F-1043-408B-B36C-D52B14FFCE85}"/>
              </a:ext>
            </a:extLst>
          </p:cNvPr>
          <p:cNvSpPr/>
          <p:nvPr/>
        </p:nvSpPr>
        <p:spPr>
          <a:xfrm>
            <a:off x="2329256" y="4447860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মুনাফাভিত্তিক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90AF693B-B2BF-4005-962A-554DDF1CA408}"/>
              </a:ext>
            </a:extLst>
          </p:cNvPr>
          <p:cNvCxnSpPr>
            <a:cxnSpLocks/>
          </p:cNvCxnSpPr>
          <p:nvPr/>
        </p:nvCxnSpPr>
        <p:spPr>
          <a:xfrm flipH="1">
            <a:off x="785158" y="4000500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28E2FFFD-CA5B-4404-B9DD-8B342978C8E1}"/>
              </a:ext>
            </a:extLst>
          </p:cNvPr>
          <p:cNvCxnSpPr>
            <a:cxnSpLocks/>
          </p:cNvCxnSpPr>
          <p:nvPr/>
        </p:nvCxnSpPr>
        <p:spPr>
          <a:xfrm flipH="1">
            <a:off x="3439495" y="3975248"/>
            <a:ext cx="34963" cy="457164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4BEC6191-919E-43AE-ADA6-712E70F0E2C6}"/>
              </a:ext>
            </a:extLst>
          </p:cNvPr>
          <p:cNvCxnSpPr>
            <a:cxnSpLocks/>
          </p:cNvCxnSpPr>
          <p:nvPr/>
        </p:nvCxnSpPr>
        <p:spPr>
          <a:xfrm>
            <a:off x="9194799" y="3545541"/>
            <a:ext cx="0" cy="454959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CD83F252-743D-4C1C-A286-71BCE82B3038}"/>
              </a:ext>
            </a:extLst>
          </p:cNvPr>
          <p:cNvCxnSpPr>
            <a:cxnSpLocks/>
          </p:cNvCxnSpPr>
          <p:nvPr/>
        </p:nvCxnSpPr>
        <p:spPr>
          <a:xfrm>
            <a:off x="5384239" y="4023659"/>
            <a:ext cx="6035303" cy="504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660281AB-605E-4C3F-9BCA-2106BF954794}"/>
              </a:ext>
            </a:extLst>
          </p:cNvPr>
          <p:cNvCxnSpPr>
            <a:cxnSpLocks/>
          </p:cNvCxnSpPr>
          <p:nvPr/>
        </p:nvCxnSpPr>
        <p:spPr>
          <a:xfrm flipH="1">
            <a:off x="5384239" y="4074109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48F71FF8-FA2B-43B7-BE35-381420EE5630}"/>
              </a:ext>
            </a:extLst>
          </p:cNvPr>
          <p:cNvCxnSpPr>
            <a:cxnSpLocks/>
          </p:cNvCxnSpPr>
          <p:nvPr/>
        </p:nvCxnSpPr>
        <p:spPr>
          <a:xfrm flipH="1">
            <a:off x="9181538" y="4074109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7F0ABA4E-3B39-4401-A0A0-5867787FC158}"/>
              </a:ext>
            </a:extLst>
          </p:cNvPr>
          <p:cNvCxnSpPr>
            <a:cxnSpLocks/>
          </p:cNvCxnSpPr>
          <p:nvPr/>
        </p:nvCxnSpPr>
        <p:spPr>
          <a:xfrm flipH="1">
            <a:off x="11406842" y="4079189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85A3701-BABD-4345-B6BA-28DEA1D6AE5A}"/>
              </a:ext>
            </a:extLst>
          </p:cNvPr>
          <p:cNvSpPr/>
          <p:nvPr/>
        </p:nvSpPr>
        <p:spPr>
          <a:xfrm>
            <a:off x="4464144" y="451365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B494152-9B77-4678-8628-4386CCD05A0C}"/>
              </a:ext>
            </a:extLst>
          </p:cNvPr>
          <p:cNvSpPr/>
          <p:nvPr/>
        </p:nvSpPr>
        <p:spPr>
          <a:xfrm>
            <a:off x="8019993" y="4571702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723C463A-7BF2-4BF1-B640-71934C3A0C04}"/>
              </a:ext>
            </a:extLst>
          </p:cNvPr>
          <p:cNvSpPr/>
          <p:nvPr/>
        </p:nvSpPr>
        <p:spPr>
          <a:xfrm>
            <a:off x="10260014" y="455147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2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  <p:bldP spid="24" grpId="0" animBg="1"/>
      <p:bldP spid="26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F788AAE2-E5BF-421C-B218-226579339B3A}"/>
              </a:ext>
            </a:extLst>
          </p:cNvPr>
          <p:cNvCxnSpPr>
            <a:cxnSpLocks/>
          </p:cNvCxnSpPr>
          <p:nvPr/>
        </p:nvCxnSpPr>
        <p:spPr>
          <a:xfrm flipV="1">
            <a:off x="797858" y="360959"/>
            <a:ext cx="2720041" cy="200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4BDEF07-F49E-4113-A08B-0032003D4E3F}"/>
              </a:ext>
            </a:extLst>
          </p:cNvPr>
          <p:cNvSpPr/>
          <p:nvPr/>
        </p:nvSpPr>
        <p:spPr>
          <a:xfrm>
            <a:off x="251589" y="82814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মালিকানাভিত্তিক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5A0F869-878E-428B-8CBE-4ED0687FABC5}"/>
              </a:ext>
            </a:extLst>
          </p:cNvPr>
          <p:cNvSpPr/>
          <p:nvPr/>
        </p:nvSpPr>
        <p:spPr>
          <a:xfrm>
            <a:off x="2329256" y="828360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মুনাফাভিত্তিক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4704BFA0-3FCD-420B-8B16-02E155D3EB1D}"/>
              </a:ext>
            </a:extLst>
          </p:cNvPr>
          <p:cNvCxnSpPr>
            <a:cxnSpLocks/>
          </p:cNvCxnSpPr>
          <p:nvPr/>
        </p:nvCxnSpPr>
        <p:spPr>
          <a:xfrm flipH="1">
            <a:off x="785158" y="381000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3E402B04-C5A3-4C8C-B4B3-7EE6C969FCDF}"/>
              </a:ext>
            </a:extLst>
          </p:cNvPr>
          <p:cNvCxnSpPr>
            <a:cxnSpLocks/>
          </p:cNvCxnSpPr>
          <p:nvPr/>
        </p:nvCxnSpPr>
        <p:spPr>
          <a:xfrm flipH="1">
            <a:off x="3439495" y="355748"/>
            <a:ext cx="34963" cy="457164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FAC552A-2708-48B5-A0E8-EFD119DC637D}"/>
              </a:ext>
            </a:extLst>
          </p:cNvPr>
          <p:cNvCxnSpPr>
            <a:cxnSpLocks/>
          </p:cNvCxnSpPr>
          <p:nvPr/>
        </p:nvCxnSpPr>
        <p:spPr>
          <a:xfrm>
            <a:off x="5384239" y="404159"/>
            <a:ext cx="6035303" cy="504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A3894B52-6A1C-4BAB-9C03-EBEB1B3E40D8}"/>
              </a:ext>
            </a:extLst>
          </p:cNvPr>
          <p:cNvCxnSpPr>
            <a:cxnSpLocks/>
          </p:cNvCxnSpPr>
          <p:nvPr/>
        </p:nvCxnSpPr>
        <p:spPr>
          <a:xfrm flipH="1">
            <a:off x="5384239" y="454609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F724621-1B46-42D3-81C1-5C33D3F38234}"/>
              </a:ext>
            </a:extLst>
          </p:cNvPr>
          <p:cNvCxnSpPr>
            <a:cxnSpLocks/>
          </p:cNvCxnSpPr>
          <p:nvPr/>
        </p:nvCxnSpPr>
        <p:spPr>
          <a:xfrm flipH="1">
            <a:off x="8293211" y="497892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3EF400B-2EE5-4E79-8172-4B6484EEF5CB}"/>
              </a:ext>
            </a:extLst>
          </p:cNvPr>
          <p:cNvCxnSpPr>
            <a:cxnSpLocks/>
          </p:cNvCxnSpPr>
          <p:nvPr/>
        </p:nvCxnSpPr>
        <p:spPr>
          <a:xfrm flipH="1">
            <a:off x="11406842" y="459689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CABA97F-A519-46B6-B228-F45851D418F7}"/>
              </a:ext>
            </a:extLst>
          </p:cNvPr>
          <p:cNvSpPr/>
          <p:nvPr/>
        </p:nvSpPr>
        <p:spPr>
          <a:xfrm>
            <a:off x="4464144" y="89415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E9F72BE-9109-4411-9193-7438D106D641}"/>
              </a:ext>
            </a:extLst>
          </p:cNvPr>
          <p:cNvSpPr/>
          <p:nvPr/>
        </p:nvSpPr>
        <p:spPr>
          <a:xfrm>
            <a:off x="7531710" y="95828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B3464F-F493-40D3-940D-7FC3585C7E2F}"/>
              </a:ext>
            </a:extLst>
          </p:cNvPr>
          <p:cNvSpPr/>
          <p:nvPr/>
        </p:nvSpPr>
        <p:spPr>
          <a:xfrm>
            <a:off x="10048168" y="894153"/>
            <a:ext cx="1931986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49130CF-8D25-487F-BFAA-AA587B6CABC3}"/>
              </a:ext>
            </a:extLst>
          </p:cNvPr>
          <p:cNvSpPr/>
          <p:nvPr/>
        </p:nvSpPr>
        <p:spPr>
          <a:xfrm>
            <a:off x="99189" y="2047342"/>
            <a:ext cx="1931986" cy="1623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১. মালিকের মূলধন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২. শেয়ার 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5261233-0966-4F07-93AD-0BF1DD7E7DB3}"/>
              </a:ext>
            </a:extLst>
          </p:cNvPr>
          <p:cNvSpPr/>
          <p:nvPr/>
        </p:nvSpPr>
        <p:spPr>
          <a:xfrm>
            <a:off x="2329256" y="2009460"/>
            <a:ext cx="2084386" cy="35785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অবন্টিত মুনাফা ও সঞ্চিত তহবিল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২. লভ্যাংশ সমতার তহবিল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৩. বিধিবদ্ধ সঞ্চিতি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6A4F00C-2D3A-4C45-9F6E-8CC378E318BA}"/>
              </a:ext>
            </a:extLst>
          </p:cNvPr>
          <p:cNvCxnSpPr>
            <a:cxnSpLocks/>
          </p:cNvCxnSpPr>
          <p:nvPr/>
        </p:nvCxnSpPr>
        <p:spPr>
          <a:xfrm flipH="1">
            <a:off x="937558" y="1600200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193F4376-7C9D-4453-B750-BA0369F3A567}"/>
              </a:ext>
            </a:extLst>
          </p:cNvPr>
          <p:cNvCxnSpPr>
            <a:cxnSpLocks/>
          </p:cNvCxnSpPr>
          <p:nvPr/>
        </p:nvCxnSpPr>
        <p:spPr>
          <a:xfrm flipH="1">
            <a:off x="3591895" y="1536848"/>
            <a:ext cx="34963" cy="457164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18C9784D-72E1-4056-A3A5-706E3EA70E85}"/>
              </a:ext>
            </a:extLst>
          </p:cNvPr>
          <p:cNvCxnSpPr>
            <a:cxnSpLocks/>
          </p:cNvCxnSpPr>
          <p:nvPr/>
        </p:nvCxnSpPr>
        <p:spPr>
          <a:xfrm flipH="1">
            <a:off x="5454976" y="1625523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2A1A6076-3D00-43B3-AEB9-55C0AB4C953D}"/>
              </a:ext>
            </a:extLst>
          </p:cNvPr>
          <p:cNvCxnSpPr>
            <a:cxnSpLocks/>
          </p:cNvCxnSpPr>
          <p:nvPr/>
        </p:nvCxnSpPr>
        <p:spPr>
          <a:xfrm flipH="1">
            <a:off x="8558941" y="1646753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187DA359-F7EC-4977-A601-BA6D73B11BB4}"/>
              </a:ext>
            </a:extLst>
          </p:cNvPr>
          <p:cNvCxnSpPr>
            <a:cxnSpLocks/>
          </p:cNvCxnSpPr>
          <p:nvPr/>
        </p:nvCxnSpPr>
        <p:spPr>
          <a:xfrm flipH="1">
            <a:off x="10999855" y="1620443"/>
            <a:ext cx="12700" cy="447143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BD52370-7160-429B-AC50-8B9821C040A8}"/>
              </a:ext>
            </a:extLst>
          </p:cNvPr>
          <p:cNvSpPr/>
          <p:nvPr/>
        </p:nvSpPr>
        <p:spPr>
          <a:xfrm>
            <a:off x="4562966" y="2093896"/>
            <a:ext cx="2276648" cy="37608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১. প্রাতিষ্ঠানিক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প্রাপ্যবিল বাট্টাকরণ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প্রদেয় বিল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স্বল্পমেয়াদি ব্যাংক ঋণ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ক্ষুদ্র ঋণ 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২. অপ্রাতিষ্ঠানিক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*বাণিজ্যিক পত্র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ক্রেতা হতে অগ্রিম গ্রহণ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মজুদ মাল বন্ধকী করণ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গ্রাম্য মহাজন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2FDBC0C-BBD9-421A-9084-36F72262B88A}"/>
              </a:ext>
            </a:extLst>
          </p:cNvPr>
          <p:cNvSpPr/>
          <p:nvPr/>
        </p:nvSpPr>
        <p:spPr>
          <a:xfrm>
            <a:off x="6988938" y="2137178"/>
            <a:ext cx="2653754" cy="34508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*বাণিজ্যিক ব্যংক প্রদত্ত ঋণ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বিশেষায়িত আর্থিক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বেসরকারি 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*মূলধনি বাজারের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আন্তর্জাতিক তহবিল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62CC237-FC99-46F0-9DAA-1845DB907A0A}"/>
              </a:ext>
            </a:extLst>
          </p:cNvPr>
          <p:cNvSpPr/>
          <p:nvPr/>
        </p:nvSpPr>
        <p:spPr>
          <a:xfrm>
            <a:off x="9862744" y="2072459"/>
            <a:ext cx="2088162" cy="17759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*ঋণ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*ঋণপত্র</a:t>
            </a:r>
          </a:p>
          <a:p>
            <a:pPr algn="ctr"/>
            <a:r>
              <a:rPr lang="bn-IN" sz="2400">
                <a:latin typeface="NikoshBAN" panose="02000000000000000000" pitchFamily="2" charset="0"/>
                <a:cs typeface="NikoshBAN" panose="02000000000000000000" pitchFamily="2" charset="0"/>
              </a:rPr>
              <a:t>* লিজিং </a:t>
            </a:r>
            <a:r>
              <a:rPr lang="bn-IN" sz="32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88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2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কাজঃ                                                                              ২ মিনিট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638300"/>
            <a:ext cx="12192000" cy="2298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অর্থায়নের উৎসকে প্রধানত কয় ভাগে ভাগ করা হয়েছে এবং কি কি?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প্রত্যেকে নিজ নিজ খাতায়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4A7C64-D123-4092-A92A-F96F3656F784}"/>
              </a:ext>
            </a:extLst>
          </p:cNvPr>
          <p:cNvSpPr/>
          <p:nvPr/>
        </p:nvSpPr>
        <p:spPr>
          <a:xfrm>
            <a:off x="742950" y="4691230"/>
            <a:ext cx="3879849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/>
              <a:t>অভ্যন্তরীণ তহবিল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61DACC-7A81-481C-B028-AA44C1B1A580}"/>
              </a:ext>
            </a:extLst>
          </p:cNvPr>
          <p:cNvSpPr/>
          <p:nvPr/>
        </p:nvSpPr>
        <p:spPr>
          <a:xfrm>
            <a:off x="6972300" y="4692006"/>
            <a:ext cx="3879849" cy="6884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/>
              <a:t>বহিস্থ তহবিল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"/>
            <a:ext cx="12192000" cy="143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                                                                   ৫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01800"/>
            <a:ext cx="12192000" cy="1435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তহবিলের উৎসসমূহ চিহ্নিত করে খাতায় লিখ 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4BDEF07-F49E-4113-A08B-0032003D4E3F}"/>
              </a:ext>
            </a:extLst>
          </p:cNvPr>
          <p:cNvSpPr/>
          <p:nvPr/>
        </p:nvSpPr>
        <p:spPr>
          <a:xfrm>
            <a:off x="251588" y="3279243"/>
            <a:ext cx="2910711" cy="7339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মালিকানাভিত্তিক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A0F869-878E-428B-8CBE-4ED0687FABC5}"/>
              </a:ext>
            </a:extLst>
          </p:cNvPr>
          <p:cNvSpPr/>
          <p:nvPr/>
        </p:nvSpPr>
        <p:spPr>
          <a:xfrm>
            <a:off x="5758256" y="3241360"/>
            <a:ext cx="2992044" cy="746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মুনাফাভিত্তিক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অভ্যন্তরীণ উৎস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49130CF-8D25-487F-BFAA-AA587B6CABC3}"/>
              </a:ext>
            </a:extLst>
          </p:cNvPr>
          <p:cNvSpPr/>
          <p:nvPr/>
        </p:nvSpPr>
        <p:spPr>
          <a:xfrm>
            <a:off x="0" y="4406900"/>
            <a:ext cx="3187700" cy="23240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 মালিকের মূলধন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শেয়ার 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261233-0966-4F07-93AD-0BF1DD7E7DB3}"/>
              </a:ext>
            </a:extLst>
          </p:cNvPr>
          <p:cNvSpPr/>
          <p:nvPr/>
        </p:nvSpPr>
        <p:spPr>
          <a:xfrm>
            <a:off x="3777056" y="4409760"/>
            <a:ext cx="5925744" cy="21688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অবন্টিত মুনাফা ও সঞ্চিত তহবিল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লভ্যাংশ সমতার তহবিল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৩. বিধিবদ্ধ সঞ্চিতি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1460500" y="4241800"/>
            <a:ext cx="444500" cy="12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6705600" y="4254500"/>
            <a:ext cx="444500" cy="12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41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 কাজঃ                                                                              ১০  মিনিট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897147"/>
            <a:ext cx="12192000" cy="9489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স্বল্পমেয়াদি, মধ্যমেয়াদি এবং দীর্ঘমেয়াদি বহিস্থ তহবিলগুলো চিহ্নিত করে খাতায় লিখ ।  </a:t>
            </a: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CABA97F-A519-46B6-B228-F45851D418F7}"/>
              </a:ext>
            </a:extLst>
          </p:cNvPr>
          <p:cNvSpPr/>
          <p:nvPr/>
        </p:nvSpPr>
        <p:spPr>
          <a:xfrm>
            <a:off x="2914744" y="1897453"/>
            <a:ext cx="1931986" cy="637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E9F72BE-9109-4411-9193-7438D106D641}"/>
              </a:ext>
            </a:extLst>
          </p:cNvPr>
          <p:cNvSpPr/>
          <p:nvPr/>
        </p:nvSpPr>
        <p:spPr>
          <a:xfrm>
            <a:off x="5982310" y="1961583"/>
            <a:ext cx="1931986" cy="637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9B3464F-F493-40D3-940D-7FC3585C7E2F}"/>
              </a:ext>
            </a:extLst>
          </p:cNvPr>
          <p:cNvSpPr/>
          <p:nvPr/>
        </p:nvSpPr>
        <p:spPr>
          <a:xfrm>
            <a:off x="8498768" y="1897453"/>
            <a:ext cx="1931986" cy="637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18C9784D-72E1-4056-A3A5-706E3EA70E85}"/>
              </a:ext>
            </a:extLst>
          </p:cNvPr>
          <p:cNvCxnSpPr>
            <a:cxnSpLocks/>
          </p:cNvCxnSpPr>
          <p:nvPr/>
        </p:nvCxnSpPr>
        <p:spPr>
          <a:xfrm rot="5400000">
            <a:off x="3701789" y="2826260"/>
            <a:ext cx="413924" cy="19050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A1A6076-3D00-43B3-AEB9-55C0AB4C953D}"/>
              </a:ext>
            </a:extLst>
          </p:cNvPr>
          <p:cNvCxnSpPr>
            <a:cxnSpLocks/>
          </p:cNvCxnSpPr>
          <p:nvPr/>
        </p:nvCxnSpPr>
        <p:spPr>
          <a:xfrm rot="5400000">
            <a:off x="6805754" y="2847490"/>
            <a:ext cx="413924" cy="19050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87DA359-F7EC-4977-A601-BA6D73B11BB4}"/>
              </a:ext>
            </a:extLst>
          </p:cNvPr>
          <p:cNvCxnSpPr>
            <a:cxnSpLocks/>
          </p:cNvCxnSpPr>
          <p:nvPr/>
        </p:nvCxnSpPr>
        <p:spPr>
          <a:xfrm rot="5400000">
            <a:off x="9246668" y="2821180"/>
            <a:ext cx="413924" cy="19050"/>
          </a:xfrm>
          <a:prstGeom prst="straightConnector1">
            <a:avLst/>
          </a:prstGeom>
          <a:ln w="5397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BD52370-7160-429B-AC50-8B9821C040A8}"/>
              </a:ext>
            </a:extLst>
          </p:cNvPr>
          <p:cNvSpPr/>
          <p:nvPr/>
        </p:nvSpPr>
        <p:spPr>
          <a:xfrm>
            <a:off x="3013566" y="3097196"/>
            <a:ext cx="2276648" cy="34814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১. প্রাতিষ্ঠানিক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প্রাপ্যবিল বাট্টাকরণ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প্রদেয় বিল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স্বল্পমেয়াদি ব্যাংক ঋণ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ক্ষুদ্র ঋণ 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২. অপ্রাতিষ্ঠানিক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*বাণিজ্যিক পত্র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ক্রেতা হতে অগ্রিম গ্রহণ 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মজুদ মাল বন্ধকী করণ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* গ্রাম্য মহাজন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FDBC0C-BBD9-421A-9084-36F72262B88A}"/>
              </a:ext>
            </a:extLst>
          </p:cNvPr>
          <p:cNvSpPr/>
          <p:nvPr/>
        </p:nvSpPr>
        <p:spPr>
          <a:xfrm>
            <a:off x="5439538" y="3140478"/>
            <a:ext cx="2653754" cy="31944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*বাণিজ্যিক ব্যংক প্রদত্ত ঋণ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বিশেষায়িত আর্থিক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বেসরকারি 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*মূলধনি বাজারের প্রতিষ্ঠান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আন্তর্জাতিক তহবিল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62CC237-FC99-46F0-9DAA-1845DB907A0A}"/>
              </a:ext>
            </a:extLst>
          </p:cNvPr>
          <p:cNvSpPr/>
          <p:nvPr/>
        </p:nvSpPr>
        <p:spPr>
          <a:xfrm>
            <a:off x="8313344" y="3075759"/>
            <a:ext cx="2088162" cy="1644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*ঋণ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*ঋণপত্র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* লিজিং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409</Words>
  <Application>Microsoft Office PowerPoint</Application>
  <PresentationFormat>Custom</PresentationFormat>
  <Paragraphs>117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Ohab</dc:creator>
  <cp:lastModifiedBy>Abdul Ohab</cp:lastModifiedBy>
  <cp:revision>24</cp:revision>
  <dcterms:created xsi:type="dcterms:W3CDTF">2022-02-25T03:14:05Z</dcterms:created>
  <dcterms:modified xsi:type="dcterms:W3CDTF">2022-02-25T10:03:18Z</dcterms:modified>
</cp:coreProperties>
</file>