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80" r:id="rId3"/>
    <p:sldId id="263" r:id="rId4"/>
    <p:sldId id="264" r:id="rId5"/>
    <p:sldId id="266" r:id="rId6"/>
    <p:sldId id="299" r:id="rId7"/>
    <p:sldId id="300" r:id="rId8"/>
    <p:sldId id="265" r:id="rId9"/>
    <p:sldId id="267" r:id="rId10"/>
    <p:sldId id="268" r:id="rId11"/>
    <p:sldId id="269" r:id="rId12"/>
    <p:sldId id="271" r:id="rId13"/>
    <p:sldId id="270" r:id="rId14"/>
    <p:sldId id="272" r:id="rId15"/>
    <p:sldId id="301" r:id="rId16"/>
    <p:sldId id="274" r:id="rId17"/>
    <p:sldId id="275" r:id="rId18"/>
    <p:sldId id="276" r:id="rId19"/>
    <p:sldId id="277" r:id="rId20"/>
    <p:sldId id="260" r:id="rId21"/>
    <p:sldId id="259" r:id="rId22"/>
    <p:sldId id="258" r:id="rId23"/>
    <p:sldId id="298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accent2_5" csCatId="accent2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81D643C9-07D6-4696-A787-843C8C7E6D3B}">
      <dgm:prSet phldrT="[Text]"/>
      <dgm:spPr>
        <a:solidFill>
          <a:schemeClr val="accent6">
            <a:lumMod val="75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>
        <a:solidFill>
          <a:schemeClr val="accent6">
            <a:lumMod val="75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এসএমএস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>
            <a:effectLst/>
          </a:endParaRPr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>
        <a:solidFill>
          <a:schemeClr val="accent6">
            <a:lumMod val="75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>
            <a:effectLst/>
          </a:endParaRPr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>
        <a:solidFill>
          <a:schemeClr val="accent6">
            <a:lumMod val="75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>
            <a:effectLst/>
          </a:endParaRPr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>
        <a:solidFill>
          <a:schemeClr val="accent6">
            <a:lumMod val="75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>
            <a:effectLst/>
          </a:endParaRPr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/>
      <dgm:spPr>
        <a:solidFill>
          <a:schemeClr val="accent6">
            <a:lumMod val="75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>
            <a:effectLst/>
          </a:endParaRPr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/>
      <dgm:spPr>
        <a:solidFill>
          <a:schemeClr val="accent6">
            <a:lumMod val="7500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>
            <a:effectLst/>
          </a:endParaRPr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  <dgm:t>
        <a:bodyPr/>
        <a:lstStyle/>
        <a:p>
          <a:endParaRPr lang="en-US"/>
        </a:p>
      </dgm:t>
    </dgm:pt>
    <dgm:pt modelId="{2B3E77F0-EB7C-42BB-9881-21A0A7A8019F}" type="pres">
      <dgm:prSet presAssocID="{C23FC31C-9C02-4C1C-BADC-F8C3E708C23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07EFB3C-07B0-46B1-B089-8D5C14FC96E1}" type="pres">
      <dgm:prSet presAssocID="{C23FC31C-9C02-4C1C-BADC-F8C3E708C23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CA1F05-16BA-433B-B035-4D3C4DD209ED}" type="pres">
      <dgm:prSet presAssocID="{90D1EF15-7BB5-422A-A0B8-4F403E455CE5}" presName="node" presStyleLbl="node1" presStyleIdx="0" presStyleCnt="6" custScaleX="108070" custScaleY="80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FFE3-C879-47C2-BB6B-188738245D62}" type="pres">
      <dgm:prSet presAssocID="{1C60055F-FF5A-4ED5-B397-D57CEC77FE2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F8D230C-38DF-405A-AB39-87F5C12C4C3E}" type="pres">
      <dgm:prSet presAssocID="{1C60055F-FF5A-4ED5-B397-D57CEC77FE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ECE089E-F5DE-4741-8637-2E901B53B990}" type="pres">
      <dgm:prSet presAssocID="{EE8E37A4-52AD-4374-9817-5C091A80C302}" presName="node" presStyleLbl="node1" presStyleIdx="1" presStyleCnt="6" custScaleX="102488" custScaleY="7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65CF-E5BF-41ED-9DD7-5D01732A127C}" type="pres">
      <dgm:prSet presAssocID="{140BDE50-38D2-475F-8D08-557826DA3F2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58C8405-F2B6-4D0D-AA1E-C96E15DE0B4C}" type="pres">
      <dgm:prSet presAssocID="{140BDE50-38D2-475F-8D08-557826DA3F2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D9DB9BB-C27E-4FE1-A15C-1593FF17104F}" type="pres">
      <dgm:prSet presAssocID="{5E9E33CB-71DE-49B3-9807-CE6F42ECA9E4}" presName="node" presStyleLbl="node1" presStyleIdx="2" presStyleCnt="6" custScaleX="121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8C06F-76C0-4BF2-B5B7-A52A496C36E5}" type="pres">
      <dgm:prSet presAssocID="{DF0FC897-30AE-4368-BDBA-5157422F251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0C4BC37-60DB-4EF3-838F-6BC4A742A9F1}" type="pres">
      <dgm:prSet presAssocID="{DF0FC897-30AE-4368-BDBA-5157422F251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0EAB16-4234-42F3-8336-F89726239BD1}" type="pres">
      <dgm:prSet presAssocID="{1A6CDA77-A08E-4683-93E6-5913CD751459}" presName="node" presStyleLbl="node1" presStyleIdx="3" presStyleCnt="6" custScaleX="129270" custScaleY="91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4D03-6264-4E03-8081-28B4535F51A2}" type="pres">
      <dgm:prSet presAssocID="{91BAD295-8122-4425-A39B-F3F81CE8274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3EFABDF-3BFD-4203-86D7-B08800053FDA}" type="pres">
      <dgm:prSet presAssocID="{91BAD295-8122-4425-A39B-F3F81CE8274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A66E20-BDF4-43A0-ADAE-876036AB3435}" type="pres">
      <dgm:prSet presAssocID="{8F6B6C1A-8AC7-42D9-ADC8-4A5867D641BE}" presName="node" presStyleLbl="node1" presStyleIdx="4" presStyleCnt="6" custScaleX="122633" custScaleY="8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F333-55B3-4EF5-8C9D-78E2671F0312}" type="pres">
      <dgm:prSet presAssocID="{0256C6BE-5F44-4CF9-BD13-59CD94DFEF8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AE375BC-1AC8-4482-ADC8-6CECCA4F2AEC}" type="pres">
      <dgm:prSet presAssocID="{0256C6BE-5F44-4CF9-BD13-59CD94DFEF8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4F61AB2-61A3-41C4-843C-CBD22BE6ECEB}" type="pres">
      <dgm:prSet presAssocID="{4D4EB95A-5A67-49D2-A4BD-0BE93447225B}" presName="node" presStyleLbl="node1" presStyleIdx="5" presStyleCnt="6" custScaleX="116252" custScaleY="98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67F02D-0B4D-4467-86A8-4DE18B1B0C95}" type="presOf" srcId="{140BDE50-38D2-475F-8D08-557826DA3F28}" destId="{258C8405-F2B6-4D0D-AA1E-C96E15DE0B4C}" srcOrd="1" destOrd="0" presId="urn:microsoft.com/office/officeart/2005/8/layout/radial5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72C50839-4FA1-4CB7-88D0-C554F49B0276}" type="presOf" srcId="{91BAD295-8122-4425-A39B-F3F81CE8274F}" destId="{83EFABDF-3BFD-4203-86D7-B08800053FDA}" srcOrd="1" destOrd="0" presId="urn:microsoft.com/office/officeart/2005/8/layout/radial5"/>
    <dgm:cxn modelId="{461F2938-4CE8-4DE9-B50E-90F3BC7592FC}" type="presOf" srcId="{DF0FC897-30AE-4368-BDBA-5157422F251D}" destId="{7008C06F-76C0-4BF2-B5B7-A52A496C36E5}" srcOrd="0" destOrd="0" presId="urn:microsoft.com/office/officeart/2005/8/layout/radial5"/>
    <dgm:cxn modelId="{3947094F-F1F4-449F-882E-B037E5C6EBCA}" type="presOf" srcId="{8F6B6C1A-8AC7-42D9-ADC8-4A5867D641BE}" destId="{8CA66E20-BDF4-43A0-ADAE-876036AB3435}" srcOrd="0" destOrd="0" presId="urn:microsoft.com/office/officeart/2005/8/layout/radial5"/>
    <dgm:cxn modelId="{81237B38-02F2-4DB8-B81C-09487D187916}" type="presOf" srcId="{0256C6BE-5F44-4CF9-BD13-59CD94DFEF80}" destId="{4AE375BC-1AC8-4482-ADC8-6CECCA4F2AEC}" srcOrd="1" destOrd="0" presId="urn:microsoft.com/office/officeart/2005/8/layout/radial5"/>
    <dgm:cxn modelId="{F757CD28-0E0C-4F2A-91F7-6B5BEA057B64}" type="presOf" srcId="{81D643C9-07D6-4696-A787-843C8C7E6D3B}" destId="{B81EA08D-DF4D-4B3A-88B4-8B8C7BCF8893}" srcOrd="0" destOrd="0" presId="urn:microsoft.com/office/officeart/2005/8/layout/radial5"/>
    <dgm:cxn modelId="{7FDD890C-2D89-4092-81F4-82446B3C4A3E}" type="presOf" srcId="{5E9E33CB-71DE-49B3-9807-CE6F42ECA9E4}" destId="{8D9DB9BB-C27E-4FE1-A15C-1593FF17104F}" srcOrd="0" destOrd="0" presId="urn:microsoft.com/office/officeart/2005/8/layout/radial5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990AA2C5-ED45-4328-9C84-E93E0B430623}" type="presOf" srcId="{EE8E37A4-52AD-4374-9817-5C091A80C302}" destId="{0ECE089E-F5DE-4741-8637-2E901B53B990}" srcOrd="0" destOrd="0" presId="urn:microsoft.com/office/officeart/2005/8/layout/radial5"/>
    <dgm:cxn modelId="{2C228C54-0105-4712-827A-29DEAEB307DF}" type="presOf" srcId="{C23FC31C-9C02-4C1C-BADC-F8C3E708C236}" destId="{2B3E77F0-EB7C-42BB-9881-21A0A7A8019F}" srcOrd="0" destOrd="0" presId="urn:microsoft.com/office/officeart/2005/8/layout/radial5"/>
    <dgm:cxn modelId="{051F6A7D-3DBB-4C9A-A847-A895F3697A71}" type="presOf" srcId="{1C60055F-FF5A-4ED5-B397-D57CEC77FE20}" destId="{7A6BFFE3-C879-47C2-BB6B-188738245D62}" srcOrd="0" destOrd="0" presId="urn:microsoft.com/office/officeart/2005/8/layout/radial5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71FA6BC3-09B7-4FDF-A123-F82D108F33DE}" type="presOf" srcId="{0256C6BE-5F44-4CF9-BD13-59CD94DFEF80}" destId="{D32CF333-55B3-4EF5-8C9D-78E2671F0312}" srcOrd="0" destOrd="0" presId="urn:microsoft.com/office/officeart/2005/8/layout/radial5"/>
    <dgm:cxn modelId="{E664AE45-3A69-4C0D-8C58-5A2FBCBB9D48}" type="presOf" srcId="{90D1EF15-7BB5-422A-A0B8-4F403E455CE5}" destId="{EDCA1F05-16BA-433B-B035-4D3C4DD209ED}" srcOrd="0" destOrd="0" presId="urn:microsoft.com/office/officeart/2005/8/layout/radial5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3D790FB6-A7D6-4266-B60B-1ECF9A21461F}" type="presOf" srcId="{4D4EB95A-5A67-49D2-A4BD-0BE93447225B}" destId="{A4F61AB2-61A3-41C4-843C-CBD22BE6ECEB}" srcOrd="0" destOrd="0" presId="urn:microsoft.com/office/officeart/2005/8/layout/radial5"/>
    <dgm:cxn modelId="{9B625182-1A51-4B06-8969-1B17D7B5894B}" type="presOf" srcId="{1C60055F-FF5A-4ED5-B397-D57CEC77FE20}" destId="{9F8D230C-38DF-405A-AB39-87F5C12C4C3E}" srcOrd="1" destOrd="0" presId="urn:microsoft.com/office/officeart/2005/8/layout/radial5"/>
    <dgm:cxn modelId="{171366A4-AB7B-4722-897A-EFD8D7AB9A10}" type="presOf" srcId="{91BAD295-8122-4425-A39B-F3F81CE8274F}" destId="{A7464D03-6264-4E03-8081-28B4535F51A2}" srcOrd="0" destOrd="0" presId="urn:microsoft.com/office/officeart/2005/8/layout/radial5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68DF61FE-C96E-4CBA-805F-67B2A51060E4}" type="presOf" srcId="{C23FC31C-9C02-4C1C-BADC-F8C3E708C236}" destId="{A07EFB3C-07B0-46B1-B089-8D5C14FC96E1}" srcOrd="1" destOrd="0" presId="urn:microsoft.com/office/officeart/2005/8/layout/radial5"/>
    <dgm:cxn modelId="{EF79CE73-F8B3-471F-835A-0BFDC814BFD6}" type="presOf" srcId="{140BDE50-38D2-475F-8D08-557826DA3F28}" destId="{8D6D65CF-E5BF-41ED-9DD7-5D01732A127C}" srcOrd="0" destOrd="0" presId="urn:microsoft.com/office/officeart/2005/8/layout/radial5"/>
    <dgm:cxn modelId="{51248381-BE74-4646-8F61-0447FB0BFF19}" type="presOf" srcId="{49D1A19F-43D6-4E0A-9855-086E1B631FBD}" destId="{3CA9C366-909A-461E-BDC9-C8C18A737712}" srcOrd="0" destOrd="0" presId="urn:microsoft.com/office/officeart/2005/8/layout/radial5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DA9423A9-4A27-4268-90CF-C69777B839BA}" type="presOf" srcId="{DF0FC897-30AE-4368-BDBA-5157422F251D}" destId="{20C4BC37-60DB-4EF3-838F-6BC4A742A9F1}" srcOrd="1" destOrd="0" presId="urn:microsoft.com/office/officeart/2005/8/layout/radial5"/>
    <dgm:cxn modelId="{DC2D96B1-A415-42B2-A74F-D1675AC54409}" type="presOf" srcId="{1A6CDA77-A08E-4683-93E6-5913CD751459}" destId="{750EAB16-4234-42F3-8336-F89726239BD1}" srcOrd="0" destOrd="0" presId="urn:microsoft.com/office/officeart/2005/8/layout/radial5"/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AC00530C-7AB9-493C-8AEF-109EE1A67348}" type="presParOf" srcId="{3CA9C366-909A-461E-BDC9-C8C18A737712}" destId="{B81EA08D-DF4D-4B3A-88B4-8B8C7BCF8893}" srcOrd="0" destOrd="0" presId="urn:microsoft.com/office/officeart/2005/8/layout/radial5"/>
    <dgm:cxn modelId="{8F8E739C-068A-4705-BEE3-77B55398AE7A}" type="presParOf" srcId="{3CA9C366-909A-461E-BDC9-C8C18A737712}" destId="{2B3E77F0-EB7C-42BB-9881-21A0A7A8019F}" srcOrd="1" destOrd="0" presId="urn:microsoft.com/office/officeart/2005/8/layout/radial5"/>
    <dgm:cxn modelId="{A3ECFC31-0C89-4FBF-AA97-67F156392756}" type="presParOf" srcId="{2B3E77F0-EB7C-42BB-9881-21A0A7A8019F}" destId="{A07EFB3C-07B0-46B1-B089-8D5C14FC96E1}" srcOrd="0" destOrd="0" presId="urn:microsoft.com/office/officeart/2005/8/layout/radial5"/>
    <dgm:cxn modelId="{286CB406-014A-4127-ABD6-5EA035BD91FA}" type="presParOf" srcId="{3CA9C366-909A-461E-BDC9-C8C18A737712}" destId="{EDCA1F05-16BA-433B-B035-4D3C4DD209ED}" srcOrd="2" destOrd="0" presId="urn:microsoft.com/office/officeart/2005/8/layout/radial5"/>
    <dgm:cxn modelId="{CFB2F4D9-8D46-47D3-9FDC-A1DAD0974DE0}" type="presParOf" srcId="{3CA9C366-909A-461E-BDC9-C8C18A737712}" destId="{7A6BFFE3-C879-47C2-BB6B-188738245D62}" srcOrd="3" destOrd="0" presId="urn:microsoft.com/office/officeart/2005/8/layout/radial5"/>
    <dgm:cxn modelId="{C1EFCA5D-8312-4DDD-9493-0892B9969949}" type="presParOf" srcId="{7A6BFFE3-C879-47C2-BB6B-188738245D62}" destId="{9F8D230C-38DF-405A-AB39-87F5C12C4C3E}" srcOrd="0" destOrd="0" presId="urn:microsoft.com/office/officeart/2005/8/layout/radial5"/>
    <dgm:cxn modelId="{712D3E18-B20C-4E57-A041-432F94BE70CE}" type="presParOf" srcId="{3CA9C366-909A-461E-BDC9-C8C18A737712}" destId="{0ECE089E-F5DE-4741-8637-2E901B53B990}" srcOrd="4" destOrd="0" presId="urn:microsoft.com/office/officeart/2005/8/layout/radial5"/>
    <dgm:cxn modelId="{08BC7E7D-4C37-42A6-B7E9-20E0A0FD2080}" type="presParOf" srcId="{3CA9C366-909A-461E-BDC9-C8C18A737712}" destId="{8D6D65CF-E5BF-41ED-9DD7-5D01732A127C}" srcOrd="5" destOrd="0" presId="urn:microsoft.com/office/officeart/2005/8/layout/radial5"/>
    <dgm:cxn modelId="{51236B0E-229D-4C66-BCF9-D661558F4D30}" type="presParOf" srcId="{8D6D65CF-E5BF-41ED-9DD7-5D01732A127C}" destId="{258C8405-F2B6-4D0D-AA1E-C96E15DE0B4C}" srcOrd="0" destOrd="0" presId="urn:microsoft.com/office/officeart/2005/8/layout/radial5"/>
    <dgm:cxn modelId="{650321AC-A431-469A-A655-7C6492F500CE}" type="presParOf" srcId="{3CA9C366-909A-461E-BDC9-C8C18A737712}" destId="{8D9DB9BB-C27E-4FE1-A15C-1593FF17104F}" srcOrd="6" destOrd="0" presId="urn:microsoft.com/office/officeart/2005/8/layout/radial5"/>
    <dgm:cxn modelId="{7FA74272-A484-44C4-8802-62AE6707D77A}" type="presParOf" srcId="{3CA9C366-909A-461E-BDC9-C8C18A737712}" destId="{7008C06F-76C0-4BF2-B5B7-A52A496C36E5}" srcOrd="7" destOrd="0" presId="urn:microsoft.com/office/officeart/2005/8/layout/radial5"/>
    <dgm:cxn modelId="{FC02401E-177D-4DE8-887C-97F57C384102}" type="presParOf" srcId="{7008C06F-76C0-4BF2-B5B7-A52A496C36E5}" destId="{20C4BC37-60DB-4EF3-838F-6BC4A742A9F1}" srcOrd="0" destOrd="0" presId="urn:microsoft.com/office/officeart/2005/8/layout/radial5"/>
    <dgm:cxn modelId="{A660490E-C29B-4349-822F-4AE07C54EB45}" type="presParOf" srcId="{3CA9C366-909A-461E-BDC9-C8C18A737712}" destId="{750EAB16-4234-42F3-8336-F89726239BD1}" srcOrd="8" destOrd="0" presId="urn:microsoft.com/office/officeart/2005/8/layout/radial5"/>
    <dgm:cxn modelId="{258A899E-3C4E-4876-A0C4-6BFCA454B487}" type="presParOf" srcId="{3CA9C366-909A-461E-BDC9-C8C18A737712}" destId="{A7464D03-6264-4E03-8081-28B4535F51A2}" srcOrd="9" destOrd="0" presId="urn:microsoft.com/office/officeart/2005/8/layout/radial5"/>
    <dgm:cxn modelId="{4F4E63F8-3CA5-402B-A027-810992DD225E}" type="presParOf" srcId="{A7464D03-6264-4E03-8081-28B4535F51A2}" destId="{83EFABDF-3BFD-4203-86D7-B08800053FDA}" srcOrd="0" destOrd="0" presId="urn:microsoft.com/office/officeart/2005/8/layout/radial5"/>
    <dgm:cxn modelId="{B4C7A842-1A4D-49CC-A37B-5A19E6032263}" type="presParOf" srcId="{3CA9C366-909A-461E-BDC9-C8C18A737712}" destId="{8CA66E20-BDF4-43A0-ADAE-876036AB3435}" srcOrd="10" destOrd="0" presId="urn:microsoft.com/office/officeart/2005/8/layout/radial5"/>
    <dgm:cxn modelId="{7DE62E53-B2BD-4568-AB32-AFB57C1195FB}" type="presParOf" srcId="{3CA9C366-909A-461E-BDC9-C8C18A737712}" destId="{D32CF333-55B3-4EF5-8C9D-78E2671F0312}" srcOrd="11" destOrd="0" presId="urn:microsoft.com/office/officeart/2005/8/layout/radial5"/>
    <dgm:cxn modelId="{432A04A1-934C-450C-91E5-2041DF726D1F}" type="presParOf" srcId="{D32CF333-55B3-4EF5-8C9D-78E2671F0312}" destId="{4AE375BC-1AC8-4482-ADC8-6CECCA4F2AEC}" srcOrd="0" destOrd="0" presId="urn:microsoft.com/office/officeart/2005/8/layout/radial5"/>
    <dgm:cxn modelId="{59D33957-0A66-4267-BA9C-A5A1175A0A24}" type="presParOf" srcId="{3CA9C366-909A-461E-BDC9-C8C18A737712}" destId="{A4F61AB2-61A3-41C4-843C-CBD22BE6ECE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21199-10EA-489B-9544-72C767680A7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9DAF8-F3F6-4E49-8A5F-426DC1A6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0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</a:t>
            </a:r>
            <a:r>
              <a:rPr lang="bn-IN" dirty="0" smtClean="0"/>
              <a:t>ই</a:t>
            </a:r>
            <a:r>
              <a:rPr lang="bn-IN" baseline="0" dirty="0" smtClean="0"/>
              <a:t> স্লাইড</a:t>
            </a:r>
            <a:r>
              <a:rPr lang="bn-BD" baseline="0" dirty="0" smtClean="0"/>
              <a:t>  থেকে রেডিওর ব্যবহার সম্পর্কে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04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</a:t>
            </a:r>
            <a:r>
              <a:rPr lang="bn-BD" baseline="0" dirty="0" smtClean="0"/>
              <a:t> থেকে শিক্ষার্থীরা তাদের ধারণ বলবে তারপর শিক্ষক  নিচের চিত্রগুলো দেখাবে। এভাবেই পর্যায়ক্রমে  তথ্য ও যোগাযোগ প্রযুক্তির উৎপত্তি হয়েছে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সকলের</a:t>
            </a:r>
            <a:r>
              <a:rPr lang="bn-BD" baseline="0" dirty="0" smtClean="0"/>
              <a:t> জন্য প্রশ্নগুলো উন্মুক্ত করে দেওয়া হবে। যে কেউ উত্তর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3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এখান</a:t>
            </a:r>
            <a:r>
              <a:rPr lang="bn-BD" baseline="0" dirty="0" smtClean="0"/>
              <a:t> থেকে শিক্ষার্থীরা তাদের ধারণ বলবে তারপর শিক্ষক  নিচের চিত্রগুলো দেখাবে। এভাবেই পর্যায়ক্রমে  তথ্য ও যোগাযোগ প্রযুক্তির উৎপত্তি হয়েছে 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2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9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শিক্ষক সম্ভাব্য সমাধান দেখাব। সম্ভাব্য উত্তর দুর্বল ছাত্রদের জন্য খুবই উপকারি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 এই</a:t>
            </a:r>
            <a:r>
              <a:rPr lang="bn-BD" baseline="0" dirty="0" smtClean="0"/>
              <a:t> পাঠ থেকে </a:t>
            </a:r>
            <a:r>
              <a:rPr lang="bn-IN" baseline="0" dirty="0" smtClean="0"/>
              <a:t>কী কী </a:t>
            </a:r>
            <a:r>
              <a:rPr lang="bn-BD" baseline="0" dirty="0" smtClean="0"/>
              <a:t>নতুন শব্দ শি</a:t>
            </a:r>
            <a:r>
              <a:rPr lang="bn-IN" baseline="0" dirty="0" smtClean="0"/>
              <a:t>খলাম</a:t>
            </a:r>
            <a:r>
              <a:rPr lang="bn-BD" baseline="0" dirty="0" smtClean="0"/>
              <a:t>? </a:t>
            </a:r>
            <a:r>
              <a:rPr lang="bn-BD" dirty="0" smtClean="0"/>
              <a:t>এখান</a:t>
            </a:r>
            <a:r>
              <a:rPr lang="bn-BD" baseline="0" dirty="0" smtClean="0"/>
              <a:t> থেকে নতুন নতুন শব্দগুলো সনাক্ত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1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</a:t>
            </a:r>
            <a:r>
              <a:rPr lang="bn-IN" dirty="0" smtClean="0"/>
              <a:t>ই</a:t>
            </a:r>
            <a:r>
              <a:rPr lang="bn-IN" baseline="0" dirty="0" smtClean="0"/>
              <a:t> স্লাইড</a:t>
            </a:r>
            <a:r>
              <a:rPr lang="bn-BD" baseline="0" dirty="0" smtClean="0"/>
              <a:t> থেকে টেলিভিশনের ব্যবহার সম্পর্কে বলতে পারবে</a:t>
            </a:r>
            <a:r>
              <a:rPr lang="bn-IN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9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</a:t>
            </a:r>
            <a:r>
              <a:rPr lang="bn-IN" dirty="0" smtClean="0"/>
              <a:t>ই</a:t>
            </a:r>
            <a:r>
              <a:rPr lang="bn-IN" baseline="0" dirty="0" smtClean="0"/>
              <a:t> স্লাইড</a:t>
            </a:r>
            <a:r>
              <a:rPr lang="bn-BD" baseline="0" dirty="0" smtClean="0"/>
              <a:t> </a:t>
            </a:r>
            <a:r>
              <a:rPr lang="bn-IN" baseline="0" dirty="0" smtClean="0"/>
              <a:t> থেকে </a:t>
            </a:r>
            <a:r>
              <a:rPr lang="bn-BD" dirty="0" smtClean="0"/>
              <a:t>যোগাযোগের</a:t>
            </a:r>
            <a:r>
              <a:rPr lang="bn-BD" baseline="0" dirty="0" smtClean="0"/>
              <a:t> ক্ষেত্রে মোবাইল ব্যবহারের প্রয়োজনীয়</a:t>
            </a:r>
            <a:r>
              <a:rPr lang="bn-IN" baseline="0" dirty="0" smtClean="0"/>
              <a:t>তা</a:t>
            </a:r>
            <a:r>
              <a:rPr lang="bn-BD" baseline="0" dirty="0" smtClean="0"/>
              <a:t>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লোকটি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ব্যবহার করছে? কৃষকেরা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করছে? এই রকম প্র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শ্নের মাধ্যমে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ছাত্র/ছাত্রীদের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পাঠের নাম বের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শিখন</a:t>
            </a:r>
            <a:r>
              <a:rPr lang="bn-BD" baseline="0" dirty="0" smtClean="0"/>
              <a:t>ফল অনুযায়ী পাঠ  উপস্থাপন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6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মোবাইল</a:t>
            </a:r>
            <a:r>
              <a:rPr lang="bn-BD" baseline="0" dirty="0" smtClean="0"/>
              <a:t> এসএমএস পাঠিয়ে প</a:t>
            </a:r>
            <a:r>
              <a:rPr lang="bn-IN" baseline="0" dirty="0" smtClean="0"/>
              <a:t>রী</a:t>
            </a:r>
            <a:r>
              <a:rPr lang="bn-BD" baseline="0" dirty="0" smtClean="0"/>
              <a:t>ক্ষার ফলাফল পাওয়া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</a:t>
            </a:r>
            <a:r>
              <a:rPr lang="bn-BD" dirty="0" smtClean="0"/>
              <a:t>সাধারণত</a:t>
            </a:r>
            <a:r>
              <a:rPr lang="bn-BD" baseline="0" dirty="0" smtClean="0"/>
              <a:t> রেডিও, টেলিভিশন, মোবাইল ফোন, ইন্টারনেট, মাল্টিমিডিয়া প্রজেক্টর প্রভৃতির কথা বলবে।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</a:t>
            </a:r>
            <a:r>
              <a:rPr lang="bn-IN" dirty="0" smtClean="0"/>
              <a:t>ই</a:t>
            </a:r>
            <a:r>
              <a:rPr lang="bn-IN" baseline="0" dirty="0" smtClean="0"/>
              <a:t> স্লাইড</a:t>
            </a:r>
            <a:r>
              <a:rPr lang="bn-BD" baseline="0" dirty="0" smtClean="0"/>
              <a:t> </a:t>
            </a:r>
            <a:r>
              <a:rPr lang="bn-IN" baseline="0" dirty="0" smtClean="0"/>
              <a:t>থেকে শিক্ষার্থীরা জানতে পারবে </a:t>
            </a:r>
            <a:r>
              <a:rPr lang="bn-BD" dirty="0" smtClean="0"/>
              <a:t>ইন্টারনে</a:t>
            </a:r>
            <a:r>
              <a:rPr lang="bn-IN" dirty="0" smtClean="0"/>
              <a:t>টের</a:t>
            </a:r>
            <a:r>
              <a:rPr lang="bn-IN" baseline="0" dirty="0" smtClean="0"/>
              <a:t> মাধ্যমে </a:t>
            </a:r>
            <a:r>
              <a:rPr lang="bn-BD" baseline="0" dirty="0" smtClean="0"/>
              <a:t>তথ্য </a:t>
            </a:r>
            <a:r>
              <a:rPr lang="bn-IN" baseline="0" dirty="0" smtClean="0"/>
              <a:t>সংগ্রহ করা যায়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9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মাল্টিমিডিয়া প্রজেক্টরের ব্যবহার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6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ifbdfinance07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709"/>
            <a:ext cx="6019800" cy="423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886901">
            <a:off x="2911766" y="663959"/>
            <a:ext cx="5562600" cy="221599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3537712"/>
            <a:ext cx="4648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কম্পিউটারের সামনে বসে ইন্টারনেট থেকে যে কোন তথ্য সহজেই 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271357"/>
            <a:ext cx="50292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থেকে তথ্য নিয়ে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সহজেই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মুক্তিযুদ্ধ বিষয়ে রচনা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লিখতে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91" y="2024516"/>
            <a:ext cx="3719287" cy="31242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4" y="317979"/>
            <a:ext cx="4275342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67142"/>
            <a:ext cx="4240344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1083" y="3748532"/>
            <a:ext cx="407980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ঢাকায় ক্রিকেট বিশ্বকাপ খেলা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661" y="5380166"/>
            <a:ext cx="650124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খেলার মাঠে যাওয়া সম্ভব না হলে ইচ্ছে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করলে মাল্টিমিডিয়া প্রজেক্টরে বড় পর্দায় খেলা দেখা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7" y="1065663"/>
            <a:ext cx="4102548" cy="24514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23843" y="304800"/>
            <a:ext cx="495841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944" y="152400"/>
            <a:ext cx="732358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 উৎপত্তির পর্যায়গুলো কী কী?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43602" y="2958251"/>
            <a:ext cx="373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একজন আরেক জনের সাথে কথা বলেই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1194" y="2939436"/>
            <a:ext cx="373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মাটি, পাথর, গাছের বাকলে লিখে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944" y="5836419"/>
            <a:ext cx="356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কাগজে লিখে তথ্য বিনিময় করত।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3375" y="5848830"/>
            <a:ext cx="361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টেলিফোনে কথা বলে তথ্য বিনিময় করা শুরু করে ছিল।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30" y="901016"/>
            <a:ext cx="3084755" cy="19968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26" y="3763090"/>
            <a:ext cx="3376685" cy="19724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3"/>
          <a:stretch/>
        </p:blipFill>
        <p:spPr>
          <a:xfrm>
            <a:off x="4947230" y="3734862"/>
            <a:ext cx="3084756" cy="20798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39" y="901016"/>
            <a:ext cx="3084755" cy="19578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25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"/>
            <a:ext cx="4675909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উন্মুক্ত প্রশ্ন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7467600" cy="12192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এতক্ষণ যে প্রযুক্তিগুলো দেখলে, সেগুলোর মধ্যে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মিল খুঁজে পাচ্ছ?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2968388"/>
            <a:ext cx="7467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রেডিও, টেলিভিশন, মোবাইল ফোন, ইন্টারনেট, মাল্টিমিডিয়া প্রজেক্টর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4558145"/>
            <a:ext cx="7467600" cy="1676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সবগুলোই তথ্য আদান প্রদানের কাজে ব্যবহৃত হয়।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393" y="2714421"/>
            <a:ext cx="3962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বেতারের মাধ্যমে তথ্য বিনিময় করা হয়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882" y="2714420"/>
            <a:ext cx="445638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টেলিভিশনের 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খেলার তথ্য পাওয়া যায়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5783298"/>
            <a:ext cx="454231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ফোনের  মাধ্যমে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তথ্য বিনিময়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8913" y="5783298"/>
            <a:ext cx="405591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বর্তমানে ইন্টারনেটের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সহজেই তথ্য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বিনিময় করা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5" y="352220"/>
            <a:ext cx="3388303" cy="2210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74" y="362456"/>
            <a:ext cx="3433249" cy="2203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3" y="3429000"/>
            <a:ext cx="3421285" cy="2246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36" y="3363640"/>
            <a:ext cx="3362324" cy="23119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57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3657600" cy="9233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581150"/>
            <a:ext cx="7029450" cy="1771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09600" y="4109829"/>
            <a:ext cx="7924800" cy="2123658"/>
          </a:xfrm>
          <a:prstGeom prst="rect">
            <a:avLst/>
          </a:prstGeom>
          <a:ln w="76200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আজকের </a:t>
            </a:r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পাঠের নতুন কী কী প্রযুক্তির নাম  উল্লেখ করা হয়েছে তার তালিকা কর এবং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 একটি করে</a:t>
            </a:r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ব্যবহার লেখ।  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395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34425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রেডিও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সংবাদ ও 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টেলিভিশন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মাধ্যমে বিভিন্ন অনুষ্ঠান দেখা ও শোনা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যায়।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মোবাইল ফোন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মাধ্যমে কথা বলা ও এসএমএস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পাঠানো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ইন্টারনেট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প্রযুক্তির মাধ্যমে বিভিন্ন তথ্য খুঁজে পাওয়া যায়।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মাল্টিমিডিয়া প্রজেক্টর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 প্রযুক্তির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মাধ্যমে বড় পর্দায় কোন কিছু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দেখা যায়। 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6905009"/>
              </p:ext>
            </p:extLst>
          </p:nvPr>
        </p:nvGraphicFramePr>
        <p:xfrm>
          <a:off x="609600" y="3810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0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435114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মূল্যায়ন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382000" cy="37856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ea typeface="Calibri"/>
                <a:cs typeface="NikoshBAN"/>
              </a:rPr>
              <a:t>১. কোন প্রযুক্তি মানুষের জীবনে </a:t>
            </a:r>
            <a:r>
              <a:rPr lang="bn-IN" sz="4000" dirty="0" smtClean="0">
                <a:ea typeface="Calibri"/>
                <a:cs typeface="NikoshBAN"/>
              </a:rPr>
              <a:t>গুরুত্বপূর্ণ</a:t>
            </a:r>
            <a:r>
              <a:rPr lang="bn-BD" sz="4000" dirty="0" smtClean="0">
                <a:ea typeface="Calibri"/>
                <a:cs typeface="NikoshBAN"/>
              </a:rPr>
              <a:t> </a:t>
            </a:r>
            <a:r>
              <a:rPr lang="bn-BD" sz="4000" dirty="0">
                <a:ea typeface="Calibri"/>
                <a:cs typeface="NikoshBAN"/>
              </a:rPr>
              <a:t>প্রভাব ফেলেছে?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ea typeface="Calibri"/>
                <a:cs typeface="NikoshBAN"/>
              </a:rPr>
              <a:t>		</a:t>
            </a:r>
            <a:endParaRPr lang="en-US" sz="4000" dirty="0">
              <a:ea typeface="Calibri"/>
              <a:cs typeface="Vrinda"/>
            </a:endParaRPr>
          </a:p>
          <a:p>
            <a:r>
              <a:rPr lang="bn-BD" sz="4000" dirty="0">
                <a:ea typeface="Calibri"/>
                <a:cs typeface="NikoshBAN"/>
              </a:rPr>
              <a:t> </a:t>
            </a:r>
            <a:endParaRPr lang="bn-BD" sz="4000" dirty="0" smtClean="0">
              <a:ea typeface="Calibri"/>
              <a:cs typeface="NikoshBAN"/>
            </a:endParaRPr>
          </a:p>
          <a:p>
            <a:r>
              <a:rPr lang="bn-BD" sz="4000" dirty="0" smtClean="0">
                <a:ea typeface="Calibri"/>
                <a:cs typeface="NikoshBAN"/>
              </a:rPr>
              <a:t>২</a:t>
            </a:r>
            <a:r>
              <a:rPr lang="bn-BD" sz="4000" dirty="0">
                <a:ea typeface="Calibri"/>
                <a:cs typeface="NikoshBAN"/>
              </a:rPr>
              <a:t>. নিচের কোনটি প্রযুক্তি?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a typeface="Calibri"/>
                <a:cs typeface="NikoshBAN"/>
              </a:rPr>
              <a:t>						  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4582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9" y="2337033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ডিজিটাল প্রযুক্তি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93833" y="228600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টেলিভিশন প্রযুক্তি</a:t>
            </a:r>
            <a:endParaRPr lang="en-US" sz="40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220" y="2971800"/>
            <a:ext cx="46162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তথ্য ও যোগাযোগ প্রযুক্তি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7189" y="3048000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এনালগ প্রযুক্তি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2800" y="4267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তথ্য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0907" y="51054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উপাত্ত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29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রেডিও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2836" y="42672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যোগাযোগ </a:t>
            </a:r>
            <a:endParaRPr lang="en-US" dirty="0"/>
          </a:p>
        </p:txBody>
      </p:sp>
      <p:sp>
        <p:nvSpPr>
          <p:cNvPr id="14" name="L-Shape 13"/>
          <p:cNvSpPr/>
          <p:nvPr/>
        </p:nvSpPr>
        <p:spPr>
          <a:xfrm rot="19213881">
            <a:off x="4985018" y="30499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913908" y="2362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088589" y="4343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276129" y="5181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124200" y="4343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8229600" y="3048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2663870" y="50311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25708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জেলেরা সাগরে থাকাকালীন ঝড় বৃষ্টির খবর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পায়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কোনটির মাধ্যমে?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 	</a:t>
            </a:r>
            <a:endParaRPr lang="bn-BD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পরীক্ষার ফলাফল জানতে কিসের মাধ্যমে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SMS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করা যায়?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bn-BD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683" y="1828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রেডিও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1752600"/>
            <a:ext cx="3276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590800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462645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মাইক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112" y="4411227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204400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ল্যান্ডফোন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4430563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রেডিও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200936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408218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05600" y="1752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019800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629400" y="4419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733800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522512" y="525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-Shape 16"/>
          <p:cNvSpPr/>
          <p:nvPr/>
        </p:nvSpPr>
        <p:spPr>
          <a:xfrm rot="19213881">
            <a:off x="3271125" y="19069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7067270" y="526870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9155782" cy="6934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05000" y="381000"/>
            <a:ext cx="4800600" cy="9144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000" b="1" i="0" u="none" strike="noStrike" kern="120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000" b="1" i="0" u="none" strike="noStrike" kern="1200" normalizeH="0" baseline="0" noProof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944" y="1676400"/>
            <a:ext cx="5271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ICT </a:t>
            </a:r>
          </a:p>
          <a:p>
            <a:pPr algn="ctr"/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পীরগঞ্জ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কছিমন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n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পীরগঞ্জ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০১৭৩৭৫৯৭২৯৬ </a:t>
            </a:r>
          </a:p>
          <a:p>
            <a:pPr algn="ctr"/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milonict13@gmail.com</a:t>
            </a:r>
            <a:r>
              <a:rPr lang="en-US" sz="24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 : তথ্য ও যোগাযোগ প্রযুক্তি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শ্রেণি: ষষ্ঠ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1ম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918413" y="381000"/>
            <a:ext cx="3200400" cy="1371600"/>
          </a:xfrm>
          <a:prstGeom prst="downArrowCallout">
            <a:avLst>
              <a:gd name="adj1" fmla="val 19366"/>
              <a:gd name="adj2" fmla="val 21649"/>
              <a:gd name="adj3" fmla="val 18427"/>
              <a:gd name="adj4" fmla="val 70611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66771" y="2057400"/>
            <a:ext cx="6286502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NikoshBAN" pitchFamily="2" charset="0"/>
                <a:cs typeface="NikoshBAN" pitchFamily="2" charset="0"/>
                <a:sym typeface="Wingdings 2"/>
              </a:rPr>
              <a:t></a:t>
            </a:r>
            <a:r>
              <a:rPr lang="bn-BD" b="1" dirty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bn-BD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কি?</a:t>
            </a:r>
            <a:endParaRPr lang="bn-BD" sz="3200" b="1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3048000"/>
            <a:ext cx="6286501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  <a:sym typeface="Wingdings 2"/>
              </a:rPr>
              <a:t> </a:t>
            </a:r>
            <a:r>
              <a:rPr lang="bn-BD" sz="2800" b="1" dirty="0">
                <a:latin typeface="NikoshBAN" pitchFamily="2" charset="0"/>
                <a:cs typeface="NikoshBAN" pitchFamily="2" charset="0"/>
                <a:sym typeface="Wingdings 2"/>
              </a:rPr>
              <a:t>সমুদ্রে আবহাওয়ার খবর পেতে কোন প্রযুক্তি ব্যবহার করা হয়?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66771" y="4267200"/>
            <a:ext cx="6286501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  <a:sym typeface="Wingdings 2"/>
              </a:rPr>
              <a:t>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Wingdings 2"/>
              </a:rPr>
              <a:t> কোন আবিস্কারের ফলে তথ্য বিনিময় একটি নতুন জগতে </a:t>
            </a:r>
          </a:p>
          <a:p>
            <a:pPr algn="just"/>
            <a:r>
              <a:rPr lang="bn-BD" sz="3200" b="1" dirty="0">
                <a:latin typeface="NikoshBAN" pitchFamily="2" charset="0"/>
                <a:cs typeface="NikoshBAN" pitchFamily="2" charset="0"/>
                <a:sym typeface="Wingdings 2"/>
              </a:rPr>
              <a:t>      পা দিয়েছে?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71601" y="5715000"/>
            <a:ext cx="6229351" cy="762000"/>
            <a:chOff x="304800" y="5715000"/>
            <a:chExt cx="8305801" cy="7620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304800" y="5715000"/>
              <a:ext cx="1676400" cy="762000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  <a:sym typeface="Wingdings 2"/>
                </a:rPr>
                <a:t>(ক) ফাইবার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5715000"/>
              <a:ext cx="1676400" cy="762000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  <a:sym typeface="Wingdings 2"/>
                </a:rPr>
                <a:t>(খ) মোবাইল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19600" y="5715000"/>
              <a:ext cx="1676400" cy="762000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  <a:sym typeface="Wingdings 2"/>
                </a:rPr>
                <a:t>(গ) রেডিও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77001" y="5715000"/>
              <a:ext cx="2133600" cy="762000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  <a:sym typeface="Wingdings 2"/>
                </a:rPr>
                <a:t>(ঘ)ক্যালকুলেটর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Half Frame 11"/>
          <p:cNvSpPr/>
          <p:nvPr/>
        </p:nvSpPr>
        <p:spPr>
          <a:xfrm rot="12675515">
            <a:off x="3033709" y="5602006"/>
            <a:ext cx="306308" cy="726099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44760" y="3056652"/>
            <a:ext cx="3427639" cy="3551968"/>
            <a:chOff x="4269015" y="3056652"/>
            <a:chExt cx="4570185" cy="3551968"/>
          </a:xfrm>
        </p:grpSpPr>
        <p:pic>
          <p:nvPicPr>
            <p:cNvPr id="2052" name="Picture 4" descr="C:\Users\Doel-1612i3\Desktop\ytyytyttyty\ICT Image\news_im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274" y="3056652"/>
              <a:ext cx="4341926" cy="303934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269015" y="6227620"/>
              <a:ext cx="4570185" cy="381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গভীর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সমুদ্রে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মাছ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ধরছে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জেলে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C:\Users\Doel-1612i3\Desktop\ytyytyttyty\ICT Image\images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r="9778" b="8525"/>
          <a:stretch/>
        </p:blipFill>
        <p:spPr bwMode="auto">
          <a:xfrm flipH="1">
            <a:off x="6572251" y="4495800"/>
            <a:ext cx="1256300" cy="1438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Doel-1612i3\Desktop\ytyytyttyty\ICT Image\খারাপ-আবহাওয়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056652"/>
            <a:ext cx="3143251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oel-1612i3\Desktop\ytyytyttyty\ICT Image\images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74" y="256310"/>
            <a:ext cx="2573574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6248400"/>
            <a:ext cx="16764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ঘুর্নিঝড়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276311">
            <a:off x="2266984" y="755879"/>
            <a:ext cx="4883126" cy="4451052"/>
          </a:xfrm>
          <a:custGeom>
            <a:avLst/>
            <a:gdLst>
              <a:gd name="connsiteX0" fmla="*/ 0 w 7230534"/>
              <a:gd name="connsiteY0" fmla="*/ 2015070 h 2015070"/>
              <a:gd name="connsiteX1" fmla="*/ 1270000 w 7230534"/>
              <a:gd name="connsiteY1" fmla="*/ 389470 h 2015070"/>
              <a:gd name="connsiteX2" fmla="*/ 3420534 w 7230534"/>
              <a:gd name="connsiteY2" fmla="*/ 1744136 h 2015070"/>
              <a:gd name="connsiteX3" fmla="*/ 4995334 w 7230534"/>
              <a:gd name="connsiteY3" fmla="*/ 3 h 2015070"/>
              <a:gd name="connsiteX4" fmla="*/ 7230534 w 7230534"/>
              <a:gd name="connsiteY4" fmla="*/ 1727203 h 2015070"/>
              <a:gd name="connsiteX5" fmla="*/ 7230534 w 7230534"/>
              <a:gd name="connsiteY5" fmla="*/ 1727203 h 2015070"/>
              <a:gd name="connsiteX0" fmla="*/ 0 w 7230534"/>
              <a:gd name="connsiteY0" fmla="*/ 2243570 h 2243570"/>
              <a:gd name="connsiteX1" fmla="*/ 1270000 w 7230534"/>
              <a:gd name="connsiteY1" fmla="*/ 617970 h 2243570"/>
              <a:gd name="connsiteX2" fmla="*/ 3213034 w 7230534"/>
              <a:gd name="connsiteY2" fmla="*/ 60735 h 2243570"/>
              <a:gd name="connsiteX3" fmla="*/ 4995334 w 7230534"/>
              <a:gd name="connsiteY3" fmla="*/ 228503 h 2243570"/>
              <a:gd name="connsiteX4" fmla="*/ 7230534 w 7230534"/>
              <a:gd name="connsiteY4" fmla="*/ 1955703 h 2243570"/>
              <a:gd name="connsiteX5" fmla="*/ 7230534 w 7230534"/>
              <a:gd name="connsiteY5" fmla="*/ 1955703 h 2243570"/>
              <a:gd name="connsiteX0" fmla="*/ 171727 w 6036219"/>
              <a:gd name="connsiteY0" fmla="*/ 2375013 h 2375013"/>
              <a:gd name="connsiteX1" fmla="*/ 75685 w 6036219"/>
              <a:gd name="connsiteY1" fmla="*/ 617970 h 2375013"/>
              <a:gd name="connsiteX2" fmla="*/ 2018719 w 6036219"/>
              <a:gd name="connsiteY2" fmla="*/ 60735 h 2375013"/>
              <a:gd name="connsiteX3" fmla="*/ 3801019 w 6036219"/>
              <a:gd name="connsiteY3" fmla="*/ 228503 h 2375013"/>
              <a:gd name="connsiteX4" fmla="*/ 6036219 w 6036219"/>
              <a:gd name="connsiteY4" fmla="*/ 1955703 h 2375013"/>
              <a:gd name="connsiteX5" fmla="*/ 6036219 w 6036219"/>
              <a:gd name="connsiteY5" fmla="*/ 1955703 h 2375013"/>
              <a:gd name="connsiteX0" fmla="*/ 261877 w 6126369"/>
              <a:gd name="connsiteY0" fmla="*/ 2375013 h 2375013"/>
              <a:gd name="connsiteX1" fmla="*/ 116339 w 6126369"/>
              <a:gd name="connsiteY1" fmla="*/ 1621760 h 2375013"/>
              <a:gd name="connsiteX2" fmla="*/ 165835 w 6126369"/>
              <a:gd name="connsiteY2" fmla="*/ 617970 h 2375013"/>
              <a:gd name="connsiteX3" fmla="*/ 2108869 w 6126369"/>
              <a:gd name="connsiteY3" fmla="*/ 60735 h 2375013"/>
              <a:gd name="connsiteX4" fmla="*/ 3891169 w 6126369"/>
              <a:gd name="connsiteY4" fmla="*/ 228503 h 2375013"/>
              <a:gd name="connsiteX5" fmla="*/ 6126369 w 6126369"/>
              <a:gd name="connsiteY5" fmla="*/ 1955703 h 2375013"/>
              <a:gd name="connsiteX6" fmla="*/ 6126369 w 6126369"/>
              <a:gd name="connsiteY6" fmla="*/ 1955703 h 2375013"/>
              <a:gd name="connsiteX0" fmla="*/ 146261 w 6010753"/>
              <a:gd name="connsiteY0" fmla="*/ 2356431 h 2356431"/>
              <a:gd name="connsiteX1" fmla="*/ 723 w 6010753"/>
              <a:gd name="connsiteY1" fmla="*/ 1603178 h 2356431"/>
              <a:gd name="connsiteX2" fmla="*/ 568969 w 6010753"/>
              <a:gd name="connsiteY2" fmla="*/ 324553 h 2356431"/>
              <a:gd name="connsiteX3" fmla="*/ 1993253 w 6010753"/>
              <a:gd name="connsiteY3" fmla="*/ 42153 h 2356431"/>
              <a:gd name="connsiteX4" fmla="*/ 3775553 w 6010753"/>
              <a:gd name="connsiteY4" fmla="*/ 209921 h 2356431"/>
              <a:gd name="connsiteX5" fmla="*/ 6010753 w 6010753"/>
              <a:gd name="connsiteY5" fmla="*/ 1937121 h 2356431"/>
              <a:gd name="connsiteX6" fmla="*/ 6010753 w 6010753"/>
              <a:gd name="connsiteY6" fmla="*/ 1937121 h 2356431"/>
              <a:gd name="connsiteX0" fmla="*/ 146416 w 6010908"/>
              <a:gd name="connsiteY0" fmla="*/ 2487258 h 2487258"/>
              <a:gd name="connsiteX1" fmla="*/ 878 w 6010908"/>
              <a:gd name="connsiteY1" fmla="*/ 1734005 h 2487258"/>
              <a:gd name="connsiteX2" fmla="*/ 569124 w 6010908"/>
              <a:gd name="connsiteY2" fmla="*/ 455380 h 2487258"/>
              <a:gd name="connsiteX3" fmla="*/ 2287365 w 6010908"/>
              <a:gd name="connsiteY3" fmla="*/ 5689 h 2487258"/>
              <a:gd name="connsiteX4" fmla="*/ 3775708 w 6010908"/>
              <a:gd name="connsiteY4" fmla="*/ 340748 h 2487258"/>
              <a:gd name="connsiteX5" fmla="*/ 6010908 w 6010908"/>
              <a:gd name="connsiteY5" fmla="*/ 2067948 h 2487258"/>
              <a:gd name="connsiteX6" fmla="*/ 6010908 w 6010908"/>
              <a:gd name="connsiteY6" fmla="*/ 2067948 h 2487258"/>
              <a:gd name="connsiteX0" fmla="*/ 146416 w 6010908"/>
              <a:gd name="connsiteY0" fmla="*/ 2482632 h 2482632"/>
              <a:gd name="connsiteX1" fmla="*/ 878 w 6010908"/>
              <a:gd name="connsiteY1" fmla="*/ 1729379 h 2482632"/>
              <a:gd name="connsiteX2" fmla="*/ 569124 w 6010908"/>
              <a:gd name="connsiteY2" fmla="*/ 450754 h 2482632"/>
              <a:gd name="connsiteX3" fmla="*/ 2287365 w 6010908"/>
              <a:gd name="connsiteY3" fmla="*/ 1063 h 2482632"/>
              <a:gd name="connsiteX4" fmla="*/ 3775708 w 6010908"/>
              <a:gd name="connsiteY4" fmla="*/ 336122 h 2482632"/>
              <a:gd name="connsiteX5" fmla="*/ 4237337 w 6010908"/>
              <a:gd name="connsiteY5" fmla="*/ 665884 h 2482632"/>
              <a:gd name="connsiteX6" fmla="*/ 6010908 w 6010908"/>
              <a:gd name="connsiteY6" fmla="*/ 2063322 h 2482632"/>
              <a:gd name="connsiteX7" fmla="*/ 6010908 w 6010908"/>
              <a:gd name="connsiteY7" fmla="*/ 2063322 h 2482632"/>
              <a:gd name="connsiteX0" fmla="*/ 146416 w 6010908"/>
              <a:gd name="connsiteY0" fmla="*/ 2489140 h 2489140"/>
              <a:gd name="connsiteX1" fmla="*/ 878 w 6010908"/>
              <a:gd name="connsiteY1" fmla="*/ 1735887 h 2489140"/>
              <a:gd name="connsiteX2" fmla="*/ 569124 w 6010908"/>
              <a:gd name="connsiteY2" fmla="*/ 457262 h 2489140"/>
              <a:gd name="connsiteX3" fmla="*/ 2287365 w 6010908"/>
              <a:gd name="connsiteY3" fmla="*/ 7571 h 2489140"/>
              <a:gd name="connsiteX4" fmla="*/ 3965917 w 6010908"/>
              <a:gd name="connsiteY4" fmla="*/ 211187 h 2489140"/>
              <a:gd name="connsiteX5" fmla="*/ 4237337 w 6010908"/>
              <a:gd name="connsiteY5" fmla="*/ 672392 h 2489140"/>
              <a:gd name="connsiteX6" fmla="*/ 6010908 w 6010908"/>
              <a:gd name="connsiteY6" fmla="*/ 2069830 h 2489140"/>
              <a:gd name="connsiteX7" fmla="*/ 6010908 w 6010908"/>
              <a:gd name="connsiteY7" fmla="*/ 2069830 h 2489140"/>
              <a:gd name="connsiteX0" fmla="*/ 146416 w 6010908"/>
              <a:gd name="connsiteY0" fmla="*/ 2488596 h 2488596"/>
              <a:gd name="connsiteX1" fmla="*/ 878 w 6010908"/>
              <a:gd name="connsiteY1" fmla="*/ 1735343 h 2488596"/>
              <a:gd name="connsiteX2" fmla="*/ 569124 w 6010908"/>
              <a:gd name="connsiteY2" fmla="*/ 456718 h 2488596"/>
              <a:gd name="connsiteX3" fmla="*/ 2287365 w 6010908"/>
              <a:gd name="connsiteY3" fmla="*/ 7027 h 2488596"/>
              <a:gd name="connsiteX4" fmla="*/ 3965917 w 6010908"/>
              <a:gd name="connsiteY4" fmla="*/ 210643 h 2488596"/>
              <a:gd name="connsiteX5" fmla="*/ 4686920 w 6010908"/>
              <a:gd name="connsiteY5" fmla="*/ 588202 h 2488596"/>
              <a:gd name="connsiteX6" fmla="*/ 6010908 w 6010908"/>
              <a:gd name="connsiteY6" fmla="*/ 2069286 h 2488596"/>
              <a:gd name="connsiteX7" fmla="*/ 6010908 w 6010908"/>
              <a:gd name="connsiteY7" fmla="*/ 2069286 h 2488596"/>
              <a:gd name="connsiteX0" fmla="*/ 146416 w 6010908"/>
              <a:gd name="connsiteY0" fmla="*/ 2488596 h 2488596"/>
              <a:gd name="connsiteX1" fmla="*/ 878 w 6010908"/>
              <a:gd name="connsiteY1" fmla="*/ 1735343 h 2488596"/>
              <a:gd name="connsiteX2" fmla="*/ 569124 w 6010908"/>
              <a:gd name="connsiteY2" fmla="*/ 456718 h 2488596"/>
              <a:gd name="connsiteX3" fmla="*/ 2287365 w 6010908"/>
              <a:gd name="connsiteY3" fmla="*/ 7027 h 2488596"/>
              <a:gd name="connsiteX4" fmla="*/ 3965917 w 6010908"/>
              <a:gd name="connsiteY4" fmla="*/ 210643 h 2488596"/>
              <a:gd name="connsiteX5" fmla="*/ 4686920 w 6010908"/>
              <a:gd name="connsiteY5" fmla="*/ 588202 h 2488596"/>
              <a:gd name="connsiteX6" fmla="*/ 6010908 w 6010908"/>
              <a:gd name="connsiteY6" fmla="*/ 2069286 h 2488596"/>
              <a:gd name="connsiteX7" fmla="*/ 5993615 w 6010908"/>
              <a:gd name="connsiteY7" fmla="*/ 2057337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5993615 w 6409813"/>
              <a:gd name="connsiteY8" fmla="*/ 2057337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6028199 w 6409813"/>
              <a:gd name="connsiteY8" fmla="*/ 2033438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6028199 w 6409813"/>
              <a:gd name="connsiteY8" fmla="*/ 2033438 h 2488596"/>
              <a:gd name="connsiteX0" fmla="*/ 146416 w 6028199"/>
              <a:gd name="connsiteY0" fmla="*/ 2488596 h 2488596"/>
              <a:gd name="connsiteX1" fmla="*/ 878 w 6028199"/>
              <a:gd name="connsiteY1" fmla="*/ 1735343 h 2488596"/>
              <a:gd name="connsiteX2" fmla="*/ 569124 w 6028199"/>
              <a:gd name="connsiteY2" fmla="*/ 456718 h 2488596"/>
              <a:gd name="connsiteX3" fmla="*/ 2287365 w 6028199"/>
              <a:gd name="connsiteY3" fmla="*/ 7027 h 2488596"/>
              <a:gd name="connsiteX4" fmla="*/ 3965917 w 6028199"/>
              <a:gd name="connsiteY4" fmla="*/ 210643 h 2488596"/>
              <a:gd name="connsiteX5" fmla="*/ 4686920 w 6028199"/>
              <a:gd name="connsiteY5" fmla="*/ 588202 h 2488596"/>
              <a:gd name="connsiteX6" fmla="*/ 5810879 w 6028199"/>
              <a:gd name="connsiteY6" fmla="*/ 1197620 h 2488596"/>
              <a:gd name="connsiteX7" fmla="*/ 6010908 w 6028199"/>
              <a:gd name="connsiteY7" fmla="*/ 2069286 h 2488596"/>
              <a:gd name="connsiteX8" fmla="*/ 6028199 w 6028199"/>
              <a:gd name="connsiteY8" fmla="*/ 2033438 h 2488596"/>
              <a:gd name="connsiteX0" fmla="*/ 146416 w 6028199"/>
              <a:gd name="connsiteY0" fmla="*/ 2488596 h 2488596"/>
              <a:gd name="connsiteX1" fmla="*/ 878 w 6028199"/>
              <a:gd name="connsiteY1" fmla="*/ 1735343 h 2488596"/>
              <a:gd name="connsiteX2" fmla="*/ 569124 w 6028199"/>
              <a:gd name="connsiteY2" fmla="*/ 456718 h 2488596"/>
              <a:gd name="connsiteX3" fmla="*/ 2287365 w 6028199"/>
              <a:gd name="connsiteY3" fmla="*/ 7027 h 2488596"/>
              <a:gd name="connsiteX4" fmla="*/ 3965917 w 6028199"/>
              <a:gd name="connsiteY4" fmla="*/ 210643 h 2488596"/>
              <a:gd name="connsiteX5" fmla="*/ 4686920 w 6028199"/>
              <a:gd name="connsiteY5" fmla="*/ 588202 h 2488596"/>
              <a:gd name="connsiteX6" fmla="*/ 5570581 w 6028199"/>
              <a:gd name="connsiteY6" fmla="*/ 1281267 h 2488596"/>
              <a:gd name="connsiteX7" fmla="*/ 6010908 w 6028199"/>
              <a:gd name="connsiteY7" fmla="*/ 2069286 h 2488596"/>
              <a:gd name="connsiteX8" fmla="*/ 6028199 w 6028199"/>
              <a:gd name="connsiteY8" fmla="*/ 2033438 h 24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8199" h="2488596">
                <a:moveTo>
                  <a:pt x="146416" y="2488596"/>
                </a:moveTo>
                <a:cubicBezTo>
                  <a:pt x="153861" y="2365046"/>
                  <a:pt x="16885" y="2028183"/>
                  <a:pt x="878" y="1735343"/>
                </a:cubicBezTo>
                <a:cubicBezTo>
                  <a:pt x="-15129" y="1442503"/>
                  <a:pt x="188043" y="744771"/>
                  <a:pt x="569124" y="456718"/>
                </a:cubicBezTo>
                <a:cubicBezTo>
                  <a:pt x="950205" y="168665"/>
                  <a:pt x="1721233" y="48039"/>
                  <a:pt x="2287365" y="7027"/>
                </a:cubicBezTo>
                <a:cubicBezTo>
                  <a:pt x="2853497" y="-33985"/>
                  <a:pt x="3565991" y="113781"/>
                  <a:pt x="3965917" y="210643"/>
                </a:cubicBezTo>
                <a:cubicBezTo>
                  <a:pt x="4365843" y="307505"/>
                  <a:pt x="4431301" y="375908"/>
                  <a:pt x="4686920" y="588202"/>
                </a:cubicBezTo>
                <a:cubicBezTo>
                  <a:pt x="4942539" y="800496"/>
                  <a:pt x="5349916" y="1034420"/>
                  <a:pt x="5570581" y="1281267"/>
                </a:cubicBezTo>
                <a:cubicBezTo>
                  <a:pt x="5791246" y="1528114"/>
                  <a:pt x="5928577" y="1973798"/>
                  <a:pt x="6010908" y="2069286"/>
                </a:cubicBezTo>
                <a:lnTo>
                  <a:pt x="6028199" y="2033438"/>
                </a:lnTo>
              </a:path>
            </a:pathLst>
          </a:custGeom>
          <a:ln w="76200">
            <a:solidFill>
              <a:srgbClr val="FF66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20011721">
            <a:off x="2030889" y="4564888"/>
            <a:ext cx="8531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97518" y="147746"/>
            <a:ext cx="17780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7024" y="4926327"/>
            <a:ext cx="1184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LAB_3_User\Desktop\Rezaul\ICT Image\index.jpg"/>
          <p:cNvPicPr>
            <a:picLocks noChangeAspect="1" noChangeArrowheads="1"/>
          </p:cNvPicPr>
          <p:nvPr/>
        </p:nvPicPr>
        <p:blipFill rotWithShape="1">
          <a:blip r:embed="rId2"/>
          <a:srcRect r="20794" b="15169"/>
          <a:stretch/>
        </p:blipFill>
        <p:spPr bwMode="auto">
          <a:xfrm>
            <a:off x="3698267" y="304802"/>
            <a:ext cx="1518986" cy="1768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5547077" y="2769644"/>
            <a:ext cx="2589320" cy="2354947"/>
            <a:chOff x="5462973" y="2743200"/>
            <a:chExt cx="3452427" cy="2354947"/>
          </a:xfrm>
        </p:grpSpPr>
        <p:pic>
          <p:nvPicPr>
            <p:cNvPr id="25602" name="Picture 2" descr="C:\Users\LAB_3_User\Desktop\Rezaul\ICT Image\index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2973" y="2769521"/>
              <a:ext cx="3429990" cy="232862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5604" name="Picture 4" descr="C:\Users\LAB_3_User\Desktop\Rezaul\ICT Image\AFP_Getty-52381933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38139">
              <a:off x="7823530" y="2743200"/>
              <a:ext cx="1091870" cy="1070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6" name="Picture 2" descr="C:\Users\Doel-1612i3\Desktop\ytyytyttyty\ICT Image\brasil.jpg_640_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88" y="2775306"/>
            <a:ext cx="2637558" cy="234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762000" y="5867400"/>
            <a:ext cx="7118156" cy="800100"/>
          </a:xfrm>
          <a:prstGeom prst="snip1Rect">
            <a:avLst>
              <a:gd name="adj" fmla="val 9246"/>
            </a:avLst>
          </a:prstGeom>
          <a:solidFill>
            <a:srgbClr val="00B050"/>
          </a:solidFill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তথ্য, যোগাযোগ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প্রযুক্তি চিহ্নিত কর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3414847" y="3433892"/>
            <a:ext cx="2113313" cy="999888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4843" y="5224724"/>
            <a:ext cx="2298848" cy="490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আরজেন্টিনা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6237" y="5224724"/>
            <a:ext cx="3394172" cy="323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ঘরে বসে ফুটবল খেলা দেখছে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910334" y="743282"/>
            <a:ext cx="4512577" cy="3121876"/>
          </a:xfrm>
          <a:custGeom>
            <a:avLst/>
            <a:gdLst>
              <a:gd name="connsiteX0" fmla="*/ 0 w 7230534"/>
              <a:gd name="connsiteY0" fmla="*/ 2015070 h 2015070"/>
              <a:gd name="connsiteX1" fmla="*/ 1270000 w 7230534"/>
              <a:gd name="connsiteY1" fmla="*/ 389470 h 2015070"/>
              <a:gd name="connsiteX2" fmla="*/ 3420534 w 7230534"/>
              <a:gd name="connsiteY2" fmla="*/ 1744136 h 2015070"/>
              <a:gd name="connsiteX3" fmla="*/ 4995334 w 7230534"/>
              <a:gd name="connsiteY3" fmla="*/ 3 h 2015070"/>
              <a:gd name="connsiteX4" fmla="*/ 7230534 w 7230534"/>
              <a:gd name="connsiteY4" fmla="*/ 1727203 h 2015070"/>
              <a:gd name="connsiteX5" fmla="*/ 7230534 w 7230534"/>
              <a:gd name="connsiteY5" fmla="*/ 1727203 h 2015070"/>
              <a:gd name="connsiteX0" fmla="*/ 0 w 7230534"/>
              <a:gd name="connsiteY0" fmla="*/ 2243570 h 2243570"/>
              <a:gd name="connsiteX1" fmla="*/ 1270000 w 7230534"/>
              <a:gd name="connsiteY1" fmla="*/ 617970 h 2243570"/>
              <a:gd name="connsiteX2" fmla="*/ 3213034 w 7230534"/>
              <a:gd name="connsiteY2" fmla="*/ 60735 h 2243570"/>
              <a:gd name="connsiteX3" fmla="*/ 4995334 w 7230534"/>
              <a:gd name="connsiteY3" fmla="*/ 228503 h 2243570"/>
              <a:gd name="connsiteX4" fmla="*/ 7230534 w 7230534"/>
              <a:gd name="connsiteY4" fmla="*/ 1955703 h 2243570"/>
              <a:gd name="connsiteX5" fmla="*/ 7230534 w 7230534"/>
              <a:gd name="connsiteY5" fmla="*/ 1955703 h 2243570"/>
              <a:gd name="connsiteX0" fmla="*/ 171727 w 6036219"/>
              <a:gd name="connsiteY0" fmla="*/ 2375013 h 2375013"/>
              <a:gd name="connsiteX1" fmla="*/ 75685 w 6036219"/>
              <a:gd name="connsiteY1" fmla="*/ 617970 h 2375013"/>
              <a:gd name="connsiteX2" fmla="*/ 2018719 w 6036219"/>
              <a:gd name="connsiteY2" fmla="*/ 60735 h 2375013"/>
              <a:gd name="connsiteX3" fmla="*/ 3801019 w 6036219"/>
              <a:gd name="connsiteY3" fmla="*/ 228503 h 2375013"/>
              <a:gd name="connsiteX4" fmla="*/ 6036219 w 6036219"/>
              <a:gd name="connsiteY4" fmla="*/ 1955703 h 2375013"/>
              <a:gd name="connsiteX5" fmla="*/ 6036219 w 6036219"/>
              <a:gd name="connsiteY5" fmla="*/ 1955703 h 2375013"/>
              <a:gd name="connsiteX0" fmla="*/ 261877 w 6126369"/>
              <a:gd name="connsiteY0" fmla="*/ 2375013 h 2375013"/>
              <a:gd name="connsiteX1" fmla="*/ 116339 w 6126369"/>
              <a:gd name="connsiteY1" fmla="*/ 1621760 h 2375013"/>
              <a:gd name="connsiteX2" fmla="*/ 165835 w 6126369"/>
              <a:gd name="connsiteY2" fmla="*/ 617970 h 2375013"/>
              <a:gd name="connsiteX3" fmla="*/ 2108869 w 6126369"/>
              <a:gd name="connsiteY3" fmla="*/ 60735 h 2375013"/>
              <a:gd name="connsiteX4" fmla="*/ 3891169 w 6126369"/>
              <a:gd name="connsiteY4" fmla="*/ 228503 h 2375013"/>
              <a:gd name="connsiteX5" fmla="*/ 6126369 w 6126369"/>
              <a:gd name="connsiteY5" fmla="*/ 1955703 h 2375013"/>
              <a:gd name="connsiteX6" fmla="*/ 6126369 w 6126369"/>
              <a:gd name="connsiteY6" fmla="*/ 1955703 h 2375013"/>
              <a:gd name="connsiteX0" fmla="*/ 146261 w 6010753"/>
              <a:gd name="connsiteY0" fmla="*/ 2356431 h 2356431"/>
              <a:gd name="connsiteX1" fmla="*/ 723 w 6010753"/>
              <a:gd name="connsiteY1" fmla="*/ 1603178 h 2356431"/>
              <a:gd name="connsiteX2" fmla="*/ 568969 w 6010753"/>
              <a:gd name="connsiteY2" fmla="*/ 324553 h 2356431"/>
              <a:gd name="connsiteX3" fmla="*/ 1993253 w 6010753"/>
              <a:gd name="connsiteY3" fmla="*/ 42153 h 2356431"/>
              <a:gd name="connsiteX4" fmla="*/ 3775553 w 6010753"/>
              <a:gd name="connsiteY4" fmla="*/ 209921 h 2356431"/>
              <a:gd name="connsiteX5" fmla="*/ 6010753 w 6010753"/>
              <a:gd name="connsiteY5" fmla="*/ 1937121 h 2356431"/>
              <a:gd name="connsiteX6" fmla="*/ 6010753 w 6010753"/>
              <a:gd name="connsiteY6" fmla="*/ 1937121 h 2356431"/>
              <a:gd name="connsiteX0" fmla="*/ 146416 w 6010908"/>
              <a:gd name="connsiteY0" fmla="*/ 2487258 h 2487258"/>
              <a:gd name="connsiteX1" fmla="*/ 878 w 6010908"/>
              <a:gd name="connsiteY1" fmla="*/ 1734005 h 2487258"/>
              <a:gd name="connsiteX2" fmla="*/ 569124 w 6010908"/>
              <a:gd name="connsiteY2" fmla="*/ 455380 h 2487258"/>
              <a:gd name="connsiteX3" fmla="*/ 2287365 w 6010908"/>
              <a:gd name="connsiteY3" fmla="*/ 5689 h 2487258"/>
              <a:gd name="connsiteX4" fmla="*/ 3775708 w 6010908"/>
              <a:gd name="connsiteY4" fmla="*/ 340748 h 2487258"/>
              <a:gd name="connsiteX5" fmla="*/ 6010908 w 6010908"/>
              <a:gd name="connsiteY5" fmla="*/ 2067948 h 2487258"/>
              <a:gd name="connsiteX6" fmla="*/ 6010908 w 6010908"/>
              <a:gd name="connsiteY6" fmla="*/ 2067948 h 2487258"/>
              <a:gd name="connsiteX0" fmla="*/ 146416 w 6010908"/>
              <a:gd name="connsiteY0" fmla="*/ 2482632 h 2482632"/>
              <a:gd name="connsiteX1" fmla="*/ 878 w 6010908"/>
              <a:gd name="connsiteY1" fmla="*/ 1729379 h 2482632"/>
              <a:gd name="connsiteX2" fmla="*/ 569124 w 6010908"/>
              <a:gd name="connsiteY2" fmla="*/ 450754 h 2482632"/>
              <a:gd name="connsiteX3" fmla="*/ 2287365 w 6010908"/>
              <a:gd name="connsiteY3" fmla="*/ 1063 h 2482632"/>
              <a:gd name="connsiteX4" fmla="*/ 3775708 w 6010908"/>
              <a:gd name="connsiteY4" fmla="*/ 336122 h 2482632"/>
              <a:gd name="connsiteX5" fmla="*/ 4237337 w 6010908"/>
              <a:gd name="connsiteY5" fmla="*/ 665884 h 2482632"/>
              <a:gd name="connsiteX6" fmla="*/ 6010908 w 6010908"/>
              <a:gd name="connsiteY6" fmla="*/ 2063322 h 2482632"/>
              <a:gd name="connsiteX7" fmla="*/ 6010908 w 6010908"/>
              <a:gd name="connsiteY7" fmla="*/ 2063322 h 2482632"/>
              <a:gd name="connsiteX0" fmla="*/ 146416 w 6010908"/>
              <a:gd name="connsiteY0" fmla="*/ 2489140 h 2489140"/>
              <a:gd name="connsiteX1" fmla="*/ 878 w 6010908"/>
              <a:gd name="connsiteY1" fmla="*/ 1735887 h 2489140"/>
              <a:gd name="connsiteX2" fmla="*/ 569124 w 6010908"/>
              <a:gd name="connsiteY2" fmla="*/ 457262 h 2489140"/>
              <a:gd name="connsiteX3" fmla="*/ 2287365 w 6010908"/>
              <a:gd name="connsiteY3" fmla="*/ 7571 h 2489140"/>
              <a:gd name="connsiteX4" fmla="*/ 3965917 w 6010908"/>
              <a:gd name="connsiteY4" fmla="*/ 211187 h 2489140"/>
              <a:gd name="connsiteX5" fmla="*/ 4237337 w 6010908"/>
              <a:gd name="connsiteY5" fmla="*/ 672392 h 2489140"/>
              <a:gd name="connsiteX6" fmla="*/ 6010908 w 6010908"/>
              <a:gd name="connsiteY6" fmla="*/ 2069830 h 2489140"/>
              <a:gd name="connsiteX7" fmla="*/ 6010908 w 6010908"/>
              <a:gd name="connsiteY7" fmla="*/ 2069830 h 2489140"/>
              <a:gd name="connsiteX0" fmla="*/ 146416 w 6010908"/>
              <a:gd name="connsiteY0" fmla="*/ 2488596 h 2488596"/>
              <a:gd name="connsiteX1" fmla="*/ 878 w 6010908"/>
              <a:gd name="connsiteY1" fmla="*/ 1735343 h 2488596"/>
              <a:gd name="connsiteX2" fmla="*/ 569124 w 6010908"/>
              <a:gd name="connsiteY2" fmla="*/ 456718 h 2488596"/>
              <a:gd name="connsiteX3" fmla="*/ 2287365 w 6010908"/>
              <a:gd name="connsiteY3" fmla="*/ 7027 h 2488596"/>
              <a:gd name="connsiteX4" fmla="*/ 3965917 w 6010908"/>
              <a:gd name="connsiteY4" fmla="*/ 210643 h 2488596"/>
              <a:gd name="connsiteX5" fmla="*/ 4686920 w 6010908"/>
              <a:gd name="connsiteY5" fmla="*/ 588202 h 2488596"/>
              <a:gd name="connsiteX6" fmla="*/ 6010908 w 6010908"/>
              <a:gd name="connsiteY6" fmla="*/ 2069286 h 2488596"/>
              <a:gd name="connsiteX7" fmla="*/ 6010908 w 6010908"/>
              <a:gd name="connsiteY7" fmla="*/ 2069286 h 2488596"/>
              <a:gd name="connsiteX0" fmla="*/ 146416 w 6010908"/>
              <a:gd name="connsiteY0" fmla="*/ 2488596 h 2488596"/>
              <a:gd name="connsiteX1" fmla="*/ 878 w 6010908"/>
              <a:gd name="connsiteY1" fmla="*/ 1735343 h 2488596"/>
              <a:gd name="connsiteX2" fmla="*/ 569124 w 6010908"/>
              <a:gd name="connsiteY2" fmla="*/ 456718 h 2488596"/>
              <a:gd name="connsiteX3" fmla="*/ 2287365 w 6010908"/>
              <a:gd name="connsiteY3" fmla="*/ 7027 h 2488596"/>
              <a:gd name="connsiteX4" fmla="*/ 3965917 w 6010908"/>
              <a:gd name="connsiteY4" fmla="*/ 210643 h 2488596"/>
              <a:gd name="connsiteX5" fmla="*/ 4686920 w 6010908"/>
              <a:gd name="connsiteY5" fmla="*/ 588202 h 2488596"/>
              <a:gd name="connsiteX6" fmla="*/ 6010908 w 6010908"/>
              <a:gd name="connsiteY6" fmla="*/ 2069286 h 2488596"/>
              <a:gd name="connsiteX7" fmla="*/ 5993615 w 6010908"/>
              <a:gd name="connsiteY7" fmla="*/ 2057337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5993615 w 6409813"/>
              <a:gd name="connsiteY8" fmla="*/ 2057337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6028199 w 6409813"/>
              <a:gd name="connsiteY8" fmla="*/ 2033438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6028199 w 6409813"/>
              <a:gd name="connsiteY8" fmla="*/ 2033438 h 2488596"/>
              <a:gd name="connsiteX0" fmla="*/ 146416 w 6028199"/>
              <a:gd name="connsiteY0" fmla="*/ 2488596 h 2488596"/>
              <a:gd name="connsiteX1" fmla="*/ 878 w 6028199"/>
              <a:gd name="connsiteY1" fmla="*/ 1735343 h 2488596"/>
              <a:gd name="connsiteX2" fmla="*/ 569124 w 6028199"/>
              <a:gd name="connsiteY2" fmla="*/ 456718 h 2488596"/>
              <a:gd name="connsiteX3" fmla="*/ 2287365 w 6028199"/>
              <a:gd name="connsiteY3" fmla="*/ 7027 h 2488596"/>
              <a:gd name="connsiteX4" fmla="*/ 3965917 w 6028199"/>
              <a:gd name="connsiteY4" fmla="*/ 210643 h 2488596"/>
              <a:gd name="connsiteX5" fmla="*/ 4686920 w 6028199"/>
              <a:gd name="connsiteY5" fmla="*/ 588202 h 2488596"/>
              <a:gd name="connsiteX6" fmla="*/ 5810879 w 6028199"/>
              <a:gd name="connsiteY6" fmla="*/ 1197620 h 2488596"/>
              <a:gd name="connsiteX7" fmla="*/ 6010908 w 6028199"/>
              <a:gd name="connsiteY7" fmla="*/ 2069286 h 2488596"/>
              <a:gd name="connsiteX8" fmla="*/ 6028199 w 6028199"/>
              <a:gd name="connsiteY8" fmla="*/ 2033438 h 2488596"/>
              <a:gd name="connsiteX0" fmla="*/ 146416 w 6028199"/>
              <a:gd name="connsiteY0" fmla="*/ 2488596 h 2488596"/>
              <a:gd name="connsiteX1" fmla="*/ 878 w 6028199"/>
              <a:gd name="connsiteY1" fmla="*/ 1735343 h 2488596"/>
              <a:gd name="connsiteX2" fmla="*/ 569124 w 6028199"/>
              <a:gd name="connsiteY2" fmla="*/ 456718 h 2488596"/>
              <a:gd name="connsiteX3" fmla="*/ 2287365 w 6028199"/>
              <a:gd name="connsiteY3" fmla="*/ 7027 h 2488596"/>
              <a:gd name="connsiteX4" fmla="*/ 3965917 w 6028199"/>
              <a:gd name="connsiteY4" fmla="*/ 210643 h 2488596"/>
              <a:gd name="connsiteX5" fmla="*/ 4686920 w 6028199"/>
              <a:gd name="connsiteY5" fmla="*/ 588202 h 2488596"/>
              <a:gd name="connsiteX6" fmla="*/ 5570581 w 6028199"/>
              <a:gd name="connsiteY6" fmla="*/ 1281267 h 2488596"/>
              <a:gd name="connsiteX7" fmla="*/ 6010908 w 6028199"/>
              <a:gd name="connsiteY7" fmla="*/ 2069286 h 2488596"/>
              <a:gd name="connsiteX8" fmla="*/ 6028199 w 6028199"/>
              <a:gd name="connsiteY8" fmla="*/ 2033438 h 24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8199" h="2488596">
                <a:moveTo>
                  <a:pt x="146416" y="2488596"/>
                </a:moveTo>
                <a:cubicBezTo>
                  <a:pt x="153861" y="2365046"/>
                  <a:pt x="16885" y="2028183"/>
                  <a:pt x="878" y="1735343"/>
                </a:cubicBezTo>
                <a:cubicBezTo>
                  <a:pt x="-15129" y="1442503"/>
                  <a:pt x="188043" y="744771"/>
                  <a:pt x="569124" y="456718"/>
                </a:cubicBezTo>
                <a:cubicBezTo>
                  <a:pt x="950205" y="168665"/>
                  <a:pt x="1721233" y="48039"/>
                  <a:pt x="2287365" y="7027"/>
                </a:cubicBezTo>
                <a:cubicBezTo>
                  <a:pt x="2853497" y="-33985"/>
                  <a:pt x="3565991" y="113781"/>
                  <a:pt x="3965917" y="210643"/>
                </a:cubicBezTo>
                <a:cubicBezTo>
                  <a:pt x="4365843" y="307505"/>
                  <a:pt x="4431301" y="375908"/>
                  <a:pt x="4686920" y="588202"/>
                </a:cubicBezTo>
                <a:cubicBezTo>
                  <a:pt x="4942539" y="800496"/>
                  <a:pt x="5349916" y="1034420"/>
                  <a:pt x="5570581" y="1281267"/>
                </a:cubicBezTo>
                <a:cubicBezTo>
                  <a:pt x="5791246" y="1528114"/>
                  <a:pt x="5928577" y="1973798"/>
                  <a:pt x="6010908" y="2069286"/>
                </a:cubicBezTo>
                <a:lnTo>
                  <a:pt x="6028199" y="2033438"/>
                </a:lnTo>
              </a:path>
            </a:pathLst>
          </a:custGeom>
          <a:ln w="76200">
            <a:solidFill>
              <a:srgbClr val="FF66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23690" y="2160234"/>
            <a:ext cx="1896619" cy="287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6934200"/>
            <a:ext cx="6858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নোট:ছবি তিনটি দেখিয়ে একক কাজ দিব। একক কাজ জমা নিয়ে কোনটি তথ্য, কোনটি যোগাযোগ ও কোনটি প্রযুক্তি তা চিহ্নিত করে দিব।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3700" y="142725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1143000"/>
            <a:ext cx="7315200" cy="3552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7200" y="4923734"/>
            <a:ext cx="7717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i="1" dirty="0" smtClean="0">
                <a:solidFill>
                  <a:srgbClr val="FF0000"/>
                </a:solidFill>
                <a:ea typeface="Calibri"/>
                <a:cs typeface="NikoshBAN"/>
              </a:rPr>
              <a:t>তোমার পরিবারের সদস্যরা ব্যবহার করে এমন </a:t>
            </a:r>
            <a:r>
              <a:rPr lang="bn-BD" sz="3200" b="1" i="1" dirty="0">
                <a:solidFill>
                  <a:srgbClr val="FF0000"/>
                </a:solidFill>
                <a:ea typeface="Calibri"/>
                <a:cs typeface="NikoshBAN"/>
              </a:rPr>
              <a:t>কতকগুলো তথ্য ও যোগাযোগ </a:t>
            </a:r>
            <a:r>
              <a:rPr lang="bn-BD" sz="3200" b="1" i="1" dirty="0" smtClean="0">
                <a:solidFill>
                  <a:srgbClr val="FF0000"/>
                </a:solidFill>
                <a:ea typeface="Calibri"/>
                <a:cs typeface="NikoshBAN"/>
              </a:rPr>
              <a:t>প্রযুক্তির নাম এবং তার ব্যবহার লেখ।   </a:t>
            </a:r>
            <a:endParaRPr lang="en-US" sz="3200" b="1" i="1" dirty="0">
              <a:solidFill>
                <a:srgbClr val="FF0000"/>
              </a:solidFill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739970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8912638">
            <a:off x="332072" y="1568813"/>
            <a:ext cx="5882210" cy="1668239"/>
          </a:xfrm>
        </p:spPr>
        <p:txBody>
          <a:bodyPr>
            <a:prstTxWarp prst="textDoubleWave1">
              <a:avLst>
                <a:gd name="adj1" fmla="val 6250"/>
                <a:gd name="adj2" fmla="val 17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863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423" y="3124200"/>
            <a:ext cx="455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জেলেরা সাগরে মাছ ধরে সংসার চালায়।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7503" y="313898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সাগরে প্রায়ই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ঝড় হয়।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59" y="5791201"/>
            <a:ext cx="446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রেডিওর মাধ্যমে ঝড়ের সংবাদ  তাড়াতাড়ি শোনা যায়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4818" y="5953780"/>
            <a:ext cx="413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 বিপদ থেকে রক্ষা পাওয়া যায়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9" y="979188"/>
            <a:ext cx="3575021" cy="2145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10" y="946984"/>
            <a:ext cx="3450790" cy="2156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12" y="3788447"/>
            <a:ext cx="3445388" cy="20690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0" y="3799821"/>
            <a:ext cx="3496300" cy="19913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55518" y="16832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নিচের চিত্রগুলো লক্ষ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2" y="2692466"/>
            <a:ext cx="368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টেলিভিশনের মাধ্যমে বিভিন্ন ধরণের অনুষ্ঠান দেখা ও শোনা যায়।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4716" y="2642195"/>
            <a:ext cx="403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বাম্পার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ফলনের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বলছে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872" y="5892223"/>
            <a:ext cx="381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 কৃষক 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দিবানিশি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অনুষ্ঠান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 স্ট্রবেরি ফলের চাষ করে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9708" y="5892222"/>
            <a:ext cx="420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ফল  থেকে অনেক টাকা উপার্জন করে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0"/>
            <a:ext cx="4495800" cy="2692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3523463"/>
            <a:ext cx="4131627" cy="2267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43" y="3473192"/>
            <a:ext cx="4142957" cy="2318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61" y="0"/>
            <a:ext cx="4131893" cy="26421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5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3" y="941533"/>
            <a:ext cx="7774654" cy="45448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00200" y="5906869"/>
            <a:ext cx="6324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কথা বলা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34636"/>
            <a:ext cx="3429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কী হচ্ছে?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7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93" y="2542354"/>
            <a:ext cx="3733800" cy="24106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528500"/>
            <a:ext cx="3657600" cy="2438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3100" y="510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ফোনের মাধ্যমে এসএমএস পাঠাচ্ছে।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9669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রেডিওর মাধ্যমে কৃষি বিষয়ক অনুষ্ঠান শুনছে।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1181962"/>
            <a:ext cx="3505200" cy="875438"/>
          </a:xfrm>
          <a:prstGeom prst="wedgeRoundRectCallout">
            <a:avLst>
              <a:gd name="adj1" fmla="val 76896"/>
              <a:gd name="adj2" fmla="val 359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76200"/>
            <a:ext cx="2060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ea typeface="Calibri"/>
                <a:cs typeface="NikoshBAN"/>
              </a:rPr>
              <a:t>শিখনফল </a:t>
            </a:r>
            <a:endParaRPr lang="en-US" sz="4800" b="1" dirty="0">
              <a:solidFill>
                <a:srgbClr val="FF0000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964" y="962085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তথ্য ও যোগাযোগ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যোগাযোগ প্রযুক্তিতে ব্যবহৃত হয় এমন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কতকগুলো যন্ত্র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 করতে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রেডিও,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মোবাইল, ইন্টারনেট ও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প্রজেক্টরের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 পারবে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তথ্য ও যোগাযোগ প্রযুক্তি উৎপত্তির পর্যায়গুলো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60787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এবং ছেলেটি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কিসের মাধ্যমে প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ক্ষার ফলাফল জানতে পারল তা বল।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53312"/>
              </p:ext>
            </p:extLst>
          </p:nvPr>
        </p:nvGraphicFramePr>
        <p:xfrm>
          <a:off x="3276600" y="2362200"/>
          <a:ext cx="2514600" cy="212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2362200"/>
                        <a:ext cx="2514600" cy="2121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3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533400"/>
            <a:ext cx="2590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a typeface="Calibri"/>
                <a:cs typeface="NikoshBAN"/>
              </a:rPr>
              <a:t>জোড়ায় </a:t>
            </a:r>
            <a:r>
              <a:rPr lang="bn-BD" sz="4400" b="1" dirty="0">
                <a:ea typeface="Calibri"/>
                <a:cs typeface="NikoshBAN"/>
              </a:rPr>
              <a:t>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09800"/>
            <a:ext cx="8153400" cy="1446550"/>
          </a:xfrm>
          <a:prstGeom prst="rect">
            <a:avLst/>
          </a:prstGeom>
          <a:ln w="57150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a typeface="Calibri"/>
                <a:cs typeface="NikoshBAN"/>
              </a:rPr>
              <a:t>দৈনন্দিন</a:t>
            </a:r>
            <a:r>
              <a:rPr lang="en-US" sz="4400" dirty="0" smtClean="0">
                <a:ea typeface="Calibri"/>
                <a:cs typeface="NikoshBAN"/>
              </a:rPr>
              <a:t> </a:t>
            </a:r>
            <a:r>
              <a:rPr lang="bn-BD" sz="4400" dirty="0" smtClean="0">
                <a:ea typeface="Calibri"/>
                <a:cs typeface="NikoshBAN"/>
              </a:rPr>
              <a:t>জীবনে ব্যবহৃত </a:t>
            </a:r>
            <a:r>
              <a:rPr lang="bn-BD" sz="4400" dirty="0">
                <a:ea typeface="Calibri"/>
                <a:cs typeface="NikoshBAN"/>
              </a:rPr>
              <a:t>হয় এমন কয়েকটি তথ্য ও যোগাযোগ প্রযুক্তির নাম </a:t>
            </a:r>
            <a:r>
              <a:rPr lang="bn-BD" sz="4400" dirty="0" smtClean="0">
                <a:ea typeface="Calibri"/>
                <a:cs typeface="NikoshBAN"/>
              </a:rPr>
              <a:t>লেখ</a:t>
            </a:r>
            <a:r>
              <a:rPr lang="bn-BD" sz="4400" dirty="0">
                <a:ea typeface="Calibri"/>
                <a:cs typeface="NikoshBAN"/>
              </a:rPr>
              <a:t>। 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3903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969</Words>
  <Application>Microsoft Office PowerPoint</Application>
  <PresentationFormat>On-screen Show (4:3)</PresentationFormat>
  <Paragraphs>161</Paragraphs>
  <Slides>24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উন্মুক্ত প্রশ্ন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DOEL</cp:lastModifiedBy>
  <cp:revision>25</cp:revision>
  <dcterms:created xsi:type="dcterms:W3CDTF">2006-08-16T00:00:00Z</dcterms:created>
  <dcterms:modified xsi:type="dcterms:W3CDTF">2022-02-26T16:26:05Z</dcterms:modified>
</cp:coreProperties>
</file>