
<file path=[Content_Types].xml><?xml version="1.0" encoding="utf-8"?>
<Types xmlns="http://schemas.openxmlformats.org/package/2006/content-types">
  <Default Extension="gif" ContentType="image/gif"/>
  <Default Extension="jfif" ContentType="image/jpeg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mp" ContentType="image/png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</p:sldMasterIdLst>
  <p:sldIdLst>
    <p:sldId id="286" r:id="rId4"/>
    <p:sldId id="256" r:id="rId5"/>
    <p:sldId id="258" r:id="rId6"/>
    <p:sldId id="272" r:id="rId7"/>
    <p:sldId id="273" r:id="rId8"/>
    <p:sldId id="274" r:id="rId9"/>
    <p:sldId id="275" r:id="rId10"/>
    <p:sldId id="276" r:id="rId11"/>
    <p:sldId id="277" r:id="rId12"/>
    <p:sldId id="278" r:id="rId13"/>
    <p:sldId id="279" r:id="rId14"/>
    <p:sldId id="280" r:id="rId15"/>
    <p:sldId id="281" r:id="rId16"/>
    <p:sldId id="283" r:id="rId17"/>
    <p:sldId id="282" r:id="rId18"/>
    <p:sldId id="285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88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" Type="http://schemas.openxmlformats.org/officeDocument/2006/relationships/slideMaster" Target="slideMasters/slideMaster3.xml"/><Relationship Id="rId21" Type="http://schemas.openxmlformats.org/officeDocument/2006/relationships/viewProps" Target="view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tableStyles" Target="tableStyle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5C4185-5851-4B2B-872D-43CA963CC5C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C5141D1-A273-4600-8361-29261C82106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2B2DBD8-E88D-4D8B-841F-EA08899495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B4303-1BDA-4FDE-B03C-1A4E127C2B18}" type="datetimeFigureOut">
              <a:rPr lang="en-US" smtClean="0"/>
              <a:t>2/26/2022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4E8D891-B10D-4033-9104-6D12B9CA07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C48B70D-03A5-41C5-BF63-D742791E31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970F21-9DAC-4333-B69E-303AEE9D47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96374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A5F167-5219-48CD-816A-FCC32C9543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7BC689B-EDB2-402F-B652-6C7DF2ED995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84805BF-7316-4F7B-9D12-E45BB46F4D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B4303-1BDA-4FDE-B03C-1A4E127C2B18}" type="datetimeFigureOut">
              <a:rPr lang="en-US" smtClean="0"/>
              <a:t>2/26/2022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D94EF37-059F-49EF-BDE4-994E599C4D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AA0E546-E18B-4B55-8F6B-33F764A6A0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970F21-9DAC-4333-B69E-303AEE9D47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78992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882F9D6-52F6-436E-B81E-D966202FB7D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E238FC2-56AC-4E63-9261-F9F153F26D4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EFF3DAF-48E5-4073-B402-7C85E2DA6B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B4303-1BDA-4FDE-B03C-1A4E127C2B18}" type="datetimeFigureOut">
              <a:rPr lang="en-US" smtClean="0"/>
              <a:t>2/26/2022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8F3774E-DB67-48E5-82CD-5F73F02867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7701084-6F1A-430C-8496-07DA6E39A7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970F21-9DAC-4333-B69E-303AEE9D47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520145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8FC74B-76AA-43BF-B33C-DFD5E02EF69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76E2DEC-4F08-4903-94C9-A1575108040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6EB653F-2523-4B6A-9969-BF37B5B309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B4303-1BDA-4FDE-B03C-1A4E127C2B18}" type="datetimeFigureOut">
              <a:rPr lang="en-US" smtClean="0"/>
              <a:t>2/26/2022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ECC73D8-1CE2-43C2-8B50-386509B696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FF85BA7-FC4C-4EFA-962C-4EB856151B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970F21-9DAC-4333-B69E-303AEE9D47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968949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3DA9A4-ABD5-4C52-A820-205D9D2D3E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6270BCD-ED15-4B39-8EB0-BD66F079261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D8C4A34-E1A4-4689-AFB0-73DD3893E4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B4303-1BDA-4FDE-B03C-1A4E127C2B18}" type="datetimeFigureOut">
              <a:rPr lang="en-US" smtClean="0"/>
              <a:t>2/26/2022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179045D-F5EA-4D62-A00F-61DD3E26B8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189F7BC-E6D3-497F-B506-417F90E455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970F21-9DAC-4333-B69E-303AEE9D47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808264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73C48C-2F26-4998-A324-40F331CB5C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A9289FD-AFC0-4A7E-B941-6D0D94BCD4B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19FA1DA-F107-4D87-86A5-BCC2390F63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B4303-1BDA-4FDE-B03C-1A4E127C2B18}" type="datetimeFigureOut">
              <a:rPr lang="en-US" smtClean="0"/>
              <a:t>2/26/2022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E2A068F-6979-4B33-8D4D-5AB490D519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E06F0B-1C10-4B16-B238-FD913371F4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970F21-9DAC-4333-B69E-303AEE9D47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529692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8AC80A-DBA4-44A5-BD58-26C4C58474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286ABD-6B8E-47A9-9989-14EFE9B0419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632F22E-F737-4A1A-A168-ACFDC8F1645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8CA9856-0977-4814-928C-ED83781130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B4303-1BDA-4FDE-B03C-1A4E127C2B18}" type="datetimeFigureOut">
              <a:rPr lang="en-US" smtClean="0"/>
              <a:t>2/26/2022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4120B76-A8A5-4CF3-8E2E-04DB6F047D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98F6B5C-ACD3-4EFE-91F7-3B786E8167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970F21-9DAC-4333-B69E-303AEE9D47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186181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49EDF0-6294-42A1-922E-279BD7C9E3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1E2BC07-0F75-4717-9CE4-F75077E3C3C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5AD0B24-78A2-49D5-BA3D-8B2D4D17E99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0C044D2-EE0D-40B9-A384-E8F310C0892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9C8A3E9-F64C-4F98-AE1B-408F130ECA1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60A073E-F297-4D8A-B0AC-C1BE8ABC1A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B4303-1BDA-4FDE-B03C-1A4E127C2B18}" type="datetimeFigureOut">
              <a:rPr lang="en-US" smtClean="0"/>
              <a:t>2/26/2022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5BBAF19-D65F-48E6-ADDD-1716AE4E00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D525140-7106-44B6-BE2F-BB1A5DC426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970F21-9DAC-4333-B69E-303AEE9D47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649746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A9F2E0-BD6D-439F-B0B8-2690895480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12B894C-D0FC-44A7-8730-00C52DA058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B4303-1BDA-4FDE-B03C-1A4E127C2B18}" type="datetimeFigureOut">
              <a:rPr lang="en-US" smtClean="0"/>
              <a:t>2/26/2022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A15E1CF-7E45-4501-B312-0598C60ED3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D2DA172-702D-4442-97C7-0844733A0A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970F21-9DAC-4333-B69E-303AEE9D47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008557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1154293-6E19-4C8A-959E-E673924567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B4303-1BDA-4FDE-B03C-1A4E127C2B18}" type="datetimeFigureOut">
              <a:rPr lang="en-US" smtClean="0"/>
              <a:t>2/26/2022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69ACCC4-0FA2-4881-9B79-79E2583CA3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2EF962C-D9F1-4FB2-AF3B-A7C2B7A2C2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970F21-9DAC-4333-B69E-303AEE9D47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813517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52CBA5-2993-481B-9587-113034B267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FA256B-515C-4886-9298-7590B770B4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B0CF3FE-6AF3-461E-94F8-E6B624870E3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6A90A9A-929A-436D-B050-277B815D73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B4303-1BDA-4FDE-B03C-1A4E127C2B18}" type="datetimeFigureOut">
              <a:rPr lang="en-US" smtClean="0"/>
              <a:t>2/26/2022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B23F370-01B7-4E13-AFEE-043D8A3941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1FDDEFE-92F5-4DAD-B231-89F727C0FD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970F21-9DAC-4333-B69E-303AEE9D47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24581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53D557-CD9C-43B9-A307-9D9DB527C0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C07768-3855-4E2F-BD60-826F22D67D5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33ED8C7-1CA6-44B5-9609-F52068EB1F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B4303-1BDA-4FDE-B03C-1A4E127C2B18}" type="datetimeFigureOut">
              <a:rPr lang="en-US" smtClean="0"/>
              <a:t>2/26/2022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525FF0A-D669-43D2-BB8A-F8C2E24419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85F41D1-15F7-492F-AF28-DA1ED33886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970F21-9DAC-4333-B69E-303AEE9D47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75873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541682-72F7-4E73-8924-F7A7A1B509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D07467D-5AAA-45F8-BC9E-317B2C660F0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948A0CA-DF6E-4D8E-AAD8-A06E2E4BAAE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CE113DE-C382-4CC1-9E73-3DC86BF99D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B4303-1BDA-4FDE-B03C-1A4E127C2B18}" type="datetimeFigureOut">
              <a:rPr lang="en-US" smtClean="0"/>
              <a:t>2/26/2022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D8B850A-12B7-4294-8703-76813783A4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ED83F9E-E834-465D-AE21-588BD2284C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970F21-9DAC-4333-B69E-303AEE9D47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021770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C4586F-8A25-41CD-A1EE-8373BFD469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F4E5111-CF18-4C9A-A1D0-1D2D283118A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EB0F3A9-FD12-426E-B346-36EFCC05D5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B4303-1BDA-4FDE-B03C-1A4E127C2B18}" type="datetimeFigureOut">
              <a:rPr lang="en-US" smtClean="0"/>
              <a:t>2/26/2022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7E38F6C-449B-4ACF-B0D3-356CBE59E3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6B2269F-630C-4DB5-9D65-F75551250B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970F21-9DAC-4333-B69E-303AEE9D47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493584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0A84C6F-2E0C-4DFE-9A0B-65597360E03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A7151C4-A47E-4A3E-8C0A-D92DF67B1DD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A4F5C0E-3628-4AD7-9BE0-067DA2FA4A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B4303-1BDA-4FDE-B03C-1A4E127C2B18}" type="datetimeFigureOut">
              <a:rPr lang="en-US" smtClean="0"/>
              <a:t>2/26/2022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D68CCFE-7A92-4BC8-AA56-9D820C5364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5B998E1-C2EB-4EA0-BB4A-7A20D02671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970F21-9DAC-4333-B69E-303AEE9D47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974692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82879" y="182879"/>
            <a:ext cx="8778240" cy="6492240"/>
          </a:xfrm>
          <a:prstGeom prst="rect">
            <a:avLst/>
          </a:prstGeom>
          <a:solidFill>
            <a:schemeClr val="accent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2485" y="882376"/>
            <a:ext cx="7475220" cy="2926080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6000" b="1" cap="all" baseline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82148" y="3869635"/>
            <a:ext cx="6575895" cy="1388165"/>
          </a:xfrm>
        </p:spPr>
        <p:txBody>
          <a:bodyPr>
            <a:normAutofit/>
          </a:bodyPr>
          <a:lstStyle>
            <a:lvl1pPr marL="0" indent="0" algn="ctr">
              <a:spcBef>
                <a:spcPts val="1000"/>
              </a:spcBef>
              <a:buNone/>
              <a:defRPr sz="1800">
                <a:solidFill>
                  <a:srgbClr val="FFFFFF"/>
                </a:solidFill>
              </a:defRPr>
            </a:lvl1pPr>
            <a:lvl2pPr marL="342900" indent="0" algn="ctr">
              <a:buNone/>
              <a:defRPr sz="1800"/>
            </a:lvl2pPr>
            <a:lvl3pPr marL="685800" indent="0" algn="ctr">
              <a:buNone/>
              <a:defRPr sz="1800"/>
            </a:lvl3pPr>
            <a:lvl4pPr marL="1028700" indent="0" algn="ctr">
              <a:buNone/>
              <a:defRPr sz="1500"/>
            </a:lvl4pPr>
            <a:lvl5pPr marL="1371600" indent="0" algn="ctr">
              <a:buNone/>
              <a:defRPr sz="1500"/>
            </a:lvl5pPr>
            <a:lvl6pPr marL="1714500" indent="0" algn="ctr">
              <a:buNone/>
              <a:defRPr sz="1500"/>
            </a:lvl6pPr>
            <a:lvl7pPr marL="2057400" indent="0" algn="ctr">
              <a:buNone/>
              <a:defRPr sz="1500"/>
            </a:lvl7pPr>
            <a:lvl8pPr marL="2400300" indent="0" algn="ctr">
              <a:buNone/>
              <a:defRPr sz="1500"/>
            </a:lvl8pPr>
            <a:lvl9pPr marL="2743200" indent="0" algn="ctr">
              <a:buNone/>
              <a:defRPr sz="15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0AFB4303-1BDA-4FDE-B03C-1A4E127C2B18}" type="datetimeFigureOut">
              <a:rPr lang="en-US" smtClean="0"/>
              <a:t>2/26/2022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6B970F21-9DAC-4333-B69E-303AEE9D478F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1483995" y="3733800"/>
            <a:ext cx="6172201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8453394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1000"/>
              </a:spcBef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B4303-1BDA-4FDE-B03C-1A4E127C2B18}" type="datetimeFigureOut">
              <a:rPr lang="en-US" smtClean="0"/>
              <a:t>2/26/2022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970F21-9DAC-4333-B69E-303AEE9D47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461049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9818" y="1173575"/>
            <a:ext cx="7475220" cy="2926080"/>
          </a:xfrm>
        </p:spPr>
        <p:txBody>
          <a:bodyPr anchor="b">
            <a:noAutofit/>
          </a:bodyPr>
          <a:lstStyle>
            <a:lvl1pPr algn="ctr">
              <a:lnSpc>
                <a:spcPct val="85000"/>
              </a:lnSpc>
              <a:defRPr sz="6000" b="0" cap="all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2446" y="4154520"/>
            <a:ext cx="6576822" cy="1363806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>
                <a:solidFill>
                  <a:schemeClr val="accent1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B4303-1BDA-4FDE-B03C-1A4E127C2B18}" type="datetimeFigureOut">
              <a:rPr lang="en-US" smtClean="0"/>
              <a:t>2/26/2022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970F21-9DAC-4333-B69E-303AEE9D478F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1485900" y="4020408"/>
            <a:ext cx="617220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8635662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57250" y="2057399"/>
            <a:ext cx="3566160" cy="4023360"/>
          </a:xfr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709" y="2057400"/>
            <a:ext cx="3566160" cy="4023360"/>
          </a:xfr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B4303-1BDA-4FDE-B03C-1A4E127C2B18}" type="datetimeFigureOut">
              <a:rPr lang="en-US" smtClean="0"/>
              <a:t>2/26/2022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970F21-9DAC-4333-B69E-303AEE9D47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249146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7250" y="2001511"/>
            <a:ext cx="356616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57250" y="2721483"/>
            <a:ext cx="3566160" cy="3383280"/>
          </a:xfr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1880" y="1999032"/>
            <a:ext cx="356616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1880" y="2719322"/>
            <a:ext cx="3566160" cy="3383280"/>
          </a:xfr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B4303-1BDA-4FDE-B03C-1A4E127C2B18}" type="datetimeFigureOut">
              <a:rPr lang="en-US" smtClean="0"/>
              <a:t>2/26/2022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970F21-9DAC-4333-B69E-303AEE9D47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460138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B4303-1BDA-4FDE-B03C-1A4E127C2B18}" type="datetimeFigureOut">
              <a:rPr lang="en-US" smtClean="0"/>
              <a:t>2/26/2022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970F21-9DAC-4333-B69E-303AEE9D47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275878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B4303-1BDA-4FDE-B03C-1A4E127C2B18}" type="datetimeFigureOut">
              <a:rPr lang="en-US" smtClean="0"/>
              <a:t>2/26/2022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970F21-9DAC-4333-B69E-303AEE9D47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36678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B44903-7382-4EF5-92BE-1146C4106C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5349BD3-B169-42E5-81A2-9D9A411F49A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CC9105A-61A9-42A1-9F88-4772221405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B4303-1BDA-4FDE-B03C-1A4E127C2B18}" type="datetimeFigureOut">
              <a:rPr lang="en-US" smtClean="0"/>
              <a:t>2/26/2022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D81F6DC-4E9F-45E6-A6C2-E1F40C1378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9964600-4D12-491D-BD9D-8365C83202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970F21-9DAC-4333-B69E-303AEE9D47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064993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7250" y="1097280"/>
            <a:ext cx="283464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3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29314" y="1097280"/>
            <a:ext cx="4149638" cy="4663440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7250" y="2834640"/>
            <a:ext cx="2834640" cy="292608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800"/>
              </a:spcBef>
              <a:buNone/>
              <a:defRPr sz="1275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B4303-1BDA-4FDE-B03C-1A4E127C2B18}" type="datetimeFigureOut">
              <a:rPr lang="en-US" smtClean="0"/>
              <a:t>2/26/2022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970F21-9DAC-4333-B69E-303AEE9D47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307080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7250" y="1097280"/>
            <a:ext cx="283464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3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019107" y="1069847"/>
            <a:ext cx="4257703" cy="4645153"/>
          </a:xfrm>
        </p:spPr>
        <p:txBody>
          <a:bodyPr lIns="274320" tIns="182880" anchor="t">
            <a:normAutofit/>
          </a:bodyPr>
          <a:lstStyle>
            <a:lvl1pPr marL="0" indent="0">
              <a:buNone/>
              <a:defRPr sz="21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7250" y="2834640"/>
            <a:ext cx="2834640" cy="288036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800"/>
              </a:spcBef>
              <a:buNone/>
              <a:defRPr sz="1275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B4303-1BDA-4FDE-B03C-1A4E127C2B18}" type="datetimeFigureOut">
              <a:rPr lang="en-US" smtClean="0"/>
              <a:t>2/26/2022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970F21-9DAC-4333-B69E-303AEE9D47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378734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B4303-1BDA-4FDE-B03C-1A4E127C2B18}" type="datetimeFigureOut">
              <a:rPr lang="en-US" smtClean="0"/>
              <a:t>2/26/2022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970F21-9DAC-4333-B69E-303AEE9D47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623130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762000"/>
            <a:ext cx="1743075" cy="54102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57250" y="762000"/>
            <a:ext cx="5572125" cy="54102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B4303-1BDA-4FDE-B03C-1A4E127C2B18}" type="datetimeFigureOut">
              <a:rPr lang="en-US" smtClean="0"/>
              <a:t>2/26/2022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970F21-9DAC-4333-B69E-303AEE9D47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99442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83D637-7C3E-4F37-B244-42B2296E01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2BAD74-4B9C-4D3B-8209-B6B7628B689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57BEC0D-0F6C-404B-9666-63FC3890FB7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F7C6B44-969B-4751-BF98-78BF04990C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B4303-1BDA-4FDE-B03C-1A4E127C2B18}" type="datetimeFigureOut">
              <a:rPr lang="en-US" smtClean="0"/>
              <a:t>2/26/2022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E056C22-2E81-43E5-9968-8BD31B104D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D3020A8-CBEF-47A0-B8C4-29D5CB8FE2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970F21-9DAC-4333-B69E-303AEE9D47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14618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BE0DD4-2AFD-4A06-BBA6-0234A0B32C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7165D37-ADA5-4C1C-83ED-AE27F4588DD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5847388-55AF-488F-873E-6F3FDB8CACA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7B0224A-2B6F-4117-978D-539D3F74685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50F7E91-05F8-4B71-A03C-4307BA165D0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4C44625-4A75-4C4F-BC27-831E4AAFB2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B4303-1BDA-4FDE-B03C-1A4E127C2B18}" type="datetimeFigureOut">
              <a:rPr lang="en-US" smtClean="0"/>
              <a:t>2/26/2022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EE6DA01-4A0E-43C8-B36B-DF8319FA97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53894C0-0D4A-4BBF-8814-B3768051E2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970F21-9DAC-4333-B69E-303AEE9D47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64469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A04217-212D-4FF3-9C85-0EE0F0AA08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BA5C371-5782-484F-AC73-62DAA74E60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B4303-1BDA-4FDE-B03C-1A4E127C2B18}" type="datetimeFigureOut">
              <a:rPr lang="en-US" smtClean="0"/>
              <a:t>2/26/2022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D1948A7-CC9F-4D9F-B6F4-0BDA872843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B1EEE7E-76D2-427B-83BC-4CDB42C71D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970F21-9DAC-4333-B69E-303AEE9D47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26349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7594DE2-1B03-421F-8D1E-8FBD82010D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B4303-1BDA-4FDE-B03C-1A4E127C2B18}" type="datetimeFigureOut">
              <a:rPr lang="en-US" smtClean="0"/>
              <a:t>2/26/2022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AA2A4AB-3395-4335-8F65-0BCAB9F545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50B5009-3D10-4767-B5BC-C582AA09FA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970F21-9DAC-4333-B69E-303AEE9D47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07580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CB6C53-5A50-41D1-88BE-E539D4ED93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1BEC4A-14D5-45CB-A01A-B1786CDD52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166A999-7CB7-4128-8602-5BC4CC6FBC4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D098E04-DB6C-4283-BCA2-CBED2A891E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B4303-1BDA-4FDE-B03C-1A4E127C2B18}" type="datetimeFigureOut">
              <a:rPr lang="en-US" smtClean="0"/>
              <a:t>2/26/2022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9A58DB2-479D-47BD-BFD2-46955BF89E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BC4952B-B8F8-4C53-8051-6525DBD64E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970F21-9DAC-4333-B69E-303AEE9D47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60759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4B5246-54AE-47E6-90E9-D1520F42E3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1F01AAE-8825-494C-AB5E-CF9ECEBBEA0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CA15AB5-8281-40E8-B08B-BE31A4DAD15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BE87660-7D2C-4129-B0C5-BF299A19FB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B4303-1BDA-4FDE-B03C-1A4E127C2B18}" type="datetimeFigureOut">
              <a:rPr lang="en-US" smtClean="0"/>
              <a:t>2/26/2022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7A673E7-BED6-4B6C-82B7-BFDCB1F0EB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413257B-A2D1-4267-87A2-5EF1F85BF8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970F21-9DAC-4333-B69E-303AEE9D47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94058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47FF501-FF7A-47CE-ABC8-5F1682469E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499C5FF-6FED-47CA-B377-BC57DA497E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1AF246D-E7FE-4D32-88B9-BCFBC713BCE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FB4303-1BDA-4FDE-B03C-1A4E127C2B18}" type="datetimeFigureOut">
              <a:rPr lang="en-US" smtClean="0"/>
              <a:t>2/26/2022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D6EF7BF-B730-4DD3-B732-52B55285949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4863AB4-3E7E-40A7-B392-AB4EE2B7871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970F21-9DAC-4333-B69E-303AEE9D47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91249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D1DDED7-DF3D-4F1F-834B-7BCE00E1F6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917E6F4-D153-48EF-B393-BBC0F29AFDA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4DFF6BF-252C-4EEF-9E31-565F20D54B2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FB4303-1BDA-4FDE-B03C-1A4E127C2B18}" type="datetimeFigureOut">
              <a:rPr lang="en-US" smtClean="0"/>
              <a:t>2/26/2022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E9B7C13-C68F-4E14-9E67-B86AE371C24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C00967-81EB-4004-BA4F-95A5321BCD9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970F21-9DAC-4333-B69E-303AEE9D47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8391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82880" y="182880"/>
            <a:ext cx="8778240" cy="6492240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57250" y="609600"/>
            <a:ext cx="7406640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7251" y="2057400"/>
            <a:ext cx="7404653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7247" y="6223829"/>
            <a:ext cx="174680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accent1"/>
                </a:solidFill>
              </a:defRPr>
            </a:lvl1pPr>
          </a:lstStyle>
          <a:p>
            <a:fld id="{0AFB4303-1BDA-4FDE-B03C-1A4E127C2B18}" type="datetimeFigureOut">
              <a:rPr lang="en-US" smtClean="0"/>
              <a:t>2/26/2022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961861" y="6223829"/>
            <a:ext cx="353833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7148" y="6223829"/>
            <a:ext cx="127966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accent1"/>
                </a:solidFill>
              </a:defRPr>
            </a:lvl1pPr>
          </a:lstStyle>
          <a:p>
            <a:fld id="{6B970F21-9DAC-4333-B69E-303AEE9D47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64022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171450" indent="-137160" algn="l" defTabSz="685800" rtl="0" eaLnBrk="1" latinLnBrk="0" hangingPunct="1">
        <a:lnSpc>
          <a:spcPct val="90000"/>
        </a:lnSpc>
        <a:spcBef>
          <a:spcPts val="1000"/>
        </a:spcBef>
        <a:buClr>
          <a:schemeClr val="accent1"/>
        </a:buClr>
        <a:buSzPct val="80000"/>
        <a:buFont typeface="Corbel" pitchFamily="34" charset="0"/>
        <a:buChar char="•"/>
        <a:defRPr sz="20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342900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8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548640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754380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920120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1100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6pPr>
      <a:lvl7pPr marL="1300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7pPr>
      <a:lvl8pPr marL="1500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8pPr>
      <a:lvl9pPr marL="1700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18.xml"/><Relationship Id="rId5" Type="http://schemas.microsoft.com/office/2007/relationships/hdphoto" Target="../media/hdphoto2.wdp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18.xml"/><Relationship Id="rId4" Type="http://schemas.microsoft.com/office/2007/relationships/hdphoto" Target="../media/hdphoto2.wdp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9.xml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20.tmp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tmp"/><Relationship Id="rId1" Type="http://schemas.openxmlformats.org/officeDocument/2006/relationships/slideLayout" Target="../slideLayouts/slideLayout29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gif"/><Relationship Id="rId1" Type="http://schemas.openxmlformats.org/officeDocument/2006/relationships/slideLayout" Target="../slideLayouts/slideLayout2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fif"/><Relationship Id="rId1" Type="http://schemas.openxmlformats.org/officeDocument/2006/relationships/slideLayout" Target="../slideLayouts/slideLayout18.xml"/><Relationship Id="rId4" Type="http://schemas.microsoft.com/office/2007/relationships/hdphoto" Target="../media/hdphoto2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3.jpg"/><Relationship Id="rId5" Type="http://schemas.openxmlformats.org/officeDocument/2006/relationships/image" Target="../media/image12.jpg"/><Relationship Id="rId4" Type="http://schemas.microsoft.com/office/2007/relationships/hdphoto" Target="../media/hdphoto1.wdp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4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8.xml"/><Relationship Id="rId6" Type="http://schemas.microsoft.com/office/2007/relationships/hdphoto" Target="../media/hdphoto2.wdp"/><Relationship Id="rId5" Type="http://schemas.openxmlformats.org/officeDocument/2006/relationships/image" Target="../media/image10.png"/><Relationship Id="rId4" Type="http://schemas.openxmlformats.org/officeDocument/2006/relationships/image" Target="../media/image16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72075" y="108782"/>
            <a:ext cx="10488150" cy="6640436"/>
          </a:xfrm>
          <a:prstGeom prst="rect">
            <a:avLst/>
          </a:prstGeom>
        </p:spPr>
      </p:pic>
      <p:grpSp>
        <p:nvGrpSpPr>
          <p:cNvPr id="7" name="Group 6"/>
          <p:cNvGrpSpPr/>
          <p:nvPr/>
        </p:nvGrpSpPr>
        <p:grpSpPr>
          <a:xfrm>
            <a:off x="2127764" y="1254034"/>
            <a:ext cx="4940726" cy="4794072"/>
            <a:chOff x="3651764" y="1254034"/>
            <a:chExt cx="4940726" cy="4794072"/>
          </a:xfrm>
        </p:grpSpPr>
        <p:sp>
          <p:nvSpPr>
            <p:cNvPr id="6" name="6-Point Star 5"/>
            <p:cNvSpPr/>
            <p:nvPr/>
          </p:nvSpPr>
          <p:spPr>
            <a:xfrm rot="1837218">
              <a:off x="3651764" y="1289275"/>
              <a:ext cx="4940726" cy="4488456"/>
            </a:xfrm>
            <a:prstGeom prst="star6">
              <a:avLst>
                <a:gd name="adj" fmla="val 19465"/>
                <a:gd name="hf" fmla="val 115470"/>
              </a:avLst>
            </a:prstGeom>
            <a:solidFill>
              <a:schemeClr val="accent6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6-Point Star 4"/>
            <p:cNvSpPr/>
            <p:nvPr/>
          </p:nvSpPr>
          <p:spPr>
            <a:xfrm>
              <a:off x="3740336" y="1254034"/>
              <a:ext cx="4763584" cy="4794072"/>
            </a:xfrm>
            <a:prstGeom prst="star6">
              <a:avLst>
                <a:gd name="adj" fmla="val 20421"/>
                <a:gd name="hf" fmla="val 115470"/>
              </a:avLst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4" name="Rectangle 3"/>
            <p:cNvSpPr/>
            <p:nvPr/>
          </p:nvSpPr>
          <p:spPr>
            <a:xfrm>
              <a:off x="4979501" y="3097963"/>
              <a:ext cx="2337499" cy="1107996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6600" dirty="0" err="1">
                  <a:ln w="0"/>
                  <a:solidFill>
                    <a:srgbClr val="FFFF0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স্বাগতম</a:t>
              </a:r>
              <a:r>
                <a:rPr lang="en-US" sz="6600" dirty="0">
                  <a:ln w="0"/>
                  <a:solidFill>
                    <a:srgbClr val="FFFF0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</a:p>
          </p:txBody>
        </p:sp>
      </p:grpSp>
      <p:pic>
        <p:nvPicPr>
          <p:cNvPr id="13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24000" y="0"/>
            <a:ext cx="851925" cy="685800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16076" y="104503"/>
            <a:ext cx="851925" cy="685800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9727"/>
          <a:stretch/>
        </p:blipFill>
        <p:spPr>
          <a:xfrm>
            <a:off x="-1566918" y="1"/>
            <a:ext cx="6029381" cy="6823086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922"/>
          <a:stretch/>
        </p:blipFill>
        <p:spPr>
          <a:xfrm>
            <a:off x="4462464" y="1"/>
            <a:ext cx="6219825" cy="6808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81491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556E-17 -3.7037E-6 L -0.50977 0.00463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482" y="231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5E-6 3.7037E-6 L 0.53594 0.02245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797" y="1111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23" presetClass="entr" presetSubtype="16" repeatCount="300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B0EBA48-9DC1-4026-A424-BF642A7B26E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3856" y="931423"/>
            <a:ext cx="3066757" cy="2760745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95074AD-FEB2-4D72-B85E-69232A3CC16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063" y="1055375"/>
            <a:ext cx="3291840" cy="2636793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E21454C-22AA-4593-8C3A-B9564A3E4EEC}"/>
              </a:ext>
            </a:extLst>
          </p:cNvPr>
          <p:cNvSpPr txBox="1"/>
          <p:nvPr/>
        </p:nvSpPr>
        <p:spPr>
          <a:xfrm>
            <a:off x="3010487" y="211015"/>
            <a:ext cx="3123027" cy="461665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দেখ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বল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DA8FED0-B2AA-44A7-AB95-B2606203270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4948" b="93703" l="16957" r="8195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6880" t="4441" r="16880" b="5659"/>
          <a:stretch/>
        </p:blipFill>
        <p:spPr>
          <a:xfrm>
            <a:off x="0" y="6012632"/>
            <a:ext cx="859138" cy="84536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00B5BEF-16B6-4069-9110-51CCA0DF64DF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4948" b="93703" l="16957" r="8195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6880" t="4441" r="16880" b="5659"/>
          <a:stretch/>
        </p:blipFill>
        <p:spPr>
          <a:xfrm rot="10800000">
            <a:off x="8284862" y="14068"/>
            <a:ext cx="859138" cy="845368"/>
          </a:xfrm>
          <a:prstGeom prst="rect">
            <a:avLst/>
          </a:prstGeom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AB6F17F2-3F2D-40EA-B589-087DC27BD51C}"/>
              </a:ext>
            </a:extLst>
          </p:cNvPr>
          <p:cNvGrpSpPr/>
          <p:nvPr/>
        </p:nvGrpSpPr>
        <p:grpSpPr>
          <a:xfrm>
            <a:off x="988854" y="4909629"/>
            <a:ext cx="7633634" cy="461665"/>
            <a:chOff x="651228" y="4360985"/>
            <a:chExt cx="7633634" cy="461665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F5BC974C-D87A-4BE2-8B6D-CB92BB640222}"/>
                </a:ext>
              </a:extLst>
            </p:cNvPr>
            <p:cNvSpPr txBox="1"/>
            <p:nvPr/>
          </p:nvSpPr>
          <p:spPr>
            <a:xfrm>
              <a:off x="859138" y="4360985"/>
              <a:ext cx="742572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IN" sz="2400" dirty="0">
                  <a:latin typeface="NikoshBAN" panose="02000000000000000000" pitchFamily="2" charset="0"/>
                  <a:cs typeface="NikoshBAN" panose="02000000000000000000" pitchFamily="2" charset="0"/>
                </a:rPr>
                <a:t>চুলার আগুন এবং বৈদ্যুতিক ইস্ত্রি থেকে আমরা কোন শক্তি পেয়ে থাকি? </a:t>
              </a:r>
              <a:endParaRPr lang="en-US" sz="24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10" name="Star: 5 Points 9">
              <a:extLst>
                <a:ext uri="{FF2B5EF4-FFF2-40B4-BE49-F238E27FC236}">
                  <a16:creationId xmlns:a16="http://schemas.microsoft.com/office/drawing/2014/main" id="{9F296A43-EF37-499E-8060-33D3602183DF}"/>
                </a:ext>
              </a:extLst>
            </p:cNvPr>
            <p:cNvSpPr/>
            <p:nvPr/>
          </p:nvSpPr>
          <p:spPr>
            <a:xfrm>
              <a:off x="651228" y="4445623"/>
              <a:ext cx="192835" cy="200055"/>
            </a:xfrm>
            <a:prstGeom prst="star5">
              <a:avLst/>
            </a:prstGeom>
            <a:solidFill>
              <a:srgbClr val="C0000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/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F79A2A93-1F5B-4908-A6B6-8D7BDACAF01C}"/>
              </a:ext>
            </a:extLst>
          </p:cNvPr>
          <p:cNvGrpSpPr/>
          <p:nvPr/>
        </p:nvGrpSpPr>
        <p:grpSpPr>
          <a:xfrm>
            <a:off x="916155" y="5442578"/>
            <a:ext cx="7214973" cy="461665"/>
            <a:chOff x="808586" y="4161693"/>
            <a:chExt cx="7214973" cy="461665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45EC2CEB-298C-477C-9A36-1D0BAE927BE1}"/>
                </a:ext>
              </a:extLst>
            </p:cNvPr>
            <p:cNvSpPr txBox="1"/>
            <p:nvPr/>
          </p:nvSpPr>
          <p:spPr>
            <a:xfrm>
              <a:off x="1123068" y="4161693"/>
              <a:ext cx="690049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IN" sz="2400" dirty="0">
                  <a:latin typeface="NikoshBAN" panose="02000000000000000000" pitchFamily="2" charset="0"/>
                  <a:cs typeface="NikoshBAN" panose="02000000000000000000" pitchFamily="2" charset="0"/>
                </a:rPr>
                <a:t>চুলার আগুন এবং বৈদ্যুতিক ইস্ত্রি থেকে আমরা তাপ শক্তি পেয়ে থাকি। </a:t>
              </a:r>
              <a:endParaRPr lang="en-US" sz="24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14" name="Arrow: Right 13">
              <a:extLst>
                <a:ext uri="{FF2B5EF4-FFF2-40B4-BE49-F238E27FC236}">
                  <a16:creationId xmlns:a16="http://schemas.microsoft.com/office/drawing/2014/main" id="{FE891148-2201-4A50-A6C6-C0AAC764EEF0}"/>
                </a:ext>
              </a:extLst>
            </p:cNvPr>
            <p:cNvSpPr/>
            <p:nvPr/>
          </p:nvSpPr>
          <p:spPr>
            <a:xfrm>
              <a:off x="808586" y="4295274"/>
              <a:ext cx="317838" cy="194019"/>
            </a:xfrm>
            <a:prstGeom prst="rightArrow">
              <a:avLst/>
            </a:prstGeom>
            <a:solidFill>
              <a:srgbClr val="00B05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38097C67-4B95-45F6-AF53-FF2013B6AF84}"/>
              </a:ext>
            </a:extLst>
          </p:cNvPr>
          <p:cNvSpPr txBox="1"/>
          <p:nvPr/>
        </p:nvSpPr>
        <p:spPr>
          <a:xfrm>
            <a:off x="1603717" y="3868615"/>
            <a:ext cx="1842868" cy="36933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IN" dirty="0">
                <a:latin typeface="NikoshBAN" panose="02000000000000000000" pitchFamily="2" charset="0"/>
                <a:cs typeface="NikoshBAN" panose="02000000000000000000" pitchFamily="2" charset="0"/>
              </a:rPr>
              <a:t>ইস্ত্রি 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01DE8D2-D379-4553-B176-AD8735A529E0}"/>
              </a:ext>
            </a:extLst>
          </p:cNvPr>
          <p:cNvSpPr txBox="1"/>
          <p:nvPr/>
        </p:nvSpPr>
        <p:spPr>
          <a:xfrm>
            <a:off x="6004562" y="3852205"/>
            <a:ext cx="1842868" cy="36933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IN" dirty="0">
                <a:latin typeface="NikoshBAN" panose="02000000000000000000" pitchFamily="2" charset="0"/>
                <a:cs typeface="NikoshBAN" panose="02000000000000000000" pitchFamily="2" charset="0"/>
              </a:rPr>
              <a:t>চুলার আগুন  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77176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952C473-1FA4-4124-B505-0566CE41A77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3364" y="972278"/>
            <a:ext cx="4143375" cy="238125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52875BBE-2D27-4A8F-BCDD-B192CAA02EE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948" b="93703" l="16957" r="8195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6880" t="4441" r="16880" b="5659"/>
          <a:stretch/>
        </p:blipFill>
        <p:spPr>
          <a:xfrm rot="10800000">
            <a:off x="8284862" y="0"/>
            <a:ext cx="859138" cy="845368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1ED8D1D6-1A12-4DEA-82B2-269B835A580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948" b="93703" l="16957" r="8195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6880" t="4441" r="16880" b="5659"/>
          <a:stretch/>
        </p:blipFill>
        <p:spPr>
          <a:xfrm>
            <a:off x="0" y="6012632"/>
            <a:ext cx="859138" cy="84536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7857CA5C-D786-499C-A135-D64ED904EA75}"/>
              </a:ext>
            </a:extLst>
          </p:cNvPr>
          <p:cNvSpPr txBox="1"/>
          <p:nvPr/>
        </p:nvSpPr>
        <p:spPr>
          <a:xfrm>
            <a:off x="3010487" y="211015"/>
            <a:ext cx="3123027" cy="461665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দেখ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বল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9BDB2D3B-9645-45B0-B8E0-91F26B4168EC}"/>
              </a:ext>
            </a:extLst>
          </p:cNvPr>
          <p:cNvGrpSpPr/>
          <p:nvPr/>
        </p:nvGrpSpPr>
        <p:grpSpPr>
          <a:xfrm>
            <a:off x="988854" y="4248446"/>
            <a:ext cx="5140047" cy="461665"/>
            <a:chOff x="651228" y="4360985"/>
            <a:chExt cx="7633634" cy="461665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9A1381D3-B212-49D7-A223-1B68EDAC8408}"/>
                </a:ext>
              </a:extLst>
            </p:cNvPr>
            <p:cNvSpPr txBox="1"/>
            <p:nvPr/>
          </p:nvSpPr>
          <p:spPr>
            <a:xfrm>
              <a:off x="859138" y="4360985"/>
              <a:ext cx="742572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IN" sz="2400" dirty="0">
                  <a:latin typeface="NikoshBAN" panose="02000000000000000000" pitchFamily="2" charset="0"/>
                  <a:cs typeface="NikoshBAN" panose="02000000000000000000" pitchFamily="2" charset="0"/>
                </a:rPr>
                <a:t>খাবার থেকে আমরা কোন শক্তি পেয়ে থাকি? </a:t>
              </a:r>
              <a:endParaRPr lang="en-US" sz="24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8" name="Star: 5 Points 7">
              <a:extLst>
                <a:ext uri="{FF2B5EF4-FFF2-40B4-BE49-F238E27FC236}">
                  <a16:creationId xmlns:a16="http://schemas.microsoft.com/office/drawing/2014/main" id="{17819B63-3119-48ED-85FA-5EF186BC8D3E}"/>
                </a:ext>
              </a:extLst>
            </p:cNvPr>
            <p:cNvSpPr/>
            <p:nvPr/>
          </p:nvSpPr>
          <p:spPr>
            <a:xfrm>
              <a:off x="651228" y="4445623"/>
              <a:ext cx="192835" cy="200055"/>
            </a:xfrm>
            <a:prstGeom prst="star5">
              <a:avLst/>
            </a:prstGeom>
            <a:solidFill>
              <a:srgbClr val="C0000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/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F77953D1-6F7A-41C7-9739-582584944566}"/>
              </a:ext>
            </a:extLst>
          </p:cNvPr>
          <p:cNvGrpSpPr/>
          <p:nvPr/>
        </p:nvGrpSpPr>
        <p:grpSpPr>
          <a:xfrm>
            <a:off x="916155" y="4781395"/>
            <a:ext cx="5646989" cy="461665"/>
            <a:chOff x="808586" y="4161693"/>
            <a:chExt cx="7214973" cy="461665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7BB9CA96-C927-45CF-9737-111612389073}"/>
                </a:ext>
              </a:extLst>
            </p:cNvPr>
            <p:cNvSpPr txBox="1"/>
            <p:nvPr/>
          </p:nvSpPr>
          <p:spPr>
            <a:xfrm>
              <a:off x="1123068" y="4161693"/>
              <a:ext cx="690049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IN" sz="2400" dirty="0">
                  <a:latin typeface="NikoshBAN" panose="02000000000000000000" pitchFamily="2" charset="0"/>
                  <a:cs typeface="NikoshBAN" panose="02000000000000000000" pitchFamily="2" charset="0"/>
                </a:rPr>
                <a:t> খাবার থেকে আমরা রাসায়নিক শক্তি পেয়ে থাকি। </a:t>
              </a:r>
              <a:endParaRPr lang="en-US" sz="24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11" name="Arrow: Right 10">
              <a:extLst>
                <a:ext uri="{FF2B5EF4-FFF2-40B4-BE49-F238E27FC236}">
                  <a16:creationId xmlns:a16="http://schemas.microsoft.com/office/drawing/2014/main" id="{53CD6D0B-4C93-4C85-9569-B48A06BB52DE}"/>
                </a:ext>
              </a:extLst>
            </p:cNvPr>
            <p:cNvSpPr/>
            <p:nvPr/>
          </p:nvSpPr>
          <p:spPr>
            <a:xfrm>
              <a:off x="808586" y="4295274"/>
              <a:ext cx="317838" cy="194019"/>
            </a:xfrm>
            <a:prstGeom prst="rightArrow">
              <a:avLst/>
            </a:prstGeom>
            <a:solidFill>
              <a:srgbClr val="00B05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78C0519E-7AA2-404D-AA68-505288D674DC}"/>
              </a:ext>
            </a:extLst>
          </p:cNvPr>
          <p:cNvSpPr txBox="1"/>
          <p:nvPr/>
        </p:nvSpPr>
        <p:spPr>
          <a:xfrm>
            <a:off x="3291839" y="3504473"/>
            <a:ext cx="2166424" cy="400110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IN" sz="2000" dirty="0">
                <a:latin typeface="NikoshBAN" panose="02000000000000000000" pitchFamily="2" charset="0"/>
                <a:cs typeface="NikoshBAN" panose="02000000000000000000" pitchFamily="2" charset="0"/>
              </a:rPr>
              <a:t>খাবার খাচ্ছে </a:t>
            </a:r>
            <a:endParaRPr lang="en-US" sz="2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7D58B97-4AED-4DEA-B880-B8ABBFBA7E95}"/>
              </a:ext>
            </a:extLst>
          </p:cNvPr>
          <p:cNvSpPr txBox="1"/>
          <p:nvPr/>
        </p:nvSpPr>
        <p:spPr>
          <a:xfrm>
            <a:off x="1057096" y="5767756"/>
            <a:ext cx="7425724" cy="461665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IN" sz="2400" dirty="0">
                <a:latin typeface="NikoshBAN" panose="02000000000000000000" pitchFamily="2" charset="0"/>
                <a:cs typeface="NikoshBAN" panose="02000000000000000000" pitchFamily="2" charset="0"/>
              </a:rPr>
              <a:t>খাবার, জ্বালানি তেল ,কয়লা ইত্যাদি থেকে রাসায়নিক শক্তি পাওয়া যায়। 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60941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8487733-9375-44C5-8B48-E62DCBDB6F6A}"/>
              </a:ext>
            </a:extLst>
          </p:cNvPr>
          <p:cNvSpPr txBox="1"/>
          <p:nvPr/>
        </p:nvSpPr>
        <p:spPr>
          <a:xfrm>
            <a:off x="3123028" y="393895"/>
            <a:ext cx="3094892" cy="46166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IN" sz="2400" dirty="0">
                <a:latin typeface="NikoshBAN" panose="02000000000000000000" pitchFamily="2" charset="0"/>
                <a:cs typeface="NikoshBAN" panose="02000000000000000000" pitchFamily="2" charset="0"/>
              </a:rPr>
              <a:t>দলীয় কাজ 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B9A6163-A312-4930-A467-C5B07186495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4948" b="93703" l="16957" r="8195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6880" t="4441" r="16880" b="5659"/>
          <a:stretch/>
        </p:blipFill>
        <p:spPr>
          <a:xfrm rot="10800000">
            <a:off x="8284862" y="0"/>
            <a:ext cx="859138" cy="845368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67A2D119-C846-408F-AB4D-8700893A2FD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4948" b="93703" l="16957" r="8195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6880" t="4441" r="16880" b="5659"/>
          <a:stretch/>
        </p:blipFill>
        <p:spPr>
          <a:xfrm>
            <a:off x="0" y="6012632"/>
            <a:ext cx="859138" cy="845368"/>
          </a:xfrm>
          <a:prstGeom prst="rect">
            <a:avLst/>
          </a:prstGeom>
        </p:spPr>
      </p:pic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CA9D69DF-EEED-4CB5-A99A-243F0044DBC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39857018"/>
              </p:ext>
            </p:extLst>
          </p:nvPr>
        </p:nvGraphicFramePr>
        <p:xfrm>
          <a:off x="839535" y="2446413"/>
          <a:ext cx="7512316" cy="245282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03995">
                  <a:extLst>
                    <a:ext uri="{9D8B030D-6E8A-4147-A177-3AD203B41FA5}">
                      <a16:colId xmlns:a16="http://schemas.microsoft.com/office/drawing/2014/main" val="4051995080"/>
                    </a:ext>
                  </a:extLst>
                </a:gridCol>
                <a:gridCol w="2204216">
                  <a:extLst>
                    <a:ext uri="{9D8B030D-6E8A-4147-A177-3AD203B41FA5}">
                      <a16:colId xmlns:a16="http://schemas.microsoft.com/office/drawing/2014/main" val="2359564712"/>
                    </a:ext>
                  </a:extLst>
                </a:gridCol>
                <a:gridCol w="2504105">
                  <a:extLst>
                    <a:ext uri="{9D8B030D-6E8A-4147-A177-3AD203B41FA5}">
                      <a16:colId xmlns:a16="http://schemas.microsoft.com/office/drawing/2014/main" val="1002072268"/>
                    </a:ext>
                  </a:extLst>
                </a:gridCol>
              </a:tblGrid>
              <a:tr h="467917">
                <a:tc>
                  <a:txBody>
                    <a:bodyPr/>
                    <a:lstStyle/>
                    <a:p>
                      <a:pPr algn="ctr"/>
                      <a:r>
                        <a:rPr lang="bn-IN" sz="20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যেভাবে শক্তি ব্যবহৃত হয় </a:t>
                      </a:r>
                      <a:endParaRPr lang="en-US" sz="20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 marL="112684" marR="112684" marT="56342" marB="5634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sz="20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শক্তির রূপ </a:t>
                      </a:r>
                      <a:endParaRPr lang="en-US" sz="20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 marL="112684" marR="112684" marT="56342" marB="5634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sz="20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শক্তির উৎস </a:t>
                      </a:r>
                      <a:endParaRPr lang="en-US" sz="20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 marL="112684" marR="112684" marT="56342" marB="56342"/>
                </a:tc>
                <a:extLst>
                  <a:ext uri="{0D108BD9-81ED-4DB2-BD59-A6C34878D82A}">
                    <a16:rowId xmlns:a16="http://schemas.microsoft.com/office/drawing/2014/main" val="2383023990"/>
                  </a:ext>
                </a:extLst>
              </a:tr>
              <a:tr h="467917">
                <a:tc>
                  <a:txBody>
                    <a:bodyPr/>
                    <a:lstStyle/>
                    <a:p>
                      <a:r>
                        <a:rPr lang="bn-IN" sz="20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টেলিভিশন, পাখা </a:t>
                      </a:r>
                      <a:endParaRPr lang="en-US" sz="20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 marL="112684" marR="112684" marT="56342" marB="56342"/>
                </a:tc>
                <a:tc>
                  <a:txBody>
                    <a:bodyPr/>
                    <a:lstStyle/>
                    <a:p>
                      <a:r>
                        <a:rPr lang="bn-IN" sz="20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বিদ্যুৎ শক্তি </a:t>
                      </a:r>
                      <a:endParaRPr lang="en-US" sz="20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 marL="112684" marR="112684" marT="56342" marB="56342"/>
                </a:tc>
                <a:tc>
                  <a:txBody>
                    <a:bodyPr/>
                    <a:lstStyle/>
                    <a:p>
                      <a:endParaRPr lang="en-US" sz="20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 marL="112684" marR="112684" marT="56342" marB="56342"/>
                </a:tc>
                <a:extLst>
                  <a:ext uri="{0D108BD9-81ED-4DB2-BD59-A6C34878D82A}">
                    <a16:rowId xmlns:a16="http://schemas.microsoft.com/office/drawing/2014/main" val="2909602631"/>
                  </a:ext>
                </a:extLst>
              </a:tr>
              <a:tr h="467917">
                <a:tc>
                  <a:txBody>
                    <a:bodyPr/>
                    <a:lstStyle/>
                    <a:p>
                      <a:r>
                        <a:rPr lang="bn-IN" sz="20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বায়ুকল চালানো, গাড়ি চালানো  </a:t>
                      </a:r>
                      <a:endParaRPr lang="en-US" sz="20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 marL="112684" marR="112684" marT="56342" marB="56342"/>
                </a:tc>
                <a:tc>
                  <a:txBody>
                    <a:bodyPr/>
                    <a:lstStyle/>
                    <a:p>
                      <a:r>
                        <a:rPr lang="bn-IN" sz="20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যান্ত্রিক শক্তি </a:t>
                      </a:r>
                      <a:endParaRPr lang="en-US" sz="20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 marL="112684" marR="112684" marT="56342" marB="56342"/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</a:p>
                  </a:txBody>
                  <a:tcPr marL="112684" marR="112684" marT="56342" marB="56342"/>
                </a:tc>
                <a:extLst>
                  <a:ext uri="{0D108BD9-81ED-4DB2-BD59-A6C34878D82A}">
                    <a16:rowId xmlns:a16="http://schemas.microsoft.com/office/drawing/2014/main" val="3059132781"/>
                  </a:ext>
                </a:extLst>
              </a:tr>
              <a:tr h="581161">
                <a:tc>
                  <a:txBody>
                    <a:bodyPr/>
                    <a:lstStyle/>
                    <a:p>
                      <a:r>
                        <a:rPr lang="bn-IN" sz="20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দেখার ক্ষেত্রে, ঘর আলোকিত করা</a:t>
                      </a:r>
                      <a:endParaRPr lang="en-US" sz="20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 marL="112684" marR="112684" marT="56342" marB="56342"/>
                </a:tc>
                <a:tc>
                  <a:txBody>
                    <a:bodyPr/>
                    <a:lstStyle/>
                    <a:p>
                      <a:r>
                        <a:rPr lang="bn-IN" sz="20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আলোক শক্তি </a:t>
                      </a:r>
                      <a:endParaRPr lang="en-US" sz="20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 marL="112684" marR="112684" marT="56342" marB="56342"/>
                </a:tc>
                <a:tc>
                  <a:txBody>
                    <a:bodyPr/>
                    <a:lstStyle/>
                    <a:p>
                      <a:endParaRPr lang="en-US" sz="20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 marL="112684" marR="112684" marT="56342" marB="56342"/>
                </a:tc>
                <a:extLst>
                  <a:ext uri="{0D108BD9-81ED-4DB2-BD59-A6C34878D82A}">
                    <a16:rowId xmlns:a16="http://schemas.microsoft.com/office/drawing/2014/main" val="381404287"/>
                  </a:ext>
                </a:extLst>
              </a:tr>
              <a:tr h="467917">
                <a:tc>
                  <a:txBody>
                    <a:bodyPr/>
                    <a:lstStyle/>
                    <a:p>
                      <a:r>
                        <a:rPr lang="bn-IN" sz="20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খাবার খাওয়া, জ্বালানি </a:t>
                      </a:r>
                      <a:endParaRPr lang="en-US" sz="20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 marL="112684" marR="112684" marT="56342" marB="56342"/>
                </a:tc>
                <a:tc>
                  <a:txBody>
                    <a:bodyPr/>
                    <a:lstStyle/>
                    <a:p>
                      <a:r>
                        <a:rPr lang="bn-IN" sz="20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রাসায়নিক শক্তি </a:t>
                      </a:r>
                      <a:endParaRPr lang="en-US" sz="20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 marL="112684" marR="112684" marT="56342" marB="56342"/>
                </a:tc>
                <a:tc>
                  <a:txBody>
                    <a:bodyPr/>
                    <a:lstStyle/>
                    <a:p>
                      <a:endParaRPr lang="en-US" sz="20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 marL="112684" marR="112684" marT="56342" marB="56342"/>
                </a:tc>
                <a:extLst>
                  <a:ext uri="{0D108BD9-81ED-4DB2-BD59-A6C34878D82A}">
                    <a16:rowId xmlns:a16="http://schemas.microsoft.com/office/drawing/2014/main" val="1891009610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F5555CE0-A03A-4AF7-95FE-059DBC614C66}"/>
              </a:ext>
            </a:extLst>
          </p:cNvPr>
          <p:cNvSpPr txBox="1"/>
          <p:nvPr/>
        </p:nvSpPr>
        <p:spPr>
          <a:xfrm>
            <a:off x="923944" y="1378635"/>
            <a:ext cx="67288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400" dirty="0">
                <a:latin typeface="NikoshBAN" panose="02000000000000000000" pitchFamily="2" charset="0"/>
                <a:cs typeface="NikoshBAN" panose="02000000000000000000" pitchFamily="2" charset="0"/>
              </a:rPr>
              <a:t>নির্দেশনা অনুসারে নিচের ছকটি পূরণ কর- 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73190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accel="50000" fill="hold">
                                          <p:stCondLst>
                                            <p:cond delay="7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7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750" accel="50000" fill="hold">
                                          <p:stCondLst>
                                            <p:cond delay="7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5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B6B537C-E086-436C-B49E-4CB55A10DAF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4948" b="93703" l="16957" r="8195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6880" t="4441" r="16880" b="5659"/>
          <a:stretch/>
        </p:blipFill>
        <p:spPr>
          <a:xfrm rot="10800000">
            <a:off x="8284862" y="0"/>
            <a:ext cx="859138" cy="845368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F677B386-4040-40E2-AA89-48802C61701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4948" b="93703" l="16957" r="8195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6880" t="4441" r="16880" b="5659"/>
          <a:stretch/>
        </p:blipFill>
        <p:spPr>
          <a:xfrm>
            <a:off x="0" y="6012632"/>
            <a:ext cx="859138" cy="84536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5119884-10EC-4F70-A34B-04D64A7A4DAA}"/>
              </a:ext>
            </a:extLst>
          </p:cNvPr>
          <p:cNvSpPr txBox="1"/>
          <p:nvPr/>
        </p:nvSpPr>
        <p:spPr>
          <a:xfrm>
            <a:off x="3123028" y="393895"/>
            <a:ext cx="3094892" cy="52322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একক কাজ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F79C19A-D1C0-4DCF-8729-D691324EE93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8049" y="2280517"/>
            <a:ext cx="5030429" cy="3203049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75FEEE32-AFE5-4F32-943B-BBA7470688B5}"/>
              </a:ext>
            </a:extLst>
          </p:cNvPr>
          <p:cNvSpPr txBox="1"/>
          <p:nvPr/>
        </p:nvSpPr>
        <p:spPr>
          <a:xfrm>
            <a:off x="1026942" y="1374434"/>
            <a:ext cx="70479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400" dirty="0">
                <a:latin typeface="NikoshBAN" panose="02000000000000000000" pitchFamily="2" charset="0"/>
                <a:cs typeface="NikoshBAN" panose="02000000000000000000" pitchFamily="2" charset="0"/>
              </a:rPr>
              <a:t>চিত্রে যে যে শক্তির ব্যবহার রয়েছে তা নিজ নিজ খাতায় লেখ। 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37041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9C1C712-A313-4DC0-B94E-770FC227EB76}"/>
              </a:ext>
            </a:extLst>
          </p:cNvPr>
          <p:cNvSpPr txBox="1"/>
          <p:nvPr/>
        </p:nvSpPr>
        <p:spPr>
          <a:xfrm>
            <a:off x="2461846" y="520505"/>
            <a:ext cx="4220308" cy="52322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পাঠ্যবইয়ের সাথে সংযোগ স্থাপন 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A5A7D9D-1D52-48CE-89F3-089A5A18DAE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731" y="1319256"/>
            <a:ext cx="4212601" cy="501848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7101AF04-A518-484A-9E7A-BEDDAAD4FB2F}"/>
              </a:ext>
            </a:extLst>
          </p:cNvPr>
          <p:cNvSpPr txBox="1"/>
          <p:nvPr/>
        </p:nvSpPr>
        <p:spPr>
          <a:xfrm>
            <a:off x="5697416" y="2551837"/>
            <a:ext cx="2518116" cy="156966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পাঠ্যবইয়ের ৩০ ও ৩১ নং পৃষ্ঠ্যা নিরবে পড়ো। </a:t>
            </a:r>
            <a:endParaRPr lang="en-US" sz="32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96950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336BD5D-7EA0-4FE1-8208-73090D8DA394}"/>
              </a:ext>
            </a:extLst>
          </p:cNvPr>
          <p:cNvSpPr txBox="1"/>
          <p:nvPr/>
        </p:nvSpPr>
        <p:spPr>
          <a:xfrm>
            <a:off x="2560320" y="534572"/>
            <a:ext cx="3488788" cy="52322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0C01C72-154E-4666-BE18-D60DB37F0A80}"/>
              </a:ext>
            </a:extLst>
          </p:cNvPr>
          <p:cNvSpPr txBox="1"/>
          <p:nvPr/>
        </p:nvSpPr>
        <p:spPr>
          <a:xfrm>
            <a:off x="759655" y="1420837"/>
            <a:ext cx="71041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400" dirty="0">
                <a:latin typeface="NikoshBAN" panose="02000000000000000000" pitchFamily="2" charset="0"/>
                <a:cs typeface="NikoshBAN" panose="02000000000000000000" pitchFamily="2" charset="0"/>
              </a:rPr>
              <a:t>নিম্নোক্ত প্রশ্নের মাধ্যমে শিখণফল যাচাই করবো - 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3497B96-8694-48C3-A192-511B088B6997}"/>
              </a:ext>
            </a:extLst>
          </p:cNvPr>
          <p:cNvSpPr txBox="1"/>
          <p:nvPr/>
        </p:nvSpPr>
        <p:spPr>
          <a:xfrm>
            <a:off x="743241" y="2206287"/>
            <a:ext cx="71041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4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প্রশ্নঃ</a:t>
            </a:r>
            <a:r>
              <a:rPr lang="bn-IN" sz="2400" dirty="0">
                <a:latin typeface="NikoshBAN" panose="02000000000000000000" pitchFamily="2" charset="0"/>
                <a:cs typeface="NikoshBAN" panose="02000000000000000000" pitchFamily="2" charset="0"/>
              </a:rPr>
              <a:t> যান্তিক শক্তি কি কাজে ব্যবহার হয়?  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A7002B1-43C7-40E4-97EE-EE304D9E2F2F}"/>
              </a:ext>
            </a:extLst>
          </p:cNvPr>
          <p:cNvSpPr txBox="1"/>
          <p:nvPr/>
        </p:nvSpPr>
        <p:spPr>
          <a:xfrm>
            <a:off x="656487" y="2569702"/>
            <a:ext cx="71041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4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উত্তরঃ</a:t>
            </a:r>
            <a:r>
              <a:rPr lang="bn-IN" sz="2400" dirty="0">
                <a:latin typeface="NikoshBAN" panose="02000000000000000000" pitchFamily="2" charset="0"/>
                <a:cs typeface="NikoshBAN" panose="02000000000000000000" pitchFamily="2" charset="0"/>
              </a:rPr>
              <a:t> উইন্ডমিল চালানোর কাজে যান্তিক শক্তি ব্যবহার হয়।   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D6F16E3-9449-46F5-9FCC-E72A88619C77}"/>
              </a:ext>
            </a:extLst>
          </p:cNvPr>
          <p:cNvSpPr txBox="1"/>
          <p:nvPr/>
        </p:nvSpPr>
        <p:spPr>
          <a:xfrm>
            <a:off x="769029" y="2991734"/>
            <a:ext cx="71041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4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প্রশ্নঃ</a:t>
            </a:r>
            <a:r>
              <a:rPr lang="bn-IN" sz="2400" dirty="0">
                <a:latin typeface="NikoshBAN" panose="02000000000000000000" pitchFamily="2" charset="0"/>
                <a:cs typeface="NikoshBAN" panose="02000000000000000000" pitchFamily="2" charset="0"/>
              </a:rPr>
              <a:t> বৈদ্যুতিক বাতি থেকে কোন শক্তি পাই?  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F4FE0E5-522E-43C1-98FA-E32BBE1D855F}"/>
              </a:ext>
            </a:extLst>
          </p:cNvPr>
          <p:cNvSpPr txBox="1"/>
          <p:nvPr/>
        </p:nvSpPr>
        <p:spPr>
          <a:xfrm>
            <a:off x="668205" y="3411426"/>
            <a:ext cx="71041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4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উত্তরঃ</a:t>
            </a:r>
            <a:r>
              <a:rPr lang="bn-IN" sz="2400" dirty="0">
                <a:latin typeface="NikoshBAN" panose="02000000000000000000" pitchFamily="2" charset="0"/>
                <a:cs typeface="NikoshBAN" panose="02000000000000000000" pitchFamily="2" charset="0"/>
              </a:rPr>
              <a:t> বৈদ্যুতিক বাতি থেকে আলোক শক্তি পাই।   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84F3934-B0BD-4E64-822E-AB376D4A11CA}"/>
              </a:ext>
            </a:extLst>
          </p:cNvPr>
          <p:cNvSpPr txBox="1"/>
          <p:nvPr/>
        </p:nvSpPr>
        <p:spPr>
          <a:xfrm>
            <a:off x="780752" y="3917865"/>
            <a:ext cx="71041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4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প্রশ্নঃ</a:t>
            </a:r>
            <a:r>
              <a:rPr lang="bn-IN" sz="2400" dirty="0">
                <a:latin typeface="NikoshBAN" panose="02000000000000000000" pitchFamily="2" charset="0"/>
                <a:cs typeface="NikoshBAN" panose="02000000000000000000" pitchFamily="2" charset="0"/>
              </a:rPr>
              <a:t> বিদ্যুতিক শক্তির উৎস কী?  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C8A74FB-2742-4DB4-9B8A-26D97E8484D7}"/>
              </a:ext>
            </a:extLst>
          </p:cNvPr>
          <p:cNvSpPr txBox="1"/>
          <p:nvPr/>
        </p:nvSpPr>
        <p:spPr>
          <a:xfrm>
            <a:off x="679931" y="4253146"/>
            <a:ext cx="71041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4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উত্তরঃ</a:t>
            </a:r>
            <a:r>
              <a:rPr lang="bn-IN" sz="2400" dirty="0">
                <a:latin typeface="NikoshBAN" panose="02000000000000000000" pitchFamily="2" charset="0"/>
                <a:cs typeface="NikoshBAN" panose="02000000000000000000" pitchFamily="2" charset="0"/>
              </a:rPr>
              <a:t> বিদ্যুতিক শক্তির উৎস হলো কয়লা, তেল ,সূর্য। 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403FC80-EE9F-4482-A075-EC74A788F6EB}"/>
              </a:ext>
            </a:extLst>
          </p:cNvPr>
          <p:cNvSpPr txBox="1"/>
          <p:nvPr/>
        </p:nvSpPr>
        <p:spPr>
          <a:xfrm>
            <a:off x="792473" y="4731448"/>
            <a:ext cx="71041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4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প্রশ্নঃ</a:t>
            </a:r>
            <a:r>
              <a:rPr lang="bn-IN" sz="2400" dirty="0">
                <a:latin typeface="NikoshBAN" panose="02000000000000000000" pitchFamily="2" charset="0"/>
                <a:cs typeface="NikoshBAN" panose="02000000000000000000" pitchFamily="2" charset="0"/>
              </a:rPr>
              <a:t> খাবার থেকে আমরা কি শক্তি পাই?   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E737D46-7917-4BBB-93BE-9C82CB192B60}"/>
              </a:ext>
            </a:extLst>
          </p:cNvPr>
          <p:cNvSpPr txBox="1"/>
          <p:nvPr/>
        </p:nvSpPr>
        <p:spPr>
          <a:xfrm>
            <a:off x="677587" y="5123001"/>
            <a:ext cx="71041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4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উত্তরঃ</a:t>
            </a:r>
            <a:r>
              <a:rPr lang="bn-IN" sz="2400" dirty="0">
                <a:latin typeface="NikoshBAN" panose="02000000000000000000" pitchFamily="2" charset="0"/>
                <a:cs typeface="NikoshBAN" panose="02000000000000000000" pitchFamily="2" charset="0"/>
              </a:rPr>
              <a:t> খাবার থেকে আমরা রাসায়নিক শক্তি পাই।    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7624670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66800" y="1219200"/>
            <a:ext cx="7467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A6D09BF4-D464-4647-AB87-DFDDAA3A8940}"/>
              </a:ext>
            </a:extLst>
          </p:cNvPr>
          <p:cNvGrpSpPr/>
          <p:nvPr/>
        </p:nvGrpSpPr>
        <p:grpSpPr>
          <a:xfrm>
            <a:off x="381000" y="381000"/>
            <a:ext cx="8382000" cy="6096000"/>
            <a:chOff x="381000" y="381000"/>
            <a:chExt cx="8382000" cy="6096000"/>
          </a:xfrm>
        </p:grpSpPr>
        <p:pic>
          <p:nvPicPr>
            <p:cNvPr id="6" name="Picture 5" descr="gh.gif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81000" y="381000"/>
              <a:ext cx="8382000" cy="6096000"/>
            </a:xfrm>
            <a:prstGeom prst="ellipse">
              <a:avLst/>
            </a:prstGeom>
            <a:ln w="63500" cap="rnd">
              <a:solidFill>
                <a:srgbClr val="333333"/>
              </a:solidFill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  <p:sp>
          <p:nvSpPr>
            <p:cNvPr id="4" name="TextBox 3"/>
            <p:cNvSpPr txBox="1"/>
            <p:nvPr/>
          </p:nvSpPr>
          <p:spPr>
            <a:xfrm>
              <a:off x="1219200" y="1600200"/>
              <a:ext cx="5867400" cy="2286000"/>
            </a:xfrm>
            <a:prstGeom prst="rect">
              <a:avLst/>
            </a:prstGeom>
            <a:noFill/>
          </p:spPr>
          <p:txBody>
            <a:bodyPr wrap="square" rtlCol="0">
              <a:prstTxWarp prst="textArchDown">
                <a:avLst/>
              </a:prstTxWarp>
              <a:spAutoFit/>
            </a:bodyPr>
            <a:lstStyle/>
            <a:p>
              <a:pPr algn="ctr"/>
              <a:r>
                <a:rPr lang="bn-IN" sz="16600" dirty="0">
                  <a:ln>
                    <a:solidFill>
                      <a:srgbClr val="FF0000"/>
                    </a:solidFill>
                  </a:ln>
                  <a:solidFill>
                    <a:schemeClr val="bg2">
                      <a:lumMod val="50000"/>
                    </a:schemeClr>
                  </a:solidFill>
                  <a:effectLst>
                    <a:glow rad="63500">
                      <a:schemeClr val="accent1">
                        <a:satMod val="175000"/>
                        <a:alpha val="40000"/>
                      </a:schemeClr>
                    </a:glo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r>
                <a:rPr lang="bn-IN" sz="16600" dirty="0">
                  <a:ln>
                    <a:solidFill>
                      <a:srgbClr val="002060"/>
                    </a:solidFill>
                  </a:ln>
                  <a:solidFill>
                    <a:srgbClr val="FFC000"/>
                  </a:solidFill>
                  <a:effectLst>
                    <a:glow rad="63500">
                      <a:schemeClr val="accent1">
                        <a:satMod val="175000"/>
                        <a:alpha val="40000"/>
                      </a:schemeClr>
                    </a:glow>
                  </a:effectLst>
                  <a:latin typeface="NikoshBAN" pitchFamily="2" charset="0"/>
                  <a:cs typeface="NikoshBAN" pitchFamily="2" charset="0"/>
                </a:rPr>
                <a:t>ধ</a:t>
              </a:r>
              <a:r>
                <a:rPr lang="bn-IN" sz="16600" dirty="0">
                  <a:ln>
                    <a:solidFill>
                      <a:srgbClr val="002060"/>
                    </a:solidFill>
                  </a:ln>
                  <a:solidFill>
                    <a:srgbClr val="00B050"/>
                  </a:solidFill>
                  <a:effectLst>
                    <a:glow rad="63500">
                      <a:schemeClr val="accent1">
                        <a:satMod val="175000"/>
                        <a:alpha val="40000"/>
                      </a:schemeClr>
                    </a:glow>
                  </a:effectLst>
                  <a:latin typeface="NikoshBAN" pitchFamily="2" charset="0"/>
                  <a:cs typeface="NikoshBAN" pitchFamily="2" charset="0"/>
                </a:rPr>
                <a:t>ন্য</a:t>
              </a:r>
              <a:r>
                <a:rPr lang="bn-IN" sz="16600" dirty="0">
                  <a:ln>
                    <a:solidFill>
                      <a:srgbClr val="002060"/>
                    </a:solidFill>
                  </a:ln>
                  <a:solidFill>
                    <a:srgbClr val="FF0000"/>
                  </a:solidFill>
                  <a:effectLst>
                    <a:glow rad="63500">
                      <a:schemeClr val="accent1">
                        <a:satMod val="175000"/>
                        <a:alpha val="40000"/>
                      </a:schemeClr>
                    </a:glow>
                  </a:effectLst>
                  <a:latin typeface="NikoshBAN" pitchFamily="2" charset="0"/>
                  <a:cs typeface="NikoshBAN" pitchFamily="2" charset="0"/>
                </a:rPr>
                <a:t>বা</a:t>
              </a:r>
              <a:r>
                <a:rPr lang="bn-IN" sz="16600" dirty="0">
                  <a:ln>
                    <a:solidFill>
                      <a:srgbClr val="002060"/>
                    </a:solidFill>
                  </a:ln>
                  <a:solidFill>
                    <a:srgbClr val="00B050"/>
                  </a:solidFill>
                  <a:effectLst>
                    <a:glow rad="63500">
                      <a:schemeClr val="accent1">
                        <a:satMod val="175000"/>
                        <a:alpha val="40000"/>
                      </a:schemeClr>
                    </a:glow>
                  </a:effectLst>
                  <a:latin typeface="NikoshBAN" pitchFamily="2" charset="0"/>
                  <a:cs typeface="NikoshBAN" pitchFamily="2" charset="0"/>
                </a:rPr>
                <a:t>দ</a:t>
              </a:r>
              <a:endParaRPr lang="en-US" sz="16600" dirty="0">
                <a:ln>
                  <a:solidFill>
                    <a:srgbClr val="002060"/>
                  </a:solidFill>
                </a:ln>
                <a:solidFill>
                  <a:srgbClr val="00B050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6C21DD36-1649-4871-9BE3-84ED6B8CD22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08" t="3076" r="2000" b="3385"/>
          <a:stretch/>
        </p:blipFill>
        <p:spPr>
          <a:xfrm>
            <a:off x="98476" y="154748"/>
            <a:ext cx="8925982" cy="6543807"/>
          </a:xfrm>
          <a:prstGeom prst="rect">
            <a:avLst/>
          </a:prstGeom>
        </p:spPr>
      </p:pic>
      <p:sp>
        <p:nvSpPr>
          <p:cNvPr id="8" name="Oval 7">
            <a:extLst>
              <a:ext uri="{FF2B5EF4-FFF2-40B4-BE49-F238E27FC236}">
                <a16:creationId xmlns:a16="http://schemas.microsoft.com/office/drawing/2014/main" id="{AD2FDD1D-456B-4549-A0DC-3267ED3B5B58}"/>
              </a:ext>
            </a:extLst>
          </p:cNvPr>
          <p:cNvSpPr/>
          <p:nvPr/>
        </p:nvSpPr>
        <p:spPr>
          <a:xfrm>
            <a:off x="3036625" y="703091"/>
            <a:ext cx="3225495" cy="802438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শিক্ষক পরিচিতি </a:t>
            </a:r>
            <a:endParaRPr lang="en-US" sz="3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E9323895-BB1D-4E6D-B71B-ED56D6D9472B}"/>
              </a:ext>
            </a:extLst>
          </p:cNvPr>
          <p:cNvGrpSpPr/>
          <p:nvPr/>
        </p:nvGrpSpPr>
        <p:grpSpPr>
          <a:xfrm>
            <a:off x="1538067" y="1964283"/>
            <a:ext cx="6096002" cy="1128772"/>
            <a:chOff x="-1" y="1895"/>
            <a:chExt cx="6096002" cy="1128772"/>
          </a:xfr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</p:grpSpPr>
        <p:sp>
          <p:nvSpPr>
            <p:cNvPr id="10" name="Arrow: Pentagon 9">
              <a:extLst>
                <a:ext uri="{FF2B5EF4-FFF2-40B4-BE49-F238E27FC236}">
                  <a16:creationId xmlns:a16="http://schemas.microsoft.com/office/drawing/2014/main" id="{E3868C28-740E-47AF-B8A5-C76BD370290B}"/>
                </a:ext>
              </a:extLst>
            </p:cNvPr>
            <p:cNvSpPr/>
            <p:nvPr/>
          </p:nvSpPr>
          <p:spPr>
            <a:xfrm rot="10800000">
              <a:off x="-1" y="1895"/>
              <a:ext cx="6096002" cy="1128772"/>
            </a:xfrm>
            <a:prstGeom prst="homePlate">
              <a:avLst/>
            </a:prstGeom>
            <a:sp3d contourW="19050" prstMaterial="metal">
              <a:bevelT w="88900" h="203200"/>
              <a:bevelB w="165100" h="254000"/>
            </a:sp3d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</p:sp>
        <p:sp>
          <p:nvSpPr>
            <p:cNvPr id="11" name="Arrow: Pentagon 4">
              <a:extLst>
                <a:ext uri="{FF2B5EF4-FFF2-40B4-BE49-F238E27FC236}">
                  <a16:creationId xmlns:a16="http://schemas.microsoft.com/office/drawing/2014/main" id="{C05B0287-790F-41F0-8583-093DBBF5512C}"/>
                </a:ext>
              </a:extLst>
            </p:cNvPr>
            <p:cNvSpPr txBox="1"/>
            <p:nvPr/>
          </p:nvSpPr>
          <p:spPr>
            <a:xfrm rot="21600000">
              <a:off x="282192" y="1895"/>
              <a:ext cx="5813809" cy="1128772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497757" tIns="137160" rIns="256032" bIns="137160" numCol="1" spcCol="1270" anchor="ctr" anchorCtr="0">
              <a:noAutofit/>
            </a:bodyPr>
            <a:lstStyle/>
            <a:p>
              <a:pPr marL="0" lvl="0" indent="0" algn="ctr" defTabSz="1600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bn-BD" sz="4000" kern="1200" cap="none" spc="50" dirty="0">
                  <a:ln w="12700" cmpd="sng">
                    <a:prstDash val="solid"/>
                  </a:ln>
                  <a:solidFill>
                    <a:schemeClr val="tx1"/>
                  </a:solidFill>
                  <a:effectLst>
                    <a:glow rad="53100">
                      <a:schemeClr val="accent6">
                        <a:satMod val="180000"/>
                        <a:alpha val="30000"/>
                      </a:schemeClr>
                    </a:glow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নামঃ মোঃ নুর আলম </a:t>
              </a:r>
              <a:endParaRPr lang="en-US" sz="4000" kern="1200" cap="none" spc="50" dirty="0">
                <a:ln w="12700" cmpd="sng">
                  <a:prstDash val="solid"/>
                </a:ln>
                <a:solidFill>
                  <a:schemeClr val="tx1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E0D8E00D-F6ED-4548-B35F-B5DE45D8E9F9}"/>
              </a:ext>
            </a:extLst>
          </p:cNvPr>
          <p:cNvGrpSpPr/>
          <p:nvPr/>
        </p:nvGrpSpPr>
        <p:grpSpPr>
          <a:xfrm>
            <a:off x="1549787" y="3242093"/>
            <a:ext cx="6044334" cy="1128772"/>
            <a:chOff x="-1" y="1467613"/>
            <a:chExt cx="6096002" cy="1128772"/>
          </a:xfr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</p:grpSpPr>
        <p:sp>
          <p:nvSpPr>
            <p:cNvPr id="13" name="Arrow: Pentagon 12">
              <a:extLst>
                <a:ext uri="{FF2B5EF4-FFF2-40B4-BE49-F238E27FC236}">
                  <a16:creationId xmlns:a16="http://schemas.microsoft.com/office/drawing/2014/main" id="{8678ADAF-CBEB-493D-9445-9F2155062F17}"/>
                </a:ext>
              </a:extLst>
            </p:cNvPr>
            <p:cNvSpPr/>
            <p:nvPr/>
          </p:nvSpPr>
          <p:spPr>
            <a:xfrm rot="10800000">
              <a:off x="-1" y="1467613"/>
              <a:ext cx="6096002" cy="1128772"/>
            </a:xfrm>
            <a:prstGeom prst="homePlate">
              <a:avLst/>
            </a:prstGeom>
            <a:sp3d contourW="19050" prstMaterial="metal">
              <a:bevelT w="88900" h="203200"/>
              <a:bevelB w="165100" h="254000"/>
            </a:sp3d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</p:sp>
        <p:sp>
          <p:nvSpPr>
            <p:cNvPr id="14" name="Arrow: Pentagon 4">
              <a:extLst>
                <a:ext uri="{FF2B5EF4-FFF2-40B4-BE49-F238E27FC236}">
                  <a16:creationId xmlns:a16="http://schemas.microsoft.com/office/drawing/2014/main" id="{997277CC-A6DF-4E9D-86B1-8AD593D55456}"/>
                </a:ext>
              </a:extLst>
            </p:cNvPr>
            <p:cNvSpPr txBox="1"/>
            <p:nvPr/>
          </p:nvSpPr>
          <p:spPr>
            <a:xfrm rot="21600000">
              <a:off x="282192" y="1467613"/>
              <a:ext cx="5813809" cy="1128772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497757" tIns="137160" rIns="256032" bIns="137160" numCol="1" spcCol="1270" anchor="ctr" anchorCtr="0">
              <a:noAutofit/>
            </a:bodyPr>
            <a:lstStyle/>
            <a:p>
              <a:pPr marL="0" lvl="0" indent="0" algn="ctr" defTabSz="1600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bn-BD" sz="3600" b="1" kern="1200" cap="none" spc="50" dirty="0">
                  <a:ln w="11430"/>
                  <a:solidFill>
                    <a:srgbClr val="002060"/>
                  </a:soli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সহকারী শিক্ষক </a:t>
              </a:r>
              <a:endParaRPr lang="en-US" sz="3600" b="1" kern="1200" cap="none" spc="50" dirty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6263BBF9-38FD-4E69-A702-F34ED72B21F5}"/>
              </a:ext>
            </a:extLst>
          </p:cNvPr>
          <p:cNvGrpSpPr/>
          <p:nvPr/>
        </p:nvGrpSpPr>
        <p:grpSpPr>
          <a:xfrm>
            <a:off x="1704622" y="4519902"/>
            <a:ext cx="5889499" cy="1142837"/>
            <a:chOff x="206500" y="2919267"/>
            <a:chExt cx="5889499" cy="1142837"/>
          </a:xfr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</p:grpSpPr>
        <p:sp>
          <p:nvSpPr>
            <p:cNvPr id="20" name="Arrow: Pentagon 19">
              <a:extLst>
                <a:ext uri="{FF2B5EF4-FFF2-40B4-BE49-F238E27FC236}">
                  <a16:creationId xmlns:a16="http://schemas.microsoft.com/office/drawing/2014/main" id="{AD7E3500-7750-4F0F-A424-0428A479E964}"/>
                </a:ext>
              </a:extLst>
            </p:cNvPr>
            <p:cNvSpPr/>
            <p:nvPr/>
          </p:nvSpPr>
          <p:spPr>
            <a:xfrm rot="10800000">
              <a:off x="206500" y="2933332"/>
              <a:ext cx="5889499" cy="1128772"/>
            </a:xfrm>
            <a:prstGeom prst="homePlate">
              <a:avLst/>
            </a:prstGeom>
            <a:sp3d contourW="19050" prstMaterial="metal">
              <a:bevelT w="88900" h="203200"/>
              <a:bevelB w="165100" h="254000"/>
            </a:sp3d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</p:sp>
        <p:sp>
          <p:nvSpPr>
            <p:cNvPr id="21" name="Arrow: Pentagon 4">
              <a:extLst>
                <a:ext uri="{FF2B5EF4-FFF2-40B4-BE49-F238E27FC236}">
                  <a16:creationId xmlns:a16="http://schemas.microsoft.com/office/drawing/2014/main" id="{28D8C09A-60A6-4E98-A350-75ABA1BE5403}"/>
                </a:ext>
              </a:extLst>
            </p:cNvPr>
            <p:cNvSpPr txBox="1"/>
            <p:nvPr/>
          </p:nvSpPr>
          <p:spPr>
            <a:xfrm>
              <a:off x="488693" y="2919267"/>
              <a:ext cx="5607306" cy="1128772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497757" tIns="106680" rIns="199136" bIns="106680" numCol="1" spcCol="1270" anchor="ctr" anchorCtr="0">
              <a:noAutofit/>
            </a:bodyPr>
            <a:lstStyle/>
            <a:p>
              <a:pPr marL="0" lvl="0" indent="0" algn="ctr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bn-BD" sz="2800" b="0" kern="1200" cap="none" spc="0" dirty="0">
                  <a:ln w="18415" cmpd="sng">
                    <a:prstDash val="solid"/>
                  </a:ln>
                  <a:solidFill>
                    <a:schemeClr val="tx1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সোনাপুর আহম্মদিয়া সরকারী প্রা</a:t>
              </a:r>
              <a:r>
                <a:rPr lang="en-US" sz="2800" b="0" kern="1200" cap="none" spc="0" dirty="0">
                  <a:ln w="18415" cmpd="sng">
                    <a:prstDash val="solid"/>
                  </a:ln>
                  <a:solidFill>
                    <a:schemeClr val="tx1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.</a:t>
              </a:r>
              <a:r>
                <a:rPr lang="bn-BD" sz="2800" b="0" kern="1200" cap="none" spc="0" dirty="0">
                  <a:ln w="18415" cmpd="sng">
                    <a:prstDash val="solid"/>
                  </a:ln>
                  <a:solidFill>
                    <a:schemeClr val="tx1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বিদ্যালয়।</a:t>
              </a:r>
            </a:p>
            <a:p>
              <a:pPr marL="0" lvl="0" indent="0" algn="ctr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bn-BD" sz="2800" b="0" kern="1200" cap="none" spc="0" dirty="0">
                  <a:ln w="18415" cmpd="sng">
                    <a:prstDash val="solid"/>
                  </a:ln>
                  <a:solidFill>
                    <a:schemeClr val="tx1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রামগঞ্জ , লক্ষ্মীপুর। </a:t>
              </a:r>
              <a:endParaRPr lang="en-US" sz="2800" b="0" kern="1200" cap="none" spc="0" dirty="0">
                <a:ln w="18415" cmpd="sng">
                  <a:prstDash val="solid"/>
                </a:ln>
                <a:solidFill>
                  <a:schemeClr val="tx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endParaRPr>
            </a:p>
          </p:txBody>
        </p:sp>
      </p:grpSp>
      <p:sp>
        <p:nvSpPr>
          <p:cNvPr id="19" name="Oval 18">
            <a:extLst>
              <a:ext uri="{FF2B5EF4-FFF2-40B4-BE49-F238E27FC236}">
                <a16:creationId xmlns:a16="http://schemas.microsoft.com/office/drawing/2014/main" id="{0FFB2FF7-F678-441D-8CD2-0AD737C65823}"/>
              </a:ext>
            </a:extLst>
          </p:cNvPr>
          <p:cNvSpPr/>
          <p:nvPr/>
        </p:nvSpPr>
        <p:spPr>
          <a:xfrm>
            <a:off x="1275467" y="4483543"/>
            <a:ext cx="1128772" cy="1128772"/>
          </a:xfrm>
          <a:prstGeom prst="ellipse">
            <a:avLst/>
          </a:prstGeom>
          <a:blipFill rotWithShape="0">
            <a:blip r:embed="rId3"/>
            <a:stretch>
              <a:fillRect/>
            </a:stretch>
          </a:blipFill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 z="300000" contourW="19050" prstMaterial="metal">
            <a:bevelT w="88900" h="203200"/>
            <a:bevelB w="165100" h="2540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1">
            <a:schemeClr val="accent5">
              <a:tint val="50000"/>
              <a:hueOff val="-6729641"/>
              <a:satOff val="-22947"/>
              <a:lumOff val="-3823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383472A1-D15F-48B4-A51A-42D9E9128FEA}"/>
              </a:ext>
            </a:extLst>
          </p:cNvPr>
          <p:cNvSpPr/>
          <p:nvPr/>
        </p:nvSpPr>
        <p:spPr>
          <a:xfrm>
            <a:off x="1275467" y="3270230"/>
            <a:ext cx="1128772" cy="1128772"/>
          </a:xfrm>
          <a:prstGeom prst="ellipse">
            <a:avLst/>
          </a:prstGeom>
          <a:blipFill rotWithShape="0">
            <a:blip r:embed="rId3"/>
            <a:stretch>
              <a:fillRect/>
            </a:stretch>
          </a:blipFill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 z="300000" contourW="19050" prstMaterial="metal">
            <a:bevelT w="88900" h="203200"/>
            <a:bevelB w="165100" h="2540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1">
            <a:schemeClr val="accent5">
              <a:tint val="50000"/>
              <a:hueOff val="-6729641"/>
              <a:satOff val="-22947"/>
              <a:lumOff val="-3823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F6FD8301-E1D4-46E0-BAB4-0D2CE5FA8DC1}"/>
              </a:ext>
            </a:extLst>
          </p:cNvPr>
          <p:cNvSpPr/>
          <p:nvPr/>
        </p:nvSpPr>
        <p:spPr>
          <a:xfrm>
            <a:off x="1202781" y="1987730"/>
            <a:ext cx="1128772" cy="1128772"/>
          </a:xfrm>
          <a:prstGeom prst="ellipse">
            <a:avLst/>
          </a:prstGeom>
          <a:blipFill rotWithShape="0">
            <a:blip r:embed="rId3"/>
            <a:stretch>
              <a:fillRect/>
            </a:stretch>
          </a:blipFill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 z="300000" contourW="19050" prstMaterial="metal">
            <a:bevelT w="88900" h="203200"/>
            <a:bevelB w="165100" h="2540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1">
            <a:schemeClr val="accent5">
              <a:tint val="50000"/>
              <a:hueOff val="-6729641"/>
              <a:satOff val="-22947"/>
              <a:lumOff val="-3823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</p:spTree>
    <p:extLst>
      <p:ext uri="{BB962C8B-B14F-4D97-AF65-F5344CB8AC3E}">
        <p14:creationId xmlns:p14="http://schemas.microsoft.com/office/powerpoint/2010/main" val="363555306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wind"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 rot="16200000">
            <a:off x="-2921168" y="2921169"/>
            <a:ext cx="6858001" cy="1015663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6000" dirty="0">
                <a:latin typeface="NikoshBAN" pitchFamily="2" charset="0"/>
                <a:cs typeface="NikoshBAN" pitchFamily="2" charset="0"/>
              </a:rPr>
              <a:t>পাঠ পরিচিতি</a:t>
            </a:r>
            <a:endParaRPr lang="en-US" sz="6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066800" y="1894446"/>
            <a:ext cx="8077200" cy="3046988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32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শ্রেণিঃ</a:t>
            </a:r>
            <a:r>
              <a:rPr lang="en-US" sz="32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>
                <a:solidFill>
                  <a:schemeClr val="accent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32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পঞ্চম</a:t>
            </a:r>
          </a:p>
          <a:p>
            <a:r>
              <a:rPr lang="bn-IN" sz="32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বিষয়ঃ</a:t>
            </a:r>
            <a:r>
              <a:rPr lang="en-US" sz="3200" dirty="0">
                <a:solidFill>
                  <a:schemeClr val="accent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3200" dirty="0">
                <a:solidFill>
                  <a:schemeClr val="accent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বিজ্ঞান</a:t>
            </a:r>
          </a:p>
          <a:p>
            <a:r>
              <a:rPr lang="bn-IN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অধ্যায়ঃ পদার্থ ও শক্তি </a:t>
            </a:r>
          </a:p>
          <a:p>
            <a:r>
              <a:rPr lang="bn-IN" sz="32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পাঠের নামঃ শক্তি </a:t>
            </a:r>
            <a:endParaRPr lang="bn-IN" sz="3200" dirty="0">
              <a:solidFill>
                <a:srgbClr val="80083B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IN" sz="32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পাঠ্যাংশঃ</a:t>
            </a:r>
            <a:r>
              <a:rPr lang="bn-IN" sz="3200" dirty="0">
                <a:solidFill>
                  <a:schemeClr val="accent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3200" dirty="0">
                <a:solidFill>
                  <a:srgbClr val="077F15"/>
                </a:solidFill>
                <a:latin typeface="NikoshBAN" pitchFamily="2" charset="0"/>
                <a:cs typeface="NikoshBAN" pitchFamily="2" charset="0"/>
              </a:rPr>
              <a:t>কোন কিছু করার সামর্থ্যই হলো শক্তি .....কাজটি 		    সম্পূর্ণ করি। </a:t>
            </a:r>
          </a:p>
        </p:txBody>
      </p:sp>
      <p:pic>
        <p:nvPicPr>
          <p:cNvPr id="12" name="Picture 11" descr="images-53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6800" y="4953000"/>
            <a:ext cx="8077200" cy="1546274"/>
          </a:xfrm>
          <a:prstGeom prst="rect">
            <a:avLst/>
          </a:prstGeom>
        </p:spPr>
      </p:pic>
      <p:pic>
        <p:nvPicPr>
          <p:cNvPr id="13" name="Picture 12" descr="images-53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6800" y="0"/>
            <a:ext cx="8077200" cy="167741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prestige"/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733C2503-7DFC-4DFE-A041-5870007EA95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143054" y="-1143055"/>
            <a:ext cx="6857891" cy="9144000"/>
          </a:xfrm>
          <a:prstGeom prst="rect">
            <a:avLst/>
          </a:prstGeom>
        </p:spPr>
      </p:pic>
      <p:sp>
        <p:nvSpPr>
          <p:cNvPr id="6" name="Oval Callout 5"/>
          <p:cNvSpPr/>
          <p:nvPr/>
        </p:nvSpPr>
        <p:spPr>
          <a:xfrm>
            <a:off x="5195961" y="715065"/>
            <a:ext cx="2695135" cy="1483067"/>
          </a:xfrm>
          <a:prstGeom prst="wedgeEllipseCallout">
            <a:avLst/>
          </a:prstGeom>
          <a:solidFill>
            <a:srgbClr val="FF9966"/>
          </a:solidFill>
          <a:ln w="57150"/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400" b="1" dirty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শিখনফল </a:t>
            </a:r>
            <a:endParaRPr lang="en-US" sz="4400" b="1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17513" y="4101189"/>
            <a:ext cx="7273583" cy="584775"/>
          </a:xfrm>
          <a:prstGeom prst="rect">
            <a:avLst/>
          </a:prstGeom>
          <a:gradFill>
            <a:gsLst>
              <a:gs pos="0">
                <a:schemeClr val="bg1"/>
              </a:gs>
              <a:gs pos="25000">
                <a:srgbClr val="FF6633"/>
              </a:gs>
              <a:gs pos="50000">
                <a:srgbClr val="FFFF00"/>
              </a:gs>
              <a:gs pos="75000">
                <a:srgbClr val="01A78F"/>
              </a:gs>
              <a:gs pos="100000">
                <a:srgbClr val="3366FF"/>
              </a:gs>
            </a:gsLst>
            <a:lin ang="18600000" scaled="0"/>
          </a:gradFill>
        </p:spPr>
        <p:txBody>
          <a:bodyPr wrap="square" rtlCol="0">
            <a:spAutoFit/>
          </a:bodyPr>
          <a:lstStyle/>
          <a:p>
            <a:r>
              <a:rPr lang="bn-IN" sz="3200" dirty="0">
                <a:latin typeface="NikoshBAN" pitchFamily="2" charset="0"/>
                <a:cs typeface="NikoshBAN" pitchFamily="2" charset="0"/>
              </a:rPr>
              <a:t>১৬.২.১ শক্তির বিভিন্ন উৎসের নাম বলতে পারবে। 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038600" y="1828800"/>
            <a:ext cx="533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dirty="0"/>
              <a:t> 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617513" y="2857273"/>
            <a:ext cx="3581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এই পাঠ শেষে শিক্ষার্থী......</a:t>
            </a:r>
            <a:endParaRPr lang="en-US" sz="32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allOver"/>
      </p:transition>
    </mc:Choice>
    <mc:Fallback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85945DEF-9CB6-4FD4-B332-B97FE48A26C2}"/>
              </a:ext>
            </a:extLst>
          </p:cNvPr>
          <p:cNvSpPr txBox="1"/>
          <p:nvPr/>
        </p:nvSpPr>
        <p:spPr>
          <a:xfrm>
            <a:off x="869853" y="2085594"/>
            <a:ext cx="66282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প্রশ্নঃ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শক্তি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  <a:r>
              <a:rPr lang="bn-IN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A30CABB-F0C6-451D-AEA1-A58F910F57FD}"/>
              </a:ext>
            </a:extLst>
          </p:cNvPr>
          <p:cNvSpPr txBox="1"/>
          <p:nvPr/>
        </p:nvSpPr>
        <p:spPr>
          <a:xfrm>
            <a:off x="869853" y="2589687"/>
            <a:ext cx="70783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উত্তরঃ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করার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সামর্থ্যকে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শক্তি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।  </a:t>
            </a:r>
            <a:r>
              <a:rPr lang="bn-IN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9CB03B1-8D76-4D66-9B15-DE29D8F9ED9D}"/>
              </a:ext>
            </a:extLst>
          </p:cNvPr>
          <p:cNvSpPr txBox="1"/>
          <p:nvPr/>
        </p:nvSpPr>
        <p:spPr>
          <a:xfrm>
            <a:off x="869852" y="3051743"/>
            <a:ext cx="55028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প্রশ্নঃ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শক্তি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কোথায়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হতে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পেয়ে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থাকি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?  </a:t>
            </a:r>
            <a:r>
              <a:rPr lang="bn-IN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1E2D8FF-4FF8-4469-BD2C-02831E4D85B7}"/>
              </a:ext>
            </a:extLst>
          </p:cNvPr>
          <p:cNvSpPr txBox="1"/>
          <p:nvPr/>
        </p:nvSpPr>
        <p:spPr>
          <a:xfrm>
            <a:off x="869852" y="3516084"/>
            <a:ext cx="61639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উত্তরঃ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শক্তি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খাদ্য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হতে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পেয়ে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থাকি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bn-IN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5C97674-9918-4F98-BC0A-963EACEA4CA6}"/>
              </a:ext>
            </a:extLst>
          </p:cNvPr>
          <p:cNvSpPr txBox="1"/>
          <p:nvPr/>
        </p:nvSpPr>
        <p:spPr>
          <a:xfrm>
            <a:off x="869852" y="4202787"/>
            <a:ext cx="81709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প্রশ্নঃ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তাহলে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আমাদের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শক্তি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উৎস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হলো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? 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81D7D5B-4208-471D-84BB-71E3A347737E}"/>
              </a:ext>
            </a:extLst>
          </p:cNvPr>
          <p:cNvSpPr txBox="1"/>
          <p:nvPr/>
        </p:nvSpPr>
        <p:spPr>
          <a:xfrm>
            <a:off x="869851" y="4774647"/>
            <a:ext cx="81709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উত্তরঃ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তাহলে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আমাদের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শক্তির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উৎস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হলো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খাদ্য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8147CAD1-6AAB-4995-9528-933FEEC136F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630" b="96700" l="8837" r="9069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371" t="3282" r="9239" b="3179"/>
          <a:stretch/>
        </p:blipFill>
        <p:spPr>
          <a:xfrm>
            <a:off x="21107" y="5002846"/>
            <a:ext cx="1453198" cy="1743838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D6AEC6AF-4828-4523-9B8B-841485A0FEC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630" b="96700" l="8837" r="9069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371" t="3282" r="9239" b="3179"/>
          <a:stretch/>
        </p:blipFill>
        <p:spPr>
          <a:xfrm rot="10800000">
            <a:off x="7680959" y="58119"/>
            <a:ext cx="1463040" cy="1755648"/>
          </a:xfrm>
          <a:prstGeom prst="rect">
            <a:avLst/>
          </a:prstGeom>
        </p:spPr>
      </p:pic>
      <p:sp>
        <p:nvSpPr>
          <p:cNvPr id="17" name="Scroll: Horizontal 16">
            <a:extLst>
              <a:ext uri="{FF2B5EF4-FFF2-40B4-BE49-F238E27FC236}">
                <a16:creationId xmlns:a16="http://schemas.microsoft.com/office/drawing/2014/main" id="{C16ADBFE-771C-4892-B064-3E1D7D8BF3F4}"/>
              </a:ext>
            </a:extLst>
          </p:cNvPr>
          <p:cNvSpPr/>
          <p:nvPr/>
        </p:nvSpPr>
        <p:spPr>
          <a:xfrm>
            <a:off x="2484702" y="289884"/>
            <a:ext cx="3651746" cy="801731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>
                <a:ln w="0"/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পূর্বজ্ঞান যাচাই </a:t>
            </a:r>
            <a:endParaRPr lang="en-US" sz="3200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EF32CC04-AD2B-48EE-856C-81ACBCF311A6}"/>
              </a:ext>
            </a:extLst>
          </p:cNvPr>
          <p:cNvSpPr txBox="1"/>
          <p:nvPr/>
        </p:nvSpPr>
        <p:spPr>
          <a:xfrm>
            <a:off x="869853" y="1562745"/>
            <a:ext cx="61639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নিম্নোক্ত প্রশ্নের মাধ্যমে পূর্বজ্ঞান যাচাই করবো- </a:t>
            </a:r>
            <a:r>
              <a:rPr lang="en-US" sz="2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4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175454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  <p:bldP spid="11" grpId="0"/>
      <p:bldP spid="1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0AEBA800-199C-461B-A70D-018F96D3A8E6}"/>
              </a:ext>
            </a:extLst>
          </p:cNvPr>
          <p:cNvGrpSpPr/>
          <p:nvPr/>
        </p:nvGrpSpPr>
        <p:grpSpPr>
          <a:xfrm>
            <a:off x="2433711" y="464234"/>
            <a:ext cx="4557931" cy="5725551"/>
            <a:chOff x="2433711" y="464234"/>
            <a:chExt cx="4557931" cy="5725551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4F290A83-C890-48A0-9460-9EE3CD269D8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132" t="6467" r="13759" b="11290"/>
            <a:stretch/>
          </p:blipFill>
          <p:spPr>
            <a:xfrm rot="628681">
              <a:off x="2433711" y="464234"/>
              <a:ext cx="4557931" cy="5725551"/>
            </a:xfrm>
            <a:prstGeom prst="rect">
              <a:avLst/>
            </a:prstGeom>
          </p:spPr>
        </p:pic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C170B9ED-2966-4068-ACD5-ECDC14334D23}"/>
                </a:ext>
              </a:extLst>
            </p:cNvPr>
            <p:cNvSpPr txBox="1"/>
            <p:nvPr/>
          </p:nvSpPr>
          <p:spPr>
            <a:xfrm rot="21335284">
              <a:off x="3324088" y="2752799"/>
              <a:ext cx="2861584" cy="923330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bn-IN" sz="5400" dirty="0">
                  <a:ln w="0"/>
                  <a:solidFill>
                    <a:srgbClr val="00206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শক্তির উৎস </a:t>
              </a:r>
              <a:endParaRPr lang="en-US" sz="540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5C54E7D9-2233-447C-99FF-398CD2B868E5}"/>
              </a:ext>
            </a:extLst>
          </p:cNvPr>
          <p:cNvSpPr txBox="1"/>
          <p:nvPr/>
        </p:nvSpPr>
        <p:spPr>
          <a:xfrm>
            <a:off x="393895" y="829994"/>
            <a:ext cx="292413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তাহলে ,আজ আমরা-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754AF4A-CE06-4DF8-A460-FCD6900300E8}"/>
              </a:ext>
            </a:extLst>
          </p:cNvPr>
          <p:cNvSpPr txBox="1"/>
          <p:nvPr/>
        </p:nvSpPr>
        <p:spPr>
          <a:xfrm>
            <a:off x="6611815" y="4487594"/>
            <a:ext cx="21664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সম্পর্কে জানবো।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63023D51-D759-4B8A-BDD1-1DD7D7E45D5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948" b="93703" l="16957" r="8195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6880" t="4441" r="16880" b="5659"/>
          <a:stretch/>
        </p:blipFill>
        <p:spPr>
          <a:xfrm>
            <a:off x="1584" y="5205843"/>
            <a:ext cx="1656814" cy="1630257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A9426311-B3A4-45EF-B3BD-871F6809B32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948" b="93703" l="16957" r="8195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6880" t="4441" r="16880" b="5659"/>
          <a:stretch/>
        </p:blipFill>
        <p:spPr>
          <a:xfrm rot="10800000">
            <a:off x="7474260" y="14865"/>
            <a:ext cx="1656814" cy="16302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120411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 invX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8EA8C84-F2F7-44E9-B324-19B4FBE3E91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124" y="1039770"/>
            <a:ext cx="2712959" cy="2187941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5668B006-9E4C-4DF1-9D90-4E8FEF418A2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630" b="96700" l="8837" r="9069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371" t="3282" r="9239" b="3179"/>
          <a:stretch/>
        </p:blipFill>
        <p:spPr>
          <a:xfrm>
            <a:off x="0" y="5686748"/>
            <a:ext cx="976045" cy="117125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33049CB-EC0B-45E0-A6A7-EF40558B986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5520" y="1039769"/>
            <a:ext cx="2712959" cy="2187941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43B0A45D-3647-48F9-9F5A-C1D218B3E5E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7917" y="1039769"/>
            <a:ext cx="2712959" cy="2187941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28E137A5-9F46-4E86-868A-0E5F1F96DB03}"/>
              </a:ext>
            </a:extLst>
          </p:cNvPr>
          <p:cNvSpPr txBox="1"/>
          <p:nvPr/>
        </p:nvSpPr>
        <p:spPr>
          <a:xfrm>
            <a:off x="3010487" y="211015"/>
            <a:ext cx="3123027" cy="461665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দেখ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বল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486A3A6-BA29-485F-B3D2-C83EF9A3F9FF}"/>
              </a:ext>
            </a:extLst>
          </p:cNvPr>
          <p:cNvSpPr txBox="1"/>
          <p:nvPr/>
        </p:nvSpPr>
        <p:spPr>
          <a:xfrm>
            <a:off x="492369" y="3432519"/>
            <a:ext cx="209608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2000" dirty="0">
                <a:latin typeface="NikoshBAN" panose="02000000000000000000" pitchFamily="2" charset="0"/>
                <a:cs typeface="NikoshBAN" panose="02000000000000000000" pitchFamily="2" charset="0"/>
              </a:rPr>
              <a:t>টেলিভিশন </a:t>
            </a:r>
            <a:endParaRPr lang="en-US" sz="2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8C23060-347E-4137-9FD0-3B1C32F6229A}"/>
              </a:ext>
            </a:extLst>
          </p:cNvPr>
          <p:cNvSpPr txBox="1"/>
          <p:nvPr/>
        </p:nvSpPr>
        <p:spPr>
          <a:xfrm>
            <a:off x="3542720" y="3444242"/>
            <a:ext cx="209608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2000" dirty="0">
                <a:latin typeface="NikoshBAN" panose="02000000000000000000" pitchFamily="2" charset="0"/>
                <a:cs typeface="NikoshBAN" panose="02000000000000000000" pitchFamily="2" charset="0"/>
              </a:rPr>
              <a:t>বৈদ্যুতিক পাখা </a:t>
            </a:r>
            <a:endParaRPr lang="en-US" sz="2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1A7A3C6-43DD-482D-A6D4-BED56D7F3174}"/>
              </a:ext>
            </a:extLst>
          </p:cNvPr>
          <p:cNvSpPr txBox="1"/>
          <p:nvPr/>
        </p:nvSpPr>
        <p:spPr>
          <a:xfrm>
            <a:off x="6550860" y="3455965"/>
            <a:ext cx="209608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2000" dirty="0">
                <a:latin typeface="NikoshBAN" panose="02000000000000000000" pitchFamily="2" charset="0"/>
                <a:cs typeface="NikoshBAN" panose="02000000000000000000" pitchFamily="2" charset="0"/>
              </a:rPr>
              <a:t>বৈদ্যুতিক বাতি  </a:t>
            </a:r>
            <a:endParaRPr lang="en-US" sz="2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0F938AA6-E066-4D38-BADB-DC245F631BFB}"/>
              </a:ext>
            </a:extLst>
          </p:cNvPr>
          <p:cNvGrpSpPr/>
          <p:nvPr/>
        </p:nvGrpSpPr>
        <p:grpSpPr>
          <a:xfrm>
            <a:off x="950331" y="4600136"/>
            <a:ext cx="6702495" cy="461665"/>
            <a:chOff x="514231" y="4220308"/>
            <a:chExt cx="6702495" cy="461665"/>
          </a:xfrm>
        </p:grpSpPr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BEF09C75-8609-4428-B4F8-11663F182E50}"/>
                </a:ext>
              </a:extLst>
            </p:cNvPr>
            <p:cNvSpPr txBox="1"/>
            <p:nvPr/>
          </p:nvSpPr>
          <p:spPr>
            <a:xfrm>
              <a:off x="703385" y="4220308"/>
              <a:ext cx="651334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IN" sz="2400" dirty="0">
                  <a:latin typeface="NikoshBAN" panose="02000000000000000000" pitchFamily="2" charset="0"/>
                  <a:cs typeface="NikoshBAN" panose="02000000000000000000" pitchFamily="2" charset="0"/>
                </a:rPr>
                <a:t>  ছবিতে প্রদর্শিত প্রযুক্তিগুলো কীসের মাধ্যমে চালানো হয়? </a:t>
              </a:r>
              <a:endParaRPr lang="en-US" sz="24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16" name="Star: 5 Points 15">
              <a:extLst>
                <a:ext uri="{FF2B5EF4-FFF2-40B4-BE49-F238E27FC236}">
                  <a16:creationId xmlns:a16="http://schemas.microsoft.com/office/drawing/2014/main" id="{9074A9D3-554C-4E0D-8514-F1598744612D}"/>
                </a:ext>
              </a:extLst>
            </p:cNvPr>
            <p:cNvSpPr/>
            <p:nvPr/>
          </p:nvSpPr>
          <p:spPr>
            <a:xfrm>
              <a:off x="514231" y="4250277"/>
              <a:ext cx="279829" cy="263612"/>
            </a:xfrm>
            <a:prstGeom prst="star5">
              <a:avLst/>
            </a:prstGeom>
            <a:solidFill>
              <a:srgbClr val="C00000"/>
            </a:solidFill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9F58D2EF-67E5-48D1-93BF-69DB37533F01}"/>
              </a:ext>
            </a:extLst>
          </p:cNvPr>
          <p:cNvGrpSpPr/>
          <p:nvPr/>
        </p:nvGrpSpPr>
        <p:grpSpPr>
          <a:xfrm>
            <a:off x="872706" y="5104235"/>
            <a:ext cx="6735574" cy="461665"/>
            <a:chOff x="492878" y="4597796"/>
            <a:chExt cx="6735574" cy="461665"/>
          </a:xfrm>
        </p:grpSpPr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9BBA3B06-5356-4AEC-A2D5-524FA91C0EAC}"/>
                </a:ext>
              </a:extLst>
            </p:cNvPr>
            <p:cNvSpPr txBox="1"/>
            <p:nvPr/>
          </p:nvSpPr>
          <p:spPr>
            <a:xfrm>
              <a:off x="715111" y="4597796"/>
              <a:ext cx="651334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IN" sz="2400" dirty="0">
                  <a:latin typeface="NikoshBAN" panose="02000000000000000000" pitchFamily="2" charset="0"/>
                  <a:cs typeface="NikoshBAN" panose="02000000000000000000" pitchFamily="2" charset="0"/>
                </a:rPr>
                <a:t>  ছবিতে প্রদর্শিত প্রযুক্তিগুলো বৈদ্যুতিক শক্তির মাধ্যমে চালানো হয়।  </a:t>
              </a:r>
              <a:endParaRPr lang="en-US" sz="24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18" name="Arrow: Right 17">
              <a:extLst>
                <a:ext uri="{FF2B5EF4-FFF2-40B4-BE49-F238E27FC236}">
                  <a16:creationId xmlns:a16="http://schemas.microsoft.com/office/drawing/2014/main" id="{B46F20F4-147D-4AF6-B1E5-5ADED16A3D4D}"/>
                </a:ext>
              </a:extLst>
            </p:cNvPr>
            <p:cNvSpPr/>
            <p:nvPr/>
          </p:nvSpPr>
          <p:spPr>
            <a:xfrm>
              <a:off x="492878" y="4690254"/>
              <a:ext cx="314691" cy="180965"/>
            </a:xfrm>
            <a:prstGeom prst="rightArrow">
              <a:avLst/>
            </a:prstGeom>
            <a:solidFill>
              <a:srgbClr val="00B05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</p:grpSp>
    </p:spTree>
    <p:extLst>
      <p:ext uri="{BB962C8B-B14F-4D97-AF65-F5344CB8AC3E}">
        <p14:creationId xmlns:p14="http://schemas.microsoft.com/office/powerpoint/2010/main" val="75392642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drape" invX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500"/>
                            </p:stCondLst>
                            <p:childTnLst>
                              <p:par>
                                <p:cTn id="34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953BD77-5122-41E6-AA76-6D01087F4D9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4948" b="93703" l="16957" r="8195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6880" t="4441" r="16880" b="5659"/>
          <a:stretch/>
        </p:blipFill>
        <p:spPr>
          <a:xfrm>
            <a:off x="0" y="6012632"/>
            <a:ext cx="859138" cy="845368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FCBBDB92-6734-40C4-A37E-DEAC44D412F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4948" b="93703" l="16957" r="8195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6880" t="4441" r="16880" b="5659"/>
          <a:stretch/>
        </p:blipFill>
        <p:spPr>
          <a:xfrm rot="10800000">
            <a:off x="8284862" y="0"/>
            <a:ext cx="859138" cy="845368"/>
          </a:xfrm>
          <a:prstGeom prst="rect">
            <a:avLst/>
          </a:prstGeom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B5837A73-B0CD-402C-B8AB-D457943076B5}"/>
              </a:ext>
            </a:extLst>
          </p:cNvPr>
          <p:cNvGrpSpPr/>
          <p:nvPr/>
        </p:nvGrpSpPr>
        <p:grpSpPr>
          <a:xfrm>
            <a:off x="1544340" y="3995231"/>
            <a:ext cx="5981876" cy="461665"/>
            <a:chOff x="911293" y="3573194"/>
            <a:chExt cx="5981876" cy="461665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B91883E1-C3D8-4E18-9A9F-74E10307869C}"/>
                </a:ext>
              </a:extLst>
            </p:cNvPr>
            <p:cNvSpPr txBox="1"/>
            <p:nvPr/>
          </p:nvSpPr>
          <p:spPr>
            <a:xfrm>
              <a:off x="1111348" y="3573194"/>
              <a:ext cx="578182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NikoshBAN" panose="02000000000000000000" pitchFamily="2" charset="0"/>
                  <a:cs typeface="NikoshBAN" panose="02000000000000000000" pitchFamily="2" charset="0"/>
                </a:rPr>
                <a:t>  </a:t>
              </a:r>
              <a:r>
                <a:rPr lang="en-US" sz="24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চলমান</a:t>
              </a:r>
              <a:r>
                <a:rPr lang="en-US" sz="24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4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গাড়ির</a:t>
              </a:r>
              <a:r>
                <a:rPr lang="en-US" sz="24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4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শক্তি</a:t>
              </a:r>
              <a:r>
                <a:rPr lang="en-US" sz="24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4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কী</a:t>
              </a:r>
              <a:r>
                <a:rPr lang="en-US" sz="24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4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ধরনের</a:t>
              </a:r>
              <a:r>
                <a:rPr lang="en-US" sz="24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4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শক্তি</a:t>
              </a:r>
              <a:r>
                <a:rPr lang="en-US" sz="2400" dirty="0">
                  <a:latin typeface="NikoshBAN" panose="02000000000000000000" pitchFamily="2" charset="0"/>
                  <a:cs typeface="NikoshBAN" panose="02000000000000000000" pitchFamily="2" charset="0"/>
                </a:rPr>
                <a:t> ? </a:t>
              </a:r>
            </a:p>
          </p:txBody>
        </p:sp>
        <p:sp>
          <p:nvSpPr>
            <p:cNvPr id="7" name="Star: 5 Points 6">
              <a:extLst>
                <a:ext uri="{FF2B5EF4-FFF2-40B4-BE49-F238E27FC236}">
                  <a16:creationId xmlns:a16="http://schemas.microsoft.com/office/drawing/2014/main" id="{F6767566-2197-4B35-83F2-A1517A06D4C5}"/>
                </a:ext>
              </a:extLst>
            </p:cNvPr>
            <p:cNvSpPr/>
            <p:nvPr/>
          </p:nvSpPr>
          <p:spPr>
            <a:xfrm>
              <a:off x="911293" y="3671668"/>
              <a:ext cx="200055" cy="200055"/>
            </a:xfrm>
            <a:prstGeom prst="star5">
              <a:avLst/>
            </a:prstGeom>
            <a:solidFill>
              <a:srgbClr val="C0000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2AEE6E3E-DBD1-40BF-B9C4-6FD2E9BD9C0B}"/>
              </a:ext>
            </a:extLst>
          </p:cNvPr>
          <p:cNvGrpSpPr/>
          <p:nvPr/>
        </p:nvGrpSpPr>
        <p:grpSpPr>
          <a:xfrm>
            <a:off x="1511973" y="4583730"/>
            <a:ext cx="6025963" cy="461665"/>
            <a:chOff x="878926" y="4161693"/>
            <a:chExt cx="6025963" cy="461665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2FEB0EFB-E062-4863-8136-E5542E037367}"/>
                </a:ext>
              </a:extLst>
            </p:cNvPr>
            <p:cNvSpPr txBox="1"/>
            <p:nvPr/>
          </p:nvSpPr>
          <p:spPr>
            <a:xfrm>
              <a:off x="1123068" y="4161693"/>
              <a:ext cx="578182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NikoshBAN" panose="02000000000000000000" pitchFamily="2" charset="0"/>
                  <a:cs typeface="NikoshBAN" panose="02000000000000000000" pitchFamily="2" charset="0"/>
                </a:rPr>
                <a:t>  </a:t>
              </a:r>
              <a:r>
                <a:rPr lang="en-US" sz="24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চলমান</a:t>
              </a:r>
              <a:r>
                <a:rPr lang="en-US" sz="24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4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গাড়ির</a:t>
              </a:r>
              <a:r>
                <a:rPr lang="en-US" sz="24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4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শক্তি</a:t>
              </a:r>
              <a:r>
                <a:rPr lang="bn-IN" sz="2400" dirty="0">
                  <a:latin typeface="NikoshBAN" panose="02000000000000000000" pitchFamily="2" charset="0"/>
                  <a:cs typeface="NikoshBAN" panose="02000000000000000000" pitchFamily="2" charset="0"/>
                </a:rPr>
                <a:t> যান্ত্রিক </a:t>
              </a:r>
              <a:r>
                <a:rPr lang="en-US" sz="24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শক্তি</a:t>
              </a:r>
              <a:r>
                <a:rPr lang="bn-IN" sz="2400" dirty="0">
                  <a:latin typeface="NikoshBAN" panose="02000000000000000000" pitchFamily="2" charset="0"/>
                  <a:cs typeface="NikoshBAN" panose="02000000000000000000" pitchFamily="2" charset="0"/>
                </a:rPr>
                <a:t>। </a:t>
              </a:r>
              <a:endParaRPr lang="en-US" sz="24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12" name="Arrow: Right 11">
              <a:extLst>
                <a:ext uri="{FF2B5EF4-FFF2-40B4-BE49-F238E27FC236}">
                  <a16:creationId xmlns:a16="http://schemas.microsoft.com/office/drawing/2014/main" id="{B71B5A7E-C94D-4AC9-AB68-39621638EFD8}"/>
                </a:ext>
              </a:extLst>
            </p:cNvPr>
            <p:cNvSpPr/>
            <p:nvPr/>
          </p:nvSpPr>
          <p:spPr>
            <a:xfrm>
              <a:off x="878926" y="4295274"/>
              <a:ext cx="317838" cy="194019"/>
            </a:xfrm>
            <a:prstGeom prst="rightArrow">
              <a:avLst/>
            </a:prstGeom>
            <a:solidFill>
              <a:srgbClr val="00B05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CC73147A-6B22-4B36-A8D9-53014677222C}"/>
              </a:ext>
            </a:extLst>
          </p:cNvPr>
          <p:cNvSpPr txBox="1"/>
          <p:nvPr/>
        </p:nvSpPr>
        <p:spPr>
          <a:xfrm>
            <a:off x="1744395" y="5621405"/>
            <a:ext cx="6371654" cy="52322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কোন চলমান বস্তুর শক্তি হলো যান্ত্রিক শক্তি।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E1D0D91-7038-43A5-8E40-26B4A1EE542C}"/>
              </a:ext>
            </a:extLst>
          </p:cNvPr>
          <p:cNvSpPr txBox="1"/>
          <p:nvPr/>
        </p:nvSpPr>
        <p:spPr>
          <a:xfrm>
            <a:off x="3671668" y="3220333"/>
            <a:ext cx="1800664" cy="46166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IN" sz="2400" dirty="0">
                <a:latin typeface="NikoshBAN" panose="02000000000000000000" pitchFamily="2" charset="0"/>
                <a:cs typeface="NikoshBAN" panose="02000000000000000000" pitchFamily="2" charset="0"/>
              </a:rPr>
              <a:t>চলমান গাড়ি 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93888DB-B3C1-4591-A501-EB0FA0A18EE5}"/>
              </a:ext>
            </a:extLst>
          </p:cNvPr>
          <p:cNvSpPr txBox="1"/>
          <p:nvPr/>
        </p:nvSpPr>
        <p:spPr>
          <a:xfrm>
            <a:off x="3010487" y="211015"/>
            <a:ext cx="3123027" cy="461665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দেখ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বল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1253B56F-1E0E-4A86-BFEF-9EBC3B574114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2" t="10382" b="12714"/>
          <a:stretch/>
        </p:blipFill>
        <p:spPr>
          <a:xfrm>
            <a:off x="2520934" y="974985"/>
            <a:ext cx="4102133" cy="21096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88518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750"/>
                            </p:stCondLst>
                            <p:childTnLst>
                              <p:par>
                                <p:cTn id="29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2FD029D-3DED-40D6-BE65-4CB4ACE61F5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7276" y="365252"/>
            <a:ext cx="2908004" cy="2181003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93A557A-37A9-4AE1-BC46-75BEC5C814E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8404"/>
          <a:stretch/>
        </p:blipFill>
        <p:spPr>
          <a:xfrm>
            <a:off x="610676" y="330605"/>
            <a:ext cx="2908004" cy="2160753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9AA294D-4F40-43D5-9C11-0082060BE2B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396" y="3101048"/>
            <a:ext cx="2347548" cy="3147262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76E401A-FF8B-426E-A516-95685D68209A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4948" b="93703" l="16957" r="8195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6880" t="4441" r="16880" b="5659"/>
          <a:stretch/>
        </p:blipFill>
        <p:spPr>
          <a:xfrm>
            <a:off x="0" y="6012632"/>
            <a:ext cx="859138" cy="84536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60827D5-4978-45D3-A15C-8237ABC66253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4948" b="93703" l="16957" r="8195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6880" t="4441" r="16880" b="5659"/>
          <a:stretch/>
        </p:blipFill>
        <p:spPr>
          <a:xfrm rot="10800000">
            <a:off x="8284862" y="0"/>
            <a:ext cx="859138" cy="845368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81D8F67D-EEF1-4470-8A08-9CA5037A63CB}"/>
              </a:ext>
            </a:extLst>
          </p:cNvPr>
          <p:cNvSpPr txBox="1"/>
          <p:nvPr/>
        </p:nvSpPr>
        <p:spPr>
          <a:xfrm>
            <a:off x="1105925" y="2631390"/>
            <a:ext cx="1571093" cy="34808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IN" sz="2000" dirty="0">
                <a:latin typeface="NikoshBAN" panose="02000000000000000000" pitchFamily="2" charset="0"/>
                <a:cs typeface="NikoshBAN" panose="02000000000000000000" pitchFamily="2" charset="0"/>
              </a:rPr>
              <a:t>সূর্য </a:t>
            </a:r>
            <a:endParaRPr lang="en-US" sz="2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5DC268B-C89A-47FB-99D5-74E5725EAE0C}"/>
              </a:ext>
            </a:extLst>
          </p:cNvPr>
          <p:cNvSpPr txBox="1"/>
          <p:nvPr/>
        </p:nvSpPr>
        <p:spPr>
          <a:xfrm>
            <a:off x="5116935" y="2669913"/>
            <a:ext cx="1788050" cy="37319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IN" sz="2000" dirty="0">
                <a:latin typeface="NikoshBAN" panose="02000000000000000000" pitchFamily="2" charset="0"/>
                <a:cs typeface="NikoshBAN" panose="02000000000000000000" pitchFamily="2" charset="0"/>
              </a:rPr>
              <a:t>বাতি  </a:t>
            </a:r>
            <a:endParaRPr lang="en-US" sz="2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A47D63E-A139-4DD0-9C47-3C27B81C8631}"/>
              </a:ext>
            </a:extLst>
          </p:cNvPr>
          <p:cNvSpPr txBox="1"/>
          <p:nvPr/>
        </p:nvSpPr>
        <p:spPr>
          <a:xfrm>
            <a:off x="923603" y="6385051"/>
            <a:ext cx="1701268" cy="33784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IN" sz="2000" dirty="0">
                <a:latin typeface="NikoshBAN" panose="02000000000000000000" pitchFamily="2" charset="0"/>
                <a:cs typeface="NikoshBAN" panose="02000000000000000000" pitchFamily="2" charset="0"/>
              </a:rPr>
              <a:t>মোমবাতি   </a:t>
            </a:r>
            <a:endParaRPr lang="en-US" sz="2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BC911C9A-F807-4754-A284-0F2C480C8325}"/>
              </a:ext>
            </a:extLst>
          </p:cNvPr>
          <p:cNvGrpSpPr/>
          <p:nvPr/>
        </p:nvGrpSpPr>
        <p:grpSpPr>
          <a:xfrm>
            <a:off x="3589021" y="3560251"/>
            <a:ext cx="5358032" cy="461665"/>
            <a:chOff x="911293" y="3573194"/>
            <a:chExt cx="5981876" cy="461665"/>
          </a:xfrm>
        </p:grpSpPr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F225E5BC-FA7A-440E-85DB-092A616F9F8C}"/>
                </a:ext>
              </a:extLst>
            </p:cNvPr>
            <p:cNvSpPr txBox="1"/>
            <p:nvPr/>
          </p:nvSpPr>
          <p:spPr>
            <a:xfrm>
              <a:off x="1111348" y="3573194"/>
              <a:ext cx="578182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IN" sz="2400" dirty="0">
                  <a:latin typeface="NikoshBAN" panose="02000000000000000000" pitchFamily="2" charset="0"/>
                  <a:cs typeface="NikoshBAN" panose="02000000000000000000" pitchFamily="2" charset="0"/>
                </a:rPr>
                <a:t>ছবিতে প্রদর্শিত উৎসগুলো হতে আমরা কী </a:t>
              </a:r>
              <a:r>
                <a:rPr lang="en-US" sz="24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শক্তি</a:t>
              </a:r>
              <a:r>
                <a:rPr lang="bn-IN" sz="2400" dirty="0">
                  <a:latin typeface="NikoshBAN" panose="02000000000000000000" pitchFamily="2" charset="0"/>
                  <a:cs typeface="NikoshBAN" panose="02000000000000000000" pitchFamily="2" charset="0"/>
                </a:rPr>
                <a:t> পাই</a:t>
              </a:r>
              <a:r>
                <a:rPr lang="en-US" sz="2400" dirty="0">
                  <a:latin typeface="NikoshBAN" panose="02000000000000000000" pitchFamily="2" charset="0"/>
                  <a:cs typeface="NikoshBAN" panose="02000000000000000000" pitchFamily="2" charset="0"/>
                </a:rPr>
                <a:t>?</a:t>
              </a:r>
            </a:p>
          </p:txBody>
        </p:sp>
        <p:sp>
          <p:nvSpPr>
            <p:cNvPr id="15" name="Star: 5 Points 14">
              <a:extLst>
                <a:ext uri="{FF2B5EF4-FFF2-40B4-BE49-F238E27FC236}">
                  <a16:creationId xmlns:a16="http://schemas.microsoft.com/office/drawing/2014/main" id="{999027CE-7143-4299-A1A0-44ABEE96ADB8}"/>
                </a:ext>
              </a:extLst>
            </p:cNvPr>
            <p:cNvSpPr/>
            <p:nvPr/>
          </p:nvSpPr>
          <p:spPr>
            <a:xfrm>
              <a:off x="911293" y="3671668"/>
              <a:ext cx="200055" cy="200055"/>
            </a:xfrm>
            <a:prstGeom prst="star5">
              <a:avLst/>
            </a:prstGeom>
            <a:solidFill>
              <a:srgbClr val="C0000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18656DF6-7C24-4311-B940-B1BB3E78EB9C}"/>
              </a:ext>
            </a:extLst>
          </p:cNvPr>
          <p:cNvGrpSpPr/>
          <p:nvPr/>
        </p:nvGrpSpPr>
        <p:grpSpPr>
          <a:xfrm>
            <a:off x="3518680" y="4162415"/>
            <a:ext cx="6096303" cy="461665"/>
            <a:chOff x="808586" y="4161693"/>
            <a:chExt cx="6096303" cy="461665"/>
          </a:xfrm>
        </p:grpSpPr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A5F9CEFE-A5A5-4696-8FAB-62940410141E}"/>
                </a:ext>
              </a:extLst>
            </p:cNvPr>
            <p:cNvSpPr txBox="1"/>
            <p:nvPr/>
          </p:nvSpPr>
          <p:spPr>
            <a:xfrm>
              <a:off x="1123068" y="4161693"/>
              <a:ext cx="578182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IN" sz="2400" dirty="0">
                  <a:latin typeface="NikoshBAN" panose="02000000000000000000" pitchFamily="2" charset="0"/>
                  <a:cs typeface="NikoshBAN" panose="02000000000000000000" pitchFamily="2" charset="0"/>
                </a:rPr>
                <a:t>এই উৎসগুলো থেকে আমরা আলোক শক্তি পেয়ে থাকি। </a:t>
              </a:r>
              <a:endParaRPr lang="en-US" sz="24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18" name="Arrow: Right 17">
              <a:extLst>
                <a:ext uri="{FF2B5EF4-FFF2-40B4-BE49-F238E27FC236}">
                  <a16:creationId xmlns:a16="http://schemas.microsoft.com/office/drawing/2014/main" id="{F85CF303-F60F-4652-92A8-16F52BB39F47}"/>
                </a:ext>
              </a:extLst>
            </p:cNvPr>
            <p:cNvSpPr/>
            <p:nvPr/>
          </p:nvSpPr>
          <p:spPr>
            <a:xfrm>
              <a:off x="808586" y="4295274"/>
              <a:ext cx="317838" cy="194019"/>
            </a:xfrm>
            <a:prstGeom prst="rightArrow">
              <a:avLst/>
            </a:prstGeom>
            <a:solidFill>
              <a:srgbClr val="00B05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9" name="TextBox 18">
            <a:extLst>
              <a:ext uri="{FF2B5EF4-FFF2-40B4-BE49-F238E27FC236}">
                <a16:creationId xmlns:a16="http://schemas.microsoft.com/office/drawing/2014/main" id="{3B907680-E01E-443B-AA75-0B6DC82D35EE}"/>
              </a:ext>
            </a:extLst>
          </p:cNvPr>
          <p:cNvSpPr txBox="1"/>
          <p:nvPr/>
        </p:nvSpPr>
        <p:spPr>
          <a:xfrm>
            <a:off x="3390313" y="5219114"/>
            <a:ext cx="5556739" cy="95410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বিভিন্ন ধরণের আলো সৃষ্টি করতে সক্ষম যে শক্তি আমাদের দেখতে সাহায্য করে তাই আলোক শক্তি।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982802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9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250"/>
                            </p:stCondLst>
                            <p:childTnLst>
                              <p:par>
                                <p:cTn id="3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000"/>
                            </p:stCondLst>
                            <p:childTnLst>
                              <p:par>
                                <p:cTn id="60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9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Basis">
  <a:themeElements>
    <a:clrScheme name="Basis">
      <a:dk1>
        <a:srgbClr val="000000"/>
      </a:dk1>
      <a:lt1>
        <a:srgbClr val="FFFFFF"/>
      </a:lt1>
      <a:dk2>
        <a:srgbClr val="565349"/>
      </a:dk2>
      <a:lt2>
        <a:srgbClr val="DDDDDD"/>
      </a:lt2>
      <a:accent1>
        <a:srgbClr val="A6B727"/>
      </a:accent1>
      <a:accent2>
        <a:srgbClr val="DF5327"/>
      </a:accent2>
      <a:accent3>
        <a:srgbClr val="FE9E00"/>
      </a:accent3>
      <a:accent4>
        <a:srgbClr val="418AB3"/>
      </a:accent4>
      <a:accent5>
        <a:srgbClr val="D7D447"/>
      </a:accent5>
      <a:accent6>
        <a:srgbClr val="818183"/>
      </a:accent6>
      <a:hlink>
        <a:srgbClr val="F59E00"/>
      </a:hlink>
      <a:folHlink>
        <a:srgbClr val="B2B2B2"/>
      </a:folHlink>
    </a:clrScheme>
    <a:fontScheme name="Basis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Basis">
      <a:fillStyleLst>
        <a:solidFill>
          <a:schemeClr val="phClr"/>
        </a:solidFill>
        <a:solidFill>
          <a:schemeClr val="phClr">
            <a:tint val="55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sis" id="{5665723A-49BA-4B57-8411-A56F8F207965}" vid="{90E45F77-AEFC-46EF-A7C1-5B338C297B02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406</TotalTime>
  <Words>426</Words>
  <Application>Microsoft Office PowerPoint</Application>
  <PresentationFormat>On-screen Show (4:3)</PresentationFormat>
  <Paragraphs>83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16</vt:i4>
      </vt:variant>
    </vt:vector>
  </HeadingPairs>
  <TitlesOfParts>
    <vt:vector size="24" baseType="lpstr">
      <vt:lpstr>Arial</vt:lpstr>
      <vt:lpstr>Calibri</vt:lpstr>
      <vt:lpstr>Calibri Light</vt:lpstr>
      <vt:lpstr>Corbel</vt:lpstr>
      <vt:lpstr>NikoshBAN</vt:lpstr>
      <vt:lpstr>Office Theme</vt:lpstr>
      <vt:lpstr>1_Office Theme</vt:lpstr>
      <vt:lpstr>Basis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User</cp:lastModifiedBy>
  <cp:revision>22</cp:revision>
  <dcterms:created xsi:type="dcterms:W3CDTF">2022-01-17T05:11:38Z</dcterms:created>
  <dcterms:modified xsi:type="dcterms:W3CDTF">2022-02-26T15:41:27Z</dcterms:modified>
</cp:coreProperties>
</file>