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12" r:id="rId3"/>
    <p:sldId id="322" r:id="rId4"/>
    <p:sldId id="262" r:id="rId5"/>
    <p:sldId id="263" r:id="rId6"/>
    <p:sldId id="264" r:id="rId7"/>
    <p:sldId id="265" r:id="rId8"/>
    <p:sldId id="315" r:id="rId9"/>
    <p:sldId id="294" r:id="rId10"/>
    <p:sldId id="316" r:id="rId11"/>
    <p:sldId id="296" r:id="rId12"/>
    <p:sldId id="297" r:id="rId13"/>
    <p:sldId id="298" r:id="rId14"/>
    <p:sldId id="299" r:id="rId15"/>
    <p:sldId id="300" r:id="rId16"/>
    <p:sldId id="301" r:id="rId17"/>
    <p:sldId id="313" r:id="rId18"/>
    <p:sldId id="302" r:id="rId19"/>
    <p:sldId id="303" r:id="rId20"/>
    <p:sldId id="314" r:id="rId21"/>
    <p:sldId id="304" r:id="rId22"/>
    <p:sldId id="305" r:id="rId23"/>
    <p:sldId id="317" r:id="rId24"/>
    <p:sldId id="306" r:id="rId25"/>
    <p:sldId id="307" r:id="rId26"/>
    <p:sldId id="308" r:id="rId27"/>
    <p:sldId id="309" r:id="rId28"/>
    <p:sldId id="31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08" autoAdjust="0"/>
  </p:normalViewPr>
  <p:slideViewPr>
    <p:cSldViewPr>
      <p:cViewPr varScale="1">
        <p:scale>
          <a:sx n="61" d="100"/>
          <a:sy n="61" d="100"/>
        </p:scale>
        <p:origin x="-1614" y="-84"/>
      </p:cViewPr>
      <p:guideLst>
        <p:guide orient="horz" pos="2160"/>
        <p:guide pos="2880"/>
      </p:guideLst>
    </p:cSldViewPr>
  </p:slideViewPr>
  <p:notesTextViewPr>
    <p:cViewPr>
      <p:scale>
        <a:sx n="100" d="100"/>
        <a:sy n="100" d="100"/>
      </p:scale>
      <p:origin x="0" y="0"/>
    </p:cViewPr>
  </p:notesTextViewPr>
  <p:sorterViewPr>
    <p:cViewPr>
      <p:scale>
        <a:sx n="53" d="100"/>
        <a:sy n="5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3D3EBE-D02C-4EB9-972A-02593B295C61}"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0214C-46F1-4075-9941-38EEF45AD15A}" type="slidenum">
              <a:rPr lang="en-US" smtClean="0"/>
              <a:pPr/>
              <a:t>‹#›</a:t>
            </a:fld>
            <a:endParaRPr lang="en-US"/>
          </a:p>
        </p:txBody>
      </p:sp>
    </p:spTree>
    <p:extLst>
      <p:ext uri="{BB962C8B-B14F-4D97-AF65-F5344CB8AC3E}">
        <p14:creationId xmlns:p14="http://schemas.microsoft.com/office/powerpoint/2010/main" val="42214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dirty="0" smtClean="0">
                <a:latin typeface="NikoshBAN" pitchFamily="2" charset="0"/>
                <a:cs typeface="NikoshBAN" pitchFamily="2" charset="0"/>
              </a:rPr>
              <a:t>এখানে পাঠ সম্পর্কিত</a:t>
            </a:r>
            <a:r>
              <a:rPr lang="bn-BD" sz="2400" baseline="0" dirty="0" smtClean="0">
                <a:latin typeface="NikoshBAN" pitchFamily="2" charset="0"/>
                <a:cs typeface="NikoshBAN" pitchFamily="2" charset="0"/>
              </a:rPr>
              <a:t> অন্য ছবি ব্যবহার করতে পারেন।তবে লক্ষ্য রাখবেন যাতে এই ছবি দিয়ে পাঠ ঘোষনা না হয়ে যায়। </a:t>
            </a:r>
            <a:endParaRPr lang="en-US" sz="24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1</a:t>
            </a:fld>
            <a:endParaRPr lang="en-US" dirty="0"/>
          </a:p>
        </p:txBody>
      </p:sp>
    </p:spTree>
    <p:extLst>
      <p:ext uri="{BB962C8B-B14F-4D97-AF65-F5344CB8AC3E}">
        <p14:creationId xmlns:p14="http://schemas.microsoft.com/office/powerpoint/2010/main" val="124590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পুকুরের পশ্চিম</a:t>
            </a:r>
            <a:r>
              <a:rPr lang="bn-BD" baseline="0" dirty="0" smtClean="0"/>
              <a:t> ও দক্ষিন পাড়ে কোনও বড় গাছ রাখা যাবে না। কেননা বড় গাছের ছায়া পুকুরে আলো পৌছাতে বাধা দেয়।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10</a:t>
            </a:fld>
            <a:endParaRPr lang="en-US"/>
          </a:p>
        </p:txBody>
      </p:sp>
    </p:spTree>
    <p:extLst>
      <p:ext uri="{BB962C8B-B14F-4D97-AF65-F5344CB8AC3E}">
        <p14:creationId xmlns:p14="http://schemas.microsoft.com/office/powerpoint/2010/main" val="1326018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পুকুরটি খোলা</a:t>
            </a:r>
            <a:r>
              <a:rPr lang="bn-BD" baseline="0" dirty="0" smtClean="0"/>
              <a:t>মেলা হবে যেন পর্যাপ্ত আলোবাতাস পায়।</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11</a:t>
            </a:fld>
            <a:endParaRPr lang="en-US"/>
          </a:p>
        </p:txBody>
      </p:sp>
    </p:spTree>
    <p:extLst>
      <p:ext uri="{BB962C8B-B14F-4D97-AF65-F5344CB8AC3E}">
        <p14:creationId xmlns:p14="http://schemas.microsoft.com/office/powerpoint/2010/main" val="278040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মাছের</a:t>
            </a:r>
            <a:r>
              <a:rPr lang="bn-BD" baseline="0" dirty="0" smtClean="0"/>
              <a:t> ব্যাবস্থাপনার সুবিধার্থে পুকুরের আয়তন ৩০-৫০ শতক হলে ভাল হয়।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12</a:t>
            </a:fld>
            <a:endParaRPr lang="en-US"/>
          </a:p>
        </p:txBody>
      </p:sp>
    </p:spTree>
    <p:extLst>
      <p:ext uri="{BB962C8B-B14F-4D97-AF65-F5344CB8AC3E}">
        <p14:creationId xmlns:p14="http://schemas.microsoft.com/office/powerpoint/2010/main" val="258826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 পুকুরে রাক্ষুসে</a:t>
            </a:r>
            <a:r>
              <a:rPr lang="bn-BD" baseline="0" dirty="0" smtClean="0"/>
              <a:t> মাছ (বোয়াল মাছ, চিতল মাছ, শোল মাছ, মাগুর মাছ ইত্যদি যেগুলো অন্য মাছের পোনা খেয়ে ফেলে ও খাবারে প্রতিযোগিতা করে।) ও ক্ষতিকর পোনা (যেগুলো মাছের ক্ষতি করে ও রোগ বৃদ্ধি করে) সেগুলো থাকবে না।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13</a:t>
            </a:fld>
            <a:endParaRPr lang="en-US"/>
          </a:p>
        </p:txBody>
      </p:sp>
    </p:spTree>
    <p:extLst>
      <p:ext uri="{BB962C8B-B14F-4D97-AF65-F5344CB8AC3E}">
        <p14:creationId xmlns:p14="http://schemas.microsoft.com/office/powerpoint/2010/main" val="305219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পুকুরে আগাছা</a:t>
            </a:r>
            <a:r>
              <a:rPr lang="bn-BD" baseline="0" dirty="0" smtClean="0"/>
              <a:t> থাকলে মাছের চলাফেরায় বিগ্ন সৃষ্টি হয়। তাই নির্বাচিত পুকুরে আগাছা থাকবে না।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14</a:t>
            </a:fld>
            <a:endParaRPr lang="en-US"/>
          </a:p>
        </p:txBody>
      </p:sp>
    </p:spTree>
    <p:extLst>
      <p:ext uri="{BB962C8B-B14F-4D97-AF65-F5344CB8AC3E}">
        <p14:creationId xmlns:p14="http://schemas.microsoft.com/office/powerpoint/2010/main" val="130600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পুকুরের</a:t>
            </a:r>
            <a:r>
              <a:rPr lang="bn-BD" baseline="0" dirty="0" smtClean="0"/>
              <a:t> তলায় বেশি কাঁদা থাকবে না কেননা কাঁদা থাকলে মাছের রোগ বৃদ্ধি পায়।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15</a:t>
            </a:fld>
            <a:endParaRPr lang="en-US"/>
          </a:p>
        </p:txBody>
      </p:sp>
    </p:spTree>
    <p:extLst>
      <p:ext uri="{BB962C8B-B14F-4D97-AF65-F5344CB8AC3E}">
        <p14:creationId xmlns:p14="http://schemas.microsoft.com/office/powerpoint/2010/main" val="211595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এখানে</a:t>
            </a:r>
            <a:r>
              <a:rPr lang="bn-BD" baseline="0" dirty="0" smtClean="0"/>
              <a:t> অন্য কাজ দিতে পারেন। তবে সকলের অংশগ্রহন করাবেন।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16</a:t>
            </a:fld>
            <a:endParaRPr lang="en-US"/>
          </a:p>
        </p:txBody>
      </p:sp>
    </p:spTree>
    <p:extLst>
      <p:ext uri="{BB962C8B-B14F-4D97-AF65-F5344CB8AC3E}">
        <p14:creationId xmlns:p14="http://schemas.microsoft.com/office/powerpoint/2010/main" val="2536389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0" dirty="0" smtClean="0"/>
              <a:t>মাছের</a:t>
            </a:r>
            <a:r>
              <a:rPr lang="bn-BD" b="0" baseline="0" dirty="0" smtClean="0"/>
              <a:t> </a:t>
            </a:r>
            <a:r>
              <a:rPr lang="bn-BD" sz="1200" b="0" i="0" u="none" strike="noStrike" kern="1200" baseline="0" dirty="0" smtClean="0">
                <a:solidFill>
                  <a:schemeClr val="tx1"/>
                </a:solidFill>
                <a:latin typeface="+mn-lt"/>
                <a:ea typeface="+mn-ea"/>
                <a:cs typeface="+mn-cs"/>
              </a:rPr>
              <a:t>প্রাকৃতিক খাদ্য হল পাংকটন এটি উৎপাদনের জন্য সূর্যালোক দরকার। পুকুরের গভীরতা এমন হতে হবে যাতে সূর্যালোক পানিতে প্রবেশ করতে পারে। গভীরতা বেশি হলে  সূর্যালোক পানিতে প্রবেশ করতে পারে না। তাই পর্যাপ্ত পরিমান পাংকটন উৎপন্ন হতে পারে না। আবার গভীরতা কম হলে পানি গরম হয়ে যেতে পারে। তাই পুকুর নির্বাচনের সময় এই বিষয়টি গুরুত্ত্ব দিতে হবে।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50214C-46F1-4075-9941-38EEF45AD15A}" type="slidenum">
              <a:rPr lang="en-US" smtClean="0"/>
              <a:pPr/>
              <a:t>17</a:t>
            </a:fld>
            <a:endParaRPr lang="en-US"/>
          </a:p>
        </p:txBody>
      </p:sp>
    </p:spTree>
    <p:extLst>
      <p:ext uri="{BB962C8B-B14F-4D97-AF65-F5344CB8AC3E}">
        <p14:creationId xmlns:p14="http://schemas.microsoft.com/office/powerpoint/2010/main" val="571062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পুকুরে ভাসমান কাদা ও মাটির কনা</a:t>
            </a:r>
            <a:r>
              <a:rPr lang="bn-BD" baseline="0" dirty="0" smtClean="0"/>
              <a:t> পানির ঘোলাত্ব সৃষ্টি করে। তাছারা বৃষ্টি হলে পুকুরের পানি ঘোলা হয়ে যেতে পারে। </a:t>
            </a:r>
            <a:r>
              <a:rPr lang="bn-BD" sz="1200" dirty="0" smtClean="0">
                <a:latin typeface="NikoshBAN" pitchFamily="2" charset="0"/>
                <a:cs typeface="NikoshBAN" pitchFamily="2" charset="0"/>
              </a:rPr>
              <a:t>পানি ঘোলা হলে সূর্যের আলো প্রবেশে বাধা পায়, এবং পানিতে খাদ্য তৈরি হয় না। মাছের</a:t>
            </a:r>
            <a:r>
              <a:rPr lang="bn-BD" sz="1200" baseline="0" dirty="0" smtClean="0">
                <a:latin typeface="NikoshBAN" pitchFamily="2" charset="0"/>
                <a:cs typeface="NikoshBAN" pitchFamily="2" charset="0"/>
              </a:rPr>
              <a:t> ফুলকা নষ্ট হয়ে  </a:t>
            </a:r>
            <a:r>
              <a:rPr lang="bn-BD" dirty="0" smtClean="0"/>
              <a:t>যায়। এটি প্রতিকারের জন্য প্রতি শতকে</a:t>
            </a:r>
            <a:r>
              <a:rPr lang="bn-BD" baseline="0" dirty="0" smtClean="0"/>
              <a:t> ৩০ সেমি গিভিরতার জন্য ২৪০ – ২৫০ গ্রাম ফিটকারি অথবা প্রতি শতকে ১.২ কেজি হারে চুন দেয়া যেতে পারে। এই বিষয়টি সকলকে বুঝিয়ে দিতে হবে।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18</a:t>
            </a:fld>
            <a:endParaRPr lang="en-US"/>
          </a:p>
        </p:txBody>
      </p:sp>
    </p:spTree>
    <p:extLst>
      <p:ext uri="{BB962C8B-B14F-4D97-AF65-F5344CB8AC3E}">
        <p14:creationId xmlns:p14="http://schemas.microsoft.com/office/powerpoint/2010/main" val="1429125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এখানে</a:t>
            </a:r>
            <a:r>
              <a:rPr lang="bn-BD" baseline="0" dirty="0" smtClean="0"/>
              <a:t> অন্য কোনো কাজ দিতে পারেন তবে সকলের অংশগ্রহন করাবেন।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19</a:t>
            </a:fld>
            <a:endParaRPr lang="en-US"/>
          </a:p>
        </p:txBody>
      </p:sp>
    </p:spTree>
    <p:extLst>
      <p:ext uri="{BB962C8B-B14F-4D97-AF65-F5344CB8AC3E}">
        <p14:creationId xmlns:p14="http://schemas.microsoft.com/office/powerpoint/2010/main" val="200586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20327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পানির রং ঘন সবুজ হয়ে যাওয়া বা পানির উপর শেওলার স্তর পড়া মাছের জন্য ক্ষতিকর।</a:t>
            </a:r>
            <a:r>
              <a:rPr lang="bn-BD" sz="1200" baseline="0" dirty="0" smtClean="0">
                <a:latin typeface="+mn-lt"/>
                <a:cs typeface="+mn-cs"/>
              </a:rPr>
              <a:t> প্রতি শতকে ১২ – ১৫ গ্রাম তুতে ছোট ছোট পোটলা বেধে রাখলে ঢেউয়ের ফলে তুত পানিতে মিশে শেওলা দমন করে। অতিরিক্ত আয়রন ও লাল শেওলার জন্য পানিতে লাল স্তর পড়তে পারে । এজন্য পানিতে অক্সিজেনের ঘাটতি হয়। খড়ের বিচালি বা কলাগাছের পাটা পেচিয়ে পানির উপর দিয়ে টেনে  তা তুলে ফেলা যায়। পানির রঙ যদি হালকা  সবুজ, লালচে সবুজ বা বাদামি  সবুজ হয় তবে বুঝতে হবে পানিতে পর্যাপ্ত পরিমানে আছে। </a:t>
            </a:r>
            <a:endParaRPr lang="en-US" sz="12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3850214C-46F1-4075-9941-38EEF45AD15A}" type="slidenum">
              <a:rPr lang="en-US" smtClean="0"/>
              <a:pPr/>
              <a:t>20</a:t>
            </a:fld>
            <a:endParaRPr lang="en-US"/>
          </a:p>
        </p:txBody>
      </p:sp>
    </p:spTree>
    <p:extLst>
      <p:ext uri="{BB962C8B-B14F-4D97-AF65-F5344CB8AC3E}">
        <p14:creationId xmlns:p14="http://schemas.microsoft.com/office/powerpoint/2010/main" val="1758588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পানির</a:t>
            </a:r>
            <a:r>
              <a:rPr lang="bn-BD" baseline="0" dirty="0" smtClean="0"/>
              <a:t> তাপমাত্রা কমে গেলে পানিতে অক্সিজেনের পরিমান বেড়ে যায়। ও মাছের খাদ্য গ্রহনের হার কমে যায়। আবার পানির তাপমাত্রা বেড়ে গেলে অক্সিজেনের পরিমান কমে যায় ও মাছের খাদ্য গ্রহনের পরিমান বৃদ্ধি পায়। এজন্য শীতকালে মাছের খাদ্য কম দিতে হয়। </a:t>
            </a:r>
            <a:r>
              <a:rPr lang="bn-BD" sz="1200" dirty="0" smtClean="0">
                <a:latin typeface="NikoshBAN" pitchFamily="2" charset="0"/>
                <a:cs typeface="NikoshBAN" pitchFamily="2" charset="0"/>
              </a:rPr>
              <a:t>মিশ্র জাতের মাছের চাষে পুকুরের তাপমাত্রা ২৫-৩০ ডিগ্রি সেলসিয়াস হওয়া ভাল। </a:t>
            </a:r>
            <a:endParaRPr lang="en-US" sz="12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3850214C-46F1-4075-9941-38EEF45AD15A}" type="slidenum">
              <a:rPr lang="en-US" smtClean="0"/>
              <a:pPr/>
              <a:t>21</a:t>
            </a:fld>
            <a:endParaRPr lang="en-US"/>
          </a:p>
        </p:txBody>
      </p:sp>
    </p:spTree>
    <p:extLst>
      <p:ext uri="{BB962C8B-B14F-4D97-AF65-F5344CB8AC3E}">
        <p14:creationId xmlns:p14="http://schemas.microsoft.com/office/powerpoint/2010/main" val="1777002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মাছ</a:t>
            </a:r>
            <a:r>
              <a:rPr lang="bn-BD" baseline="0" dirty="0" smtClean="0"/>
              <a:t> তার স্বাসকার্য পরিচালনার জন্য প্রয়োজনীয় অক্সিজেন পানিতে দ্রবীভূত অক্সিজেন থেকে ফুলকার সাহায্যে গ্রহন করে থাকে। পুকুরে বিভিন্ন প্রানী, আগাছা ও শেওলার পচন, মেঘলা আবহাওয়া, ঘোলাত্ব ও পানিতে অতিরিক্ত লৌহের উপস্থিতির কারনে পানিতে অক্সিজেন কমে যেতে পারে। সেই সাথে পানিতে কার্বনডাই-অক্সাইডসহ আরো অনেক বিষাক্ত গ্যাস বেড়ে যায়</a:t>
            </a:r>
            <a:r>
              <a:rPr lang="bn-BD" baseline="0" smtClean="0"/>
              <a:t>। পানিতে অক্সিজেন কমে গেলে মাছ পানির উপরে হা করে খাবি খেতে থাকে। পুকুরে বাঁশ পিটিয়ে ও সাতার কেটে এ অবস্থা দূর করা যায়। এটি শিক্ষার্থীদের বুঝিয়ে দিতে হবে।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22</a:t>
            </a:fld>
            <a:endParaRPr lang="en-US"/>
          </a:p>
        </p:txBody>
      </p:sp>
    </p:spTree>
    <p:extLst>
      <p:ext uri="{BB962C8B-B14F-4D97-AF65-F5344CB8AC3E}">
        <p14:creationId xmlns:p14="http://schemas.microsoft.com/office/powerpoint/2010/main" val="3993594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এখানে</a:t>
            </a:r>
            <a:r>
              <a:rPr lang="bn-BD" baseline="0" dirty="0" smtClean="0"/>
              <a:t> অন্য কোনো কাজ দিতে পারেন। তবে সকলের অংশগ্রহন করাবেন।</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23</a:t>
            </a:fld>
            <a:endParaRPr lang="en-US"/>
          </a:p>
        </p:txBody>
      </p:sp>
    </p:spTree>
    <p:extLst>
      <p:ext uri="{BB962C8B-B14F-4D97-AF65-F5344CB8AC3E}">
        <p14:creationId xmlns:p14="http://schemas.microsoft.com/office/powerpoint/2010/main" val="1967285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মুল্যায়নের জন্য শিক্ষার্থীদের</a:t>
            </a:r>
            <a:r>
              <a:rPr lang="bn-BD" baseline="0" dirty="0" smtClean="0"/>
              <a:t> প্রশ্ন করুন এবং তাদের দেয়া উত্তরটিতে ক্লিক করুন।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24</a:t>
            </a:fld>
            <a:endParaRPr lang="en-US"/>
          </a:p>
        </p:txBody>
      </p:sp>
    </p:spTree>
    <p:extLst>
      <p:ext uri="{BB962C8B-B14F-4D97-AF65-F5344CB8AC3E}">
        <p14:creationId xmlns:p14="http://schemas.microsoft.com/office/powerpoint/2010/main" val="3563018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mtClean="0"/>
              <a:t>মূল্যায়নের</a:t>
            </a:r>
            <a:r>
              <a:rPr lang="bn-BD" baseline="0" smtClean="0"/>
              <a:t> </a:t>
            </a:r>
            <a:r>
              <a:rPr lang="bn-BD" smtClean="0"/>
              <a:t> </a:t>
            </a:r>
            <a:r>
              <a:rPr lang="bn-BD" dirty="0" smtClean="0"/>
              <a:t>জন্য শিক্ষার্থীদের</a:t>
            </a:r>
            <a:r>
              <a:rPr lang="bn-BD" baseline="0" dirty="0" smtClean="0"/>
              <a:t> প্রশ্ন করুন এবং তাদের দেয়া উত্তরটিতে ক্লিক করুন</a:t>
            </a:r>
            <a:r>
              <a:rPr lang="bn-BD" baseline="0" smtClean="0"/>
              <a:t>। অন্য প্রশ্ন করেও মূল্যায়ন করা যায়।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25</a:t>
            </a:fld>
            <a:endParaRPr lang="en-US"/>
          </a:p>
        </p:txBody>
      </p:sp>
    </p:spTree>
    <p:extLst>
      <p:ext uri="{BB962C8B-B14F-4D97-AF65-F5344CB8AC3E}">
        <p14:creationId xmlns:p14="http://schemas.microsoft.com/office/powerpoint/2010/main" val="284502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বাড়ীর</a:t>
            </a:r>
            <a:r>
              <a:rPr lang="bn-BD" baseline="0" dirty="0" smtClean="0"/>
              <a:t> কাজ হিসেবে আপনি সৃজনশীল প্রশ্নের ঘ নং প্রশ্ন দিতে পারেন।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26</a:t>
            </a:fld>
            <a:endParaRPr lang="en-US"/>
          </a:p>
        </p:txBody>
      </p:sp>
    </p:spTree>
    <p:extLst>
      <p:ext uri="{BB962C8B-B14F-4D97-AF65-F5344CB8AC3E}">
        <p14:creationId xmlns:p14="http://schemas.microsoft.com/office/powerpoint/2010/main" val="2459769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27</a:t>
            </a:fld>
            <a:endParaRPr lang="en-US"/>
          </a:p>
        </p:txBody>
      </p:sp>
    </p:spTree>
    <p:extLst>
      <p:ext uri="{BB962C8B-B14F-4D97-AF65-F5344CB8AC3E}">
        <p14:creationId xmlns:p14="http://schemas.microsoft.com/office/powerpoint/2010/main" val="382244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ছবিগুলো</a:t>
            </a:r>
            <a:r>
              <a:rPr lang="bn-BD" baseline="0" dirty="0" smtClean="0">
                <a:latin typeface="NikoshBAN" pitchFamily="2" charset="0"/>
                <a:cs typeface="NikoshBAN" pitchFamily="2" charset="0"/>
              </a:rPr>
              <a:t> দেওয়া হয়েছে শিক্ষার্থীদের মাঝে পাঠের সম্পর্কে প্রেষনা সৃষ্টি করার জন্য। আপনি এখানে অন্য কিছু ব্যাবহার করে প্রেষনা স্ররষ্টি করতে পারেন।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3</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আপনি একটি ক্লিক করে প্রশ্ন দেখিয়ে সকলকে প্রশ্ন করবেন এবং সকলের মুখ থেকে কৌশলে তাদের মুখ থেকে পুকুর ও মিশ্র মাছের চাষ কথাটি বের করবেন। প্রয়জনে তাদেরকে কিছু সাহায্য করতে পরোক্ষ ভাবে সাহায্য করতে পারেন। তবে সরাসরি বলবেন না। এতে শিক্ষার্থীদের পড়ার প্রতি মনোযোগ বা আগ্রহ বাড়বে।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247219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পাঠ</a:t>
            </a:r>
            <a:r>
              <a:rPr lang="en-US" dirty="0" smtClean="0"/>
              <a:t> </a:t>
            </a:r>
            <a:r>
              <a:rPr lang="en-US" dirty="0" err="1" smtClean="0"/>
              <a:t>শিরোনাম</a:t>
            </a:r>
            <a:r>
              <a:rPr lang="en-US" baseline="0" dirty="0" smtClean="0"/>
              <a:t>  </a:t>
            </a:r>
            <a:r>
              <a:rPr lang="bn-BD" dirty="0" smtClean="0"/>
              <a:t>শিক্ষক</a:t>
            </a:r>
            <a:r>
              <a:rPr lang="bn-BD" baseline="0" dirty="0" smtClean="0"/>
              <a:t> বোর্ডে লিখে দিবেন।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5</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6</a:t>
            </a:fld>
            <a:endParaRPr lang="en-US"/>
          </a:p>
        </p:txBody>
      </p:sp>
    </p:spTree>
    <p:extLst>
      <p:ext uri="{BB962C8B-B14F-4D97-AF65-F5344CB8AC3E}">
        <p14:creationId xmlns:p14="http://schemas.microsoft.com/office/powerpoint/2010/main" val="161772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এই স্লাইডটি দ্বারা </a:t>
            </a:r>
            <a:r>
              <a:rPr lang="bn-BD" baseline="0" dirty="0" smtClean="0"/>
              <a:t>শিক্ষার্থীদের বুঝিয়ে দিতে হবে যে আমরা এখন মিশ্র চাষের আদর্শ পুকুর নির্বাচনে যে বিষয়গুলো বিবেচনা করতে হয় সে সম্পর্কে জানব।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7</a:t>
            </a:fld>
            <a:endParaRPr lang="en-US"/>
          </a:p>
        </p:txBody>
      </p:sp>
    </p:spTree>
    <p:extLst>
      <p:ext uri="{BB962C8B-B14F-4D97-AF65-F5344CB8AC3E}">
        <p14:creationId xmlns:p14="http://schemas.microsoft.com/office/powerpoint/2010/main" val="403696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আমাদের মিশ্র</a:t>
            </a:r>
            <a:r>
              <a:rPr lang="bn-BD" baseline="0" dirty="0" smtClean="0"/>
              <a:t> চাষ করতে হলে যে পুকুরটি নির্বাচন করব তা যেন বন্যা মুক্ত হয়। সে পুকুর যেন বন্যার পানিতে ডুবে না যায়।</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8</a:t>
            </a:fld>
            <a:endParaRPr lang="en-US"/>
          </a:p>
        </p:txBody>
      </p:sp>
    </p:spTree>
    <p:extLst>
      <p:ext uri="{BB962C8B-B14F-4D97-AF65-F5344CB8AC3E}">
        <p14:creationId xmlns:p14="http://schemas.microsoft.com/office/powerpoint/2010/main" val="419898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দ্বিতীয়</a:t>
            </a:r>
            <a:r>
              <a:rPr lang="bn-BD" baseline="0" dirty="0" smtClean="0">
                <a:latin typeface="NikoshBAN" panose="02000000000000000000" pitchFamily="2" charset="0"/>
                <a:cs typeface="NikoshBAN" panose="02000000000000000000" pitchFamily="2" charset="0"/>
              </a:rPr>
              <a:t>ত পুকুরের গড় গভীরতা হতে হবে ২ থেকে তিন মিটার। কেননা গভীরতা কম হলে মাছের চলাচলে অসুবিধা হয়। আবার গভীরতা কম হলে সূর্যের আলো পুকুরের নিচে প্রবেশ করতে পারে না। এবং শুকনার সময় পানির গভিরতা হবে কমপক্ষে এক মিটার।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850214C-46F1-4075-9941-38EEF45AD15A}" type="slidenum">
              <a:rPr lang="en-US" smtClean="0"/>
              <a:pPr/>
              <a:t>9</a:t>
            </a:fld>
            <a:endParaRPr lang="en-US"/>
          </a:p>
        </p:txBody>
      </p:sp>
    </p:spTree>
    <p:extLst>
      <p:ext uri="{BB962C8B-B14F-4D97-AF65-F5344CB8AC3E}">
        <p14:creationId xmlns:p14="http://schemas.microsoft.com/office/powerpoint/2010/main" val="187081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F85D55-943B-441C-88B3-69F0A797FAC4}" type="datetime1">
              <a:rPr lang="en-US" smtClean="0"/>
              <a:pPr/>
              <a:t>2/26/2022</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9F420-8D69-4D73-B391-4DBFA7170B8E}" type="datetime1">
              <a:rPr lang="en-US" smtClean="0"/>
              <a:pPr/>
              <a:t>2/26/2022</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99D40-4807-4DD5-9266-C1B46247FBC3}" type="datetime1">
              <a:rPr lang="en-US" smtClean="0"/>
              <a:pPr/>
              <a:t>2/26/2022</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94941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572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14332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7226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572261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4103308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79616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7651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DA5808-CDB9-4571-9013-2B22CE7A3D81}" type="datetime1">
              <a:rPr lang="en-US" smtClean="0"/>
              <a:pPr/>
              <a:t>2/26/2022</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4119347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714914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89246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5F200-E7EE-4657-91B5-19D803B23CEB}" type="datetime1">
              <a:rPr lang="en-US" smtClean="0"/>
              <a:pPr/>
              <a:t>2/26/2022</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15E98A-C759-4FDC-ABF9-7888D5518BE4}" type="datetime1">
              <a:rPr lang="en-US" smtClean="0"/>
              <a:pPr/>
              <a:t>2/26/2022</a:t>
            </a:fld>
            <a:endParaRPr lang="en-US"/>
          </a:p>
        </p:txBody>
      </p:sp>
      <p:sp>
        <p:nvSpPr>
          <p:cNvPr id="6" name="Footer Placeholder 5"/>
          <p:cNvSpPr>
            <a:spLocks noGrp="1"/>
          </p:cNvSpPr>
          <p:nvPr>
            <p:ph type="ftr" sz="quarter" idx="11"/>
          </p:nvPr>
        </p:nvSpPr>
        <p:spPr/>
        <p:txBody>
          <a:bodyPr/>
          <a:lstStyle/>
          <a:p>
            <a:r>
              <a:rPr lang="en-US" smtClean="0"/>
              <a:t>Apurba Kumar Das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AAA6E5-9A10-4D98-B67E-C71756B4C204}" type="datetime1">
              <a:rPr lang="en-US" smtClean="0"/>
              <a:pPr/>
              <a:t>2/26/2022</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C62F58-BD86-4B84-AFFE-6784D127462E}" type="datetime1">
              <a:rPr lang="en-US" smtClean="0"/>
              <a:pPr/>
              <a:t>2/26/2022</a:t>
            </a:fld>
            <a:endParaRPr lang="en-US"/>
          </a:p>
        </p:txBody>
      </p:sp>
      <p:sp>
        <p:nvSpPr>
          <p:cNvPr id="4" name="Footer Placeholder 3"/>
          <p:cNvSpPr>
            <a:spLocks noGrp="1"/>
          </p:cNvSpPr>
          <p:nvPr>
            <p:ph type="ftr" sz="quarter" idx="11"/>
          </p:nvPr>
        </p:nvSpPr>
        <p:spPr/>
        <p:txBody>
          <a:bodyPr/>
          <a:lstStyle/>
          <a:p>
            <a:r>
              <a:rPr lang="en-US" smtClean="0"/>
              <a:t>Apurba Kumar Das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072A7-5893-45F5-B85A-F636483D1748}" type="datetime1">
              <a:rPr lang="en-US" smtClean="0"/>
              <a:pPr/>
              <a:t>2/26/2022</a:t>
            </a:fld>
            <a:endParaRPr lang="en-US"/>
          </a:p>
        </p:txBody>
      </p:sp>
      <p:sp>
        <p:nvSpPr>
          <p:cNvPr id="3" name="Footer Placeholder 2"/>
          <p:cNvSpPr>
            <a:spLocks noGrp="1"/>
          </p:cNvSpPr>
          <p:nvPr>
            <p:ph type="ftr" sz="quarter" idx="11"/>
          </p:nvPr>
        </p:nvSpPr>
        <p:spPr/>
        <p:txBody>
          <a:bodyPr/>
          <a:lstStyle/>
          <a:p>
            <a:r>
              <a:rPr lang="en-US" smtClean="0"/>
              <a:t>Apurba Kumar Das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CDC8-D290-485A-B57B-EFA7C47DEAC9}" type="datetime1">
              <a:rPr lang="en-US" smtClean="0"/>
              <a:pPr/>
              <a:t>2/26/2022</a:t>
            </a:fld>
            <a:endParaRPr lang="en-US"/>
          </a:p>
        </p:txBody>
      </p:sp>
      <p:sp>
        <p:nvSpPr>
          <p:cNvPr id="6" name="Footer Placeholder 5"/>
          <p:cNvSpPr>
            <a:spLocks noGrp="1"/>
          </p:cNvSpPr>
          <p:nvPr>
            <p:ph type="ftr" sz="quarter" idx="11"/>
          </p:nvPr>
        </p:nvSpPr>
        <p:spPr/>
        <p:txBody>
          <a:bodyPr/>
          <a:lstStyle/>
          <a:p>
            <a:r>
              <a:rPr lang="en-US" smtClean="0"/>
              <a:t>Apurba Kumar Das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CC3DA-0B85-44D9-8ABA-7B65CEE75F6F}" type="datetime1">
              <a:rPr lang="en-US" smtClean="0"/>
              <a:pPr/>
              <a:t>2/26/2022</a:t>
            </a:fld>
            <a:endParaRPr lang="en-US"/>
          </a:p>
        </p:txBody>
      </p:sp>
      <p:sp>
        <p:nvSpPr>
          <p:cNvPr id="6" name="Footer Placeholder 5"/>
          <p:cNvSpPr>
            <a:spLocks noGrp="1"/>
          </p:cNvSpPr>
          <p:nvPr>
            <p:ph type="ftr" sz="quarter" idx="11"/>
          </p:nvPr>
        </p:nvSpPr>
        <p:spPr/>
        <p:txBody>
          <a:bodyPr/>
          <a:lstStyle/>
          <a:p>
            <a:r>
              <a:rPr lang="en-US" smtClean="0"/>
              <a:t>Apurba Kumar Das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8C505-28DB-4C77-B21F-8F3C263A7447}" type="datetime1">
              <a:rPr lang="en-US" smtClean="0"/>
              <a:pPr/>
              <a:t>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Apurba Kumar Das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550268B-5FB1-4301-96B3-05C262E1FF53}" type="datetimeFigureOut">
              <a:rPr lang="en-US" smtClean="0">
                <a:solidFill>
                  <a:prstClr val="white">
                    <a:alpha val="60000"/>
                  </a:prstClr>
                </a:solidFill>
              </a:rPr>
              <a:pPr/>
              <a:t>2/26/2022</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7533002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4344" y="762001"/>
            <a:ext cx="7734301" cy="5362202"/>
          </a:xfrm>
          <a:prstGeom prst="roundRect">
            <a:avLst>
              <a:gd name="adj" fmla="val 8594"/>
            </a:avLst>
          </a:prstGeom>
          <a:solidFill>
            <a:srgbClr val="FFFFFF">
              <a:shade val="85000"/>
            </a:srgbClr>
          </a:solidFill>
          <a:ln>
            <a:noFill/>
          </a:ln>
          <a:effectLst/>
        </p:spPr>
      </p:pic>
      <p:sp>
        <p:nvSpPr>
          <p:cNvPr id="2" name="TextBox 1"/>
          <p:cNvSpPr txBox="1"/>
          <p:nvPr/>
        </p:nvSpPr>
        <p:spPr>
          <a:xfrm>
            <a:off x="1447800" y="2743200"/>
            <a:ext cx="6324600" cy="1569660"/>
          </a:xfrm>
          <a:prstGeom prst="rect">
            <a:avLst/>
          </a:prstGeom>
          <a:noFill/>
        </p:spPr>
        <p:txBody>
          <a:bodyPr wrap="square" rtlCol="0">
            <a:spAutoFit/>
          </a:bodyPr>
          <a:lstStyle/>
          <a:p>
            <a:pPr algn="ctr"/>
            <a:r>
              <a:rPr lang="bn-BD"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স্বাগতম </a:t>
            </a:r>
            <a:endPar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1</a:t>
            </a:fld>
            <a:endParaRPr lang="en-US" dirty="0"/>
          </a:p>
        </p:txBody>
      </p:sp>
      <p:sp>
        <p:nvSpPr>
          <p:cNvPr id="5" name="Footer Placeholder 4"/>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914400" y="762000"/>
            <a:ext cx="7238964" cy="4514646"/>
          </a:xfrm>
          <a:prstGeom prst="roundRect">
            <a:avLst/>
          </a:prstGeom>
          <a:ln w="28575">
            <a:solidFill>
              <a:srgbClr val="7030A0"/>
            </a:solidFill>
          </a:ln>
        </p:spPr>
      </p:pic>
      <p:sp>
        <p:nvSpPr>
          <p:cNvPr id="11" name="TextBox 10"/>
          <p:cNvSpPr txBox="1"/>
          <p:nvPr/>
        </p:nvSpPr>
        <p:spPr>
          <a:xfrm>
            <a:off x="609600" y="5533311"/>
            <a:ext cx="8077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পুকুরের পূর্ব, পশ্চিম ও দক্ষিন পাড়ে বড় গাছ থাকবে না।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924945" y="762000"/>
            <a:ext cx="7370310" cy="4542482"/>
          </a:xfrm>
          <a:prstGeom prst="roundRect">
            <a:avLst/>
          </a:prstGeom>
          <a:ln w="28575">
            <a:solidFill>
              <a:srgbClr val="7030A0"/>
            </a:solidFill>
          </a:ln>
        </p:spPr>
      </p:pic>
      <p:sp>
        <p:nvSpPr>
          <p:cNvPr id="11" name="TextBox 10"/>
          <p:cNvSpPr txBox="1"/>
          <p:nvPr/>
        </p:nvSpPr>
        <p:spPr>
          <a:xfrm>
            <a:off x="609600" y="5533311"/>
            <a:ext cx="8077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পুকুরটি খোলামেলা হবে যেন প্রচুর আলো বাতাস পায়।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810069" y="990600"/>
            <a:ext cx="7495731" cy="4111679"/>
          </a:xfrm>
          <a:prstGeom prst="roundRect">
            <a:avLst/>
          </a:prstGeom>
          <a:ln w="28575">
            <a:noFill/>
          </a:ln>
        </p:spPr>
      </p:pic>
      <p:sp>
        <p:nvSpPr>
          <p:cNvPr id="11" name="TextBox 10"/>
          <p:cNvSpPr txBox="1"/>
          <p:nvPr/>
        </p:nvSpPr>
        <p:spPr>
          <a:xfrm>
            <a:off x="609600" y="5181600"/>
            <a:ext cx="8077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আয়তন ৩০-৫০ শতক হলে ব্যবস্থাপনায় সুবিধা হয়।</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4953000"/>
            <a:ext cx="8077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পুকুরে রাক্ষুসে মাছ ও ক্ষতিকারক পোকা থাকবে না।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13</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pic>
        <p:nvPicPr>
          <p:cNvPr id="9" name="Picture 8" descr="rice-plant.jpg"/>
          <p:cNvPicPr>
            <a:picLocks noChangeAspect="1"/>
          </p:cNvPicPr>
          <p:nvPr/>
        </p:nvPicPr>
        <p:blipFill>
          <a:blip r:embed="rId3"/>
          <a:stretch>
            <a:fillRect/>
          </a:stretch>
        </p:blipFill>
        <p:spPr>
          <a:xfrm>
            <a:off x="4648200" y="1143000"/>
            <a:ext cx="4038600" cy="3200400"/>
          </a:xfrm>
          <a:prstGeom prst="roundRect">
            <a:avLst/>
          </a:prstGeom>
          <a:ln w="28575">
            <a:solidFill>
              <a:srgbClr val="7030A0"/>
            </a:solidFill>
          </a:ln>
        </p:spPr>
      </p:pic>
      <p:pic>
        <p:nvPicPr>
          <p:cNvPr id="12" name="Picture 11" descr="images.jpg"/>
          <p:cNvPicPr>
            <a:picLocks noChangeAspect="1"/>
          </p:cNvPicPr>
          <p:nvPr/>
        </p:nvPicPr>
        <p:blipFill>
          <a:blip r:embed="rId4"/>
          <a:stretch>
            <a:fillRect/>
          </a:stretch>
        </p:blipFill>
        <p:spPr>
          <a:xfrm>
            <a:off x="381000" y="1143000"/>
            <a:ext cx="4038600" cy="3200400"/>
          </a:xfrm>
          <a:prstGeom prst="roundRect">
            <a:avLst/>
          </a:prstGeom>
          <a:ln w="28575">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rcRect l="7606" t="23425" r="11149"/>
          <a:stretch>
            <a:fillRect/>
          </a:stretch>
        </p:blipFill>
        <p:spPr>
          <a:xfrm>
            <a:off x="838200" y="762000"/>
            <a:ext cx="7391400" cy="4191000"/>
          </a:xfrm>
          <a:prstGeom prst="roundRect">
            <a:avLst/>
          </a:prstGeom>
          <a:ln w="28575">
            <a:solidFill>
              <a:srgbClr val="7030A0"/>
            </a:solidFill>
          </a:ln>
        </p:spPr>
      </p:pic>
      <p:sp>
        <p:nvSpPr>
          <p:cNvPr id="11" name="TextBox 10"/>
          <p:cNvSpPr txBox="1"/>
          <p:nvPr/>
        </p:nvSpPr>
        <p:spPr>
          <a:xfrm>
            <a:off x="609600" y="5181600"/>
            <a:ext cx="8077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পুকুরে আগাছা থাকবে না।</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14</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914400" y="685800"/>
            <a:ext cx="7378258" cy="4601516"/>
          </a:xfrm>
          <a:prstGeom prst="roundRect">
            <a:avLst/>
          </a:prstGeom>
          <a:ln w="28575">
            <a:solidFill>
              <a:srgbClr val="7030A0"/>
            </a:solidFill>
          </a:ln>
        </p:spPr>
      </p:pic>
      <p:sp>
        <p:nvSpPr>
          <p:cNvPr id="11" name="TextBox 10"/>
          <p:cNvSpPr txBox="1"/>
          <p:nvPr/>
        </p:nvSpPr>
        <p:spPr>
          <a:xfrm>
            <a:off x="609600" y="5533311"/>
            <a:ext cx="8077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পুকুরের তলায় বেশি কাঁদা থাকবে না।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438275" y="1412534"/>
            <a:ext cx="6334125" cy="3769066"/>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914400" y="5334000"/>
            <a:ext cx="73914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একটি আদর্শ পুকুর নির্বাচন করতে হলে কী কী বিষয় বিবেচনা করতে হবে লেখ।</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71800" y="427911"/>
            <a:ext cx="31242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পুকুরের গভীরতা </a:t>
            </a:r>
            <a:endParaRPr lang="en-US" sz="4400" dirty="0">
              <a:latin typeface="NikoshBAN" pitchFamily="2" charset="0"/>
              <a:cs typeface="NikoshBAN" pitchFamily="2" charset="0"/>
            </a:endParaRPr>
          </a:p>
        </p:txBody>
      </p:sp>
      <p:sp>
        <p:nvSpPr>
          <p:cNvPr id="11" name="TextBox 10"/>
          <p:cNvSpPr txBox="1"/>
          <p:nvPr/>
        </p:nvSpPr>
        <p:spPr>
          <a:xfrm>
            <a:off x="609600" y="4953000"/>
            <a:ext cx="80772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পুকুরের গভীরতা এমন হবে যাতে সূর্যালোক পানিতে প্রবেশ করতে পারে।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17</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pic>
        <p:nvPicPr>
          <p:cNvPr id="9" name="Picture 8" descr="rice-plant.jpg"/>
          <p:cNvPicPr>
            <a:picLocks noChangeAspect="1"/>
          </p:cNvPicPr>
          <p:nvPr/>
        </p:nvPicPr>
        <p:blipFill>
          <a:blip r:embed="rId3"/>
          <a:stretch>
            <a:fillRect/>
          </a:stretch>
        </p:blipFill>
        <p:spPr>
          <a:xfrm>
            <a:off x="457200" y="1600200"/>
            <a:ext cx="4004138" cy="2971800"/>
          </a:xfrm>
          <a:prstGeom prst="round2DiagRect">
            <a:avLst/>
          </a:prstGeom>
          <a:ln w="28575">
            <a:solidFill>
              <a:srgbClr val="7030A0"/>
            </a:solidFill>
          </a:ln>
        </p:spPr>
      </p:pic>
      <p:pic>
        <p:nvPicPr>
          <p:cNvPr id="12" name="Picture 11" descr="images.jpg"/>
          <p:cNvPicPr>
            <a:picLocks noChangeAspect="1"/>
          </p:cNvPicPr>
          <p:nvPr/>
        </p:nvPicPr>
        <p:blipFill>
          <a:blip r:embed="rId4"/>
          <a:srcRect l="1852"/>
          <a:stretch>
            <a:fillRect/>
          </a:stretch>
        </p:blipFill>
        <p:spPr>
          <a:xfrm>
            <a:off x="4648200" y="1600200"/>
            <a:ext cx="4038600" cy="2971800"/>
          </a:xfrm>
          <a:prstGeom prst="round2DiagRect">
            <a:avLst/>
          </a:prstGeom>
          <a:ln w="28575">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jpg"/>
          <p:cNvPicPr>
            <a:picLocks noChangeAspect="1"/>
          </p:cNvPicPr>
          <p:nvPr/>
        </p:nvPicPr>
        <p:blipFill>
          <a:blip r:embed="rId3"/>
          <a:srcRect b="28205"/>
          <a:stretch>
            <a:fillRect/>
          </a:stretch>
        </p:blipFill>
        <p:spPr>
          <a:xfrm>
            <a:off x="4648200" y="1600200"/>
            <a:ext cx="4114800" cy="3005070"/>
          </a:xfrm>
          <a:prstGeom prst="roundRect">
            <a:avLst/>
          </a:prstGeom>
          <a:ln w="28575">
            <a:solidFill>
              <a:srgbClr val="7030A0"/>
            </a:solidFill>
          </a:ln>
        </p:spPr>
      </p:pic>
      <p:sp>
        <p:nvSpPr>
          <p:cNvPr id="10" name="TextBox 9"/>
          <p:cNvSpPr txBox="1"/>
          <p:nvPr/>
        </p:nvSpPr>
        <p:spPr>
          <a:xfrm>
            <a:off x="2819400" y="427911"/>
            <a:ext cx="35052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পানির ঘোলাত্ব</a:t>
            </a:r>
            <a:endParaRPr lang="en-US" sz="4400" dirty="0">
              <a:latin typeface="NikoshBAN" pitchFamily="2" charset="0"/>
              <a:cs typeface="NikoshBAN" pitchFamily="2" charset="0"/>
            </a:endParaRPr>
          </a:p>
        </p:txBody>
      </p:sp>
      <p:sp>
        <p:nvSpPr>
          <p:cNvPr id="11" name="TextBox 10"/>
          <p:cNvSpPr txBox="1"/>
          <p:nvPr/>
        </p:nvSpPr>
        <p:spPr>
          <a:xfrm>
            <a:off x="609600" y="4953000"/>
            <a:ext cx="80772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পানি ঘোলা হলে সূর্যের আলো প্রবেশে বাধা পায়, এবং পানিতে খাদ্য তৈরি হয় না।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18</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pic>
        <p:nvPicPr>
          <p:cNvPr id="9" name="Picture 8" descr="rice-plant.jpg"/>
          <p:cNvPicPr>
            <a:picLocks noChangeAspect="1"/>
          </p:cNvPicPr>
          <p:nvPr/>
        </p:nvPicPr>
        <p:blipFill>
          <a:blip r:embed="rId4"/>
          <a:stretch>
            <a:fillRect/>
          </a:stretch>
        </p:blipFill>
        <p:spPr>
          <a:xfrm>
            <a:off x="381000" y="1600200"/>
            <a:ext cx="4080338" cy="2971800"/>
          </a:xfrm>
          <a:prstGeom prst="roundRect">
            <a:avLst/>
          </a:prstGeom>
          <a:ln w="28575">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জোড়ায় </a:t>
            </a: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447801" y="1371600"/>
            <a:ext cx="6248400" cy="3769066"/>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914400" y="5334000"/>
            <a:ext cx="73914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পানির ঘোলাত্ব কীভাবে প্রতিকার করা যায়?</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1828800"/>
            <a:ext cx="8564878" cy="4800600"/>
            <a:chOff x="198120" y="1828800"/>
            <a:chExt cx="8564878" cy="4800600"/>
          </a:xfrm>
        </p:grpSpPr>
        <p:sp>
          <p:nvSpPr>
            <p:cNvPr id="16" name="Rounded Rectangle 15"/>
            <p:cNvSpPr/>
            <p:nvPr/>
          </p:nvSpPr>
          <p:spPr>
            <a:xfrm>
              <a:off x="198120" y="33528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rgbClr val="002060"/>
                  </a:solidFill>
                  <a:latin typeface="NikoshBAN" pitchFamily="2" charset="0"/>
                  <a:cs typeface="NikoshBAN" pitchFamily="2" charset="0"/>
                </a:rPr>
                <a:t>দুলাল</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চন্দ্র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বিশ্বাস</a:t>
              </a:r>
              <a:endParaRPr lang="bn-BD" sz="3200" dirty="0" smtClean="0">
                <a:solidFill>
                  <a:srgbClr val="002060"/>
                </a:solidFill>
                <a:latin typeface="NikoshBAN" pitchFamily="2" charset="0"/>
                <a:cs typeface="NikoshBAN" pitchFamily="2" charset="0"/>
              </a:endParaRPr>
            </a:p>
            <a:p>
              <a:pPr algn="ctr"/>
              <a:r>
                <a:rPr lang="en-US" sz="2400" dirty="0" err="1" smtClean="0">
                  <a:solidFill>
                    <a:srgbClr val="002060"/>
                  </a:solidFill>
                  <a:latin typeface="NikoshBAN" pitchFamily="2" charset="0"/>
                  <a:cs typeface="NikoshBAN" pitchFamily="2" charset="0"/>
                </a:rPr>
                <a:t>সহকা</a:t>
              </a:r>
              <a:r>
                <a:rPr lang="bn-BD" sz="2400" dirty="0" smtClean="0">
                  <a:solidFill>
                    <a:srgbClr val="002060"/>
                  </a:solidFill>
                  <a:latin typeface="NikoshBAN" pitchFamily="2" charset="0"/>
                  <a:cs typeface="NikoshBAN" pitchFamily="2" charset="0"/>
                </a:rPr>
                <a:t>রী</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শিক্ষক</a:t>
              </a:r>
              <a:r>
                <a:rPr lang="en-US" sz="2400" dirty="0" smtClean="0">
                  <a:solidFill>
                    <a:srgbClr val="002060"/>
                  </a:solidFill>
                  <a:latin typeface="NikoshBAN" pitchFamily="2" charset="0"/>
                  <a:cs typeface="NikoshBAN" pitchFamily="2" charset="0"/>
                </a:rPr>
                <a:t> (</a:t>
              </a:r>
              <a:r>
                <a:rPr lang="en-US" sz="2000" dirty="0" smtClean="0">
                  <a:solidFill>
                    <a:srgbClr val="002060"/>
                  </a:solidFill>
                  <a:latin typeface="NikoshBAN" pitchFamily="2" charset="0"/>
                  <a:cs typeface="NikoshBAN" pitchFamily="2" charset="0"/>
                </a:rPr>
                <a:t>ICT</a:t>
              </a:r>
              <a:r>
                <a:rPr lang="en-US" sz="2400" dirty="0" smtClean="0">
                  <a:solidFill>
                    <a:srgbClr val="002060"/>
                  </a:solidFill>
                  <a:latin typeface="NikoshBAN" pitchFamily="2" charset="0"/>
                  <a:cs typeface="NikoshBAN" pitchFamily="2" charset="0"/>
                </a:rPr>
                <a:t>)</a:t>
              </a:r>
            </a:p>
            <a:p>
              <a:pPr algn="ctr"/>
              <a:r>
                <a:rPr lang="en-US" sz="2400" dirty="0" err="1" smtClean="0">
                  <a:solidFill>
                    <a:srgbClr val="002060"/>
                  </a:solidFill>
                  <a:latin typeface="NikoshBAN" pitchFamily="2" charset="0"/>
                  <a:cs typeface="NikoshBAN" pitchFamily="2" charset="0"/>
                </a:rPr>
                <a:t>বাদাঘাট</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মডেল</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স্কুল</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এন্ড</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কলেজ</a:t>
              </a:r>
              <a:r>
                <a:rPr lang="en-US" sz="2400" dirty="0" smtClean="0">
                  <a:solidFill>
                    <a:srgbClr val="002060"/>
                  </a:solidFill>
                  <a:latin typeface="NikoshBAN" pitchFamily="2" charset="0"/>
                  <a:cs typeface="NikoshBAN" pitchFamily="2" charset="0"/>
                </a:rPr>
                <a:t> </a:t>
              </a:r>
            </a:p>
            <a:p>
              <a:pPr algn="ctr"/>
              <a:r>
                <a:rPr lang="en-US" sz="2400" dirty="0" err="1" smtClean="0">
                  <a:solidFill>
                    <a:srgbClr val="002060"/>
                  </a:solidFill>
                  <a:latin typeface="NikoshBAN" pitchFamily="2" charset="0"/>
                  <a:cs typeface="NikoshBAN" pitchFamily="2" charset="0"/>
                </a:rPr>
                <a:t>নলকট,সদর,সিলেট</a:t>
              </a:r>
              <a:endParaRPr lang="en-US" sz="2400" dirty="0" smtClean="0">
                <a:solidFill>
                  <a:srgbClr val="002060"/>
                </a:solidFill>
                <a:latin typeface="NikoshBAN" pitchFamily="2" charset="0"/>
                <a:cs typeface="NikoshBAN" pitchFamily="2" charset="0"/>
              </a:endParaRPr>
            </a:p>
            <a:p>
              <a:pPr algn="ctr"/>
              <a:r>
                <a:rPr lang="en-US" sz="2400" dirty="0" smtClean="0">
                  <a:solidFill>
                    <a:srgbClr val="002060"/>
                  </a:solidFill>
                  <a:latin typeface="NikoshBAN" pitchFamily="2" charset="0"/>
                  <a:cs typeface="NikoshBAN" pitchFamily="2" charset="0"/>
                </a:rPr>
                <a:t>dulal</a:t>
              </a:r>
              <a:r>
                <a:rPr lang="en-US" sz="2400" dirty="0" smtClean="0">
                  <a:solidFill>
                    <a:srgbClr val="002060"/>
                  </a:solidFill>
                  <a:latin typeface="Times New Roman" pitchFamily="18" charset="0"/>
                  <a:cs typeface="Times New Roman" pitchFamily="18" charset="0"/>
                </a:rPr>
                <a:t>2012</a:t>
              </a:r>
              <a:r>
                <a:rPr lang="en-US" sz="2400" dirty="0" smtClean="0">
                  <a:solidFill>
                    <a:srgbClr val="002060"/>
                  </a:solidFill>
                  <a:latin typeface="NikoshBAN" pitchFamily="2" charset="0"/>
                  <a:cs typeface="NikoshBAN" pitchFamily="2" charset="0"/>
                </a:rPr>
                <a:t>bd</a:t>
              </a:r>
              <a:r>
                <a:rPr lang="en-US" sz="2000" dirty="0" smtClean="0">
                  <a:solidFill>
                    <a:srgbClr val="002060"/>
                  </a:solidFill>
                  <a:latin typeface="Times New Roman" pitchFamily="18" charset="0"/>
                  <a:cs typeface="Times New Roman" pitchFamily="18" charset="0"/>
                </a:rPr>
                <a:t>@gmail.com</a:t>
              </a:r>
            </a:p>
            <a:p>
              <a:pPr algn="ctr"/>
              <a:r>
                <a:rPr lang="en-US" sz="2400" dirty="0" smtClean="0">
                  <a:solidFill>
                    <a:srgbClr val="002060"/>
                  </a:solidFill>
                  <a:latin typeface="Times New Roman" pitchFamily="18" charset="0"/>
                  <a:cs typeface="Times New Roman" pitchFamily="18" charset="0"/>
                </a:rPr>
                <a:t>Mob.-01723637624</a:t>
              </a:r>
              <a:endParaRPr lang="bn-BD" sz="2400" dirty="0" smtClean="0">
                <a:solidFill>
                  <a:srgbClr val="002060"/>
                </a:solidFill>
                <a:latin typeface="NikoshBAN" pitchFamily="2" charset="0"/>
                <a:cs typeface="NikoshBAN" pitchFamily="2" charset="0"/>
              </a:endParaRPr>
            </a:p>
            <a:p>
              <a:pPr algn="ctr"/>
              <a:endParaRPr lang="bn-BD" sz="2400" dirty="0" smtClean="0">
                <a:solidFill>
                  <a:prstClr val="white"/>
                </a:solidFill>
                <a:latin typeface="NikoshBAN" pitchFamily="2" charset="0"/>
                <a:cs typeface="NikoshBAN" pitchFamily="2" charset="0"/>
              </a:endParaRPr>
            </a:p>
          </p:txBody>
        </p:sp>
        <p:sp>
          <p:nvSpPr>
            <p:cNvPr id="19" name="Rounded Rectangle 18"/>
            <p:cNvSpPr/>
            <p:nvPr/>
          </p:nvSpPr>
          <p:spPr>
            <a:xfrm>
              <a:off x="4648199" y="34290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b="1" dirty="0">
                  <a:latin typeface="NikoshBAN" pitchFamily="2" charset="0"/>
                  <a:cs typeface="NikoshBAN" pitchFamily="2" charset="0"/>
                </a:rPr>
                <a:t>কৃষি শিক্ষা</a:t>
              </a:r>
            </a:p>
            <a:p>
              <a:pPr algn="ctr"/>
              <a:r>
                <a:rPr lang="bn-BD" sz="2800" b="1" dirty="0">
                  <a:latin typeface="NikoshBAN" pitchFamily="2" charset="0"/>
                  <a:cs typeface="NikoshBAN" pitchFamily="2" charset="0"/>
                </a:rPr>
                <a:t> শ্রেণি অষ্টম </a:t>
              </a:r>
            </a:p>
            <a:p>
              <a:pPr algn="ctr"/>
              <a:r>
                <a:rPr lang="bn-BD" sz="2800" b="1" dirty="0">
                  <a:latin typeface="NikoshBAN" pitchFamily="2" charset="0"/>
                  <a:cs typeface="NikoshBAN" pitchFamily="2" charset="0"/>
                </a:rPr>
                <a:t>পঞ্চম অধ্যায় </a:t>
              </a:r>
            </a:p>
            <a:p>
              <a:pPr algn="ctr"/>
              <a:r>
                <a:rPr lang="bn-BD" sz="2800" b="1" dirty="0">
                  <a:latin typeface="NikoshBAN" pitchFamily="2" charset="0"/>
                  <a:cs typeface="NikoshBAN" pitchFamily="2" charset="0"/>
                </a:rPr>
                <a:t>কৃষিজ উৎপাদন</a:t>
              </a:r>
              <a:endParaRPr lang="en-US" sz="2800" b="1" dirty="0">
                <a:latin typeface="NikoshBAN" pitchFamily="2" charset="0"/>
                <a:cs typeface="NikoshBAN" pitchFamily="2" charset="0"/>
              </a:endParaRPr>
            </a:p>
            <a:p>
              <a:pPr algn="ctr"/>
              <a:r>
                <a:rPr lang="en-US" sz="2800" b="1" dirty="0">
                  <a:latin typeface="NikoshBAN" pitchFamily="2" charset="0"/>
                  <a:cs typeface="NikoshBAN" pitchFamily="2" charset="0"/>
                </a:rPr>
                <a:t>পাঠ-৮</a:t>
              </a:r>
            </a:p>
            <a:p>
              <a:pPr algn="ctr"/>
              <a:endParaRPr lang="bn-BD" sz="3600" dirty="0" smtClean="0">
                <a:solidFill>
                  <a:srgbClr val="7030A0"/>
                </a:solidFill>
                <a:latin typeface="NikoshBAN" pitchFamily="2" charset="0"/>
                <a:cs typeface="NikoshBAN" pitchFamily="2" charset="0"/>
              </a:endParaRPr>
            </a:p>
          </p:txBody>
        </p:sp>
        <p:sp>
          <p:nvSpPr>
            <p:cNvPr id="18" name="Rectangle 17"/>
            <p:cNvSpPr/>
            <p:nvPr/>
          </p:nvSpPr>
          <p:spPr>
            <a:xfrm>
              <a:off x="3014133" y="1828800"/>
              <a:ext cx="2844800" cy="761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prstClr val="white"/>
                  </a:solidFill>
                  <a:latin typeface="NikoshBAN" pitchFamily="2" charset="0"/>
                  <a:cs typeface="NikoshBAN" pitchFamily="2" charset="0"/>
                </a:rPr>
                <a:t> </a:t>
              </a:r>
              <a:r>
                <a:rPr lang="bn-BD" sz="4400" dirty="0" smtClean="0">
                  <a:solidFill>
                    <a:prstClr val="white"/>
                  </a:solidFill>
                  <a:latin typeface="NikoshBAN" pitchFamily="2" charset="0"/>
                  <a:cs typeface="NikoshBAN" pitchFamily="2" charset="0"/>
                </a:rPr>
                <a:t>পরিচিতি</a:t>
              </a:r>
              <a:endParaRPr lang="en-US" sz="4400" dirty="0">
                <a:solidFill>
                  <a:prstClr val="white"/>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533401" y="701040"/>
            <a:ext cx="2209800" cy="2514601"/>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Left-Right Arrow 4"/>
          <p:cNvSpPr/>
          <p:nvPr/>
        </p:nvSpPr>
        <p:spPr>
          <a:xfrm>
            <a:off x="2514600" y="304800"/>
            <a:ext cx="3962400" cy="1066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rgbClr val="FFFF00"/>
                </a:solidFill>
                <a:latin typeface="NikoshBAN" pitchFamily="2" charset="0"/>
                <a:cs typeface="NikoshBAN" pitchFamily="2" charset="0"/>
              </a:rPr>
              <a:t>উপস্থাপনায়</a:t>
            </a:r>
            <a:endParaRPr lang="en-US" dirty="0">
              <a:solidFill>
                <a:srgbClr val="FFFF00"/>
              </a:solidFill>
              <a:latin typeface="NikoshBAN" pitchFamily="2" charset="0"/>
              <a:cs typeface="NikoshBAN" pitchFamily="2" charset="0"/>
            </a:endParaRPr>
          </a:p>
        </p:txBody>
      </p:sp>
      <p:pic>
        <p:nvPicPr>
          <p:cNvPr id="10" name="Picture 9"/>
          <p:cNvPicPr>
            <a:picLocks noChangeAspect="1"/>
          </p:cNvPicPr>
          <p:nvPr/>
        </p:nvPicPr>
        <p:blipFill>
          <a:blip r:embed="rId4" cstate="print"/>
          <a:stretch>
            <a:fillRect/>
          </a:stretch>
        </p:blipFill>
        <p:spPr>
          <a:xfrm>
            <a:off x="6604817" y="482308"/>
            <a:ext cx="1853383" cy="2565692"/>
          </a:xfrm>
          <a:prstGeom prst="rect">
            <a:avLst/>
          </a:prstGeom>
          <a:ln>
            <a:noFill/>
          </a:ln>
          <a:effectLst/>
        </p:spPr>
      </p:pic>
    </p:spTree>
    <p:extLst>
      <p:ext uri="{BB962C8B-B14F-4D97-AF65-F5344CB8AC3E}">
        <p14:creationId xmlns:p14="http://schemas.microsoft.com/office/powerpoint/2010/main" val="89992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71800" y="427911"/>
            <a:ext cx="31242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পানির রং</a:t>
            </a:r>
            <a:endParaRPr lang="en-US" sz="4400" dirty="0">
              <a:latin typeface="NikoshBAN" pitchFamily="2" charset="0"/>
              <a:cs typeface="NikoshBAN" pitchFamily="2" charset="0"/>
            </a:endParaRPr>
          </a:p>
        </p:txBody>
      </p:sp>
      <p:sp>
        <p:nvSpPr>
          <p:cNvPr id="11" name="TextBox 10"/>
          <p:cNvSpPr txBox="1"/>
          <p:nvPr/>
        </p:nvSpPr>
        <p:spPr>
          <a:xfrm>
            <a:off x="533400" y="4876800"/>
            <a:ext cx="80772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পানির রং ঘন সবুজ হয়ে যাওয়া বা পানির উপর শেওলার স্তর পড়া মাছের জন্য ক্ষতিকর।</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pic>
        <p:nvPicPr>
          <p:cNvPr id="9" name="Picture 8" descr="rice-plant.jpg"/>
          <p:cNvPicPr>
            <a:picLocks noChangeAspect="1"/>
          </p:cNvPicPr>
          <p:nvPr/>
        </p:nvPicPr>
        <p:blipFill>
          <a:blip r:embed="rId3"/>
          <a:stretch>
            <a:fillRect/>
          </a:stretch>
        </p:blipFill>
        <p:spPr>
          <a:xfrm>
            <a:off x="4648200" y="1600200"/>
            <a:ext cx="4038600" cy="2971800"/>
          </a:xfrm>
          <a:prstGeom prst="roundRect">
            <a:avLst/>
          </a:prstGeom>
          <a:ln w="38100">
            <a:solidFill>
              <a:srgbClr val="7030A0"/>
            </a:solidFill>
          </a:ln>
          <a:effectLst/>
        </p:spPr>
      </p:pic>
      <p:pic>
        <p:nvPicPr>
          <p:cNvPr id="12" name="Picture 11" descr="images.jpg"/>
          <p:cNvPicPr>
            <a:picLocks noChangeAspect="1"/>
          </p:cNvPicPr>
          <p:nvPr/>
        </p:nvPicPr>
        <p:blipFill>
          <a:blip r:embed="rId4"/>
          <a:stretch>
            <a:fillRect/>
          </a:stretch>
        </p:blipFill>
        <p:spPr>
          <a:xfrm>
            <a:off x="457200" y="1600200"/>
            <a:ext cx="4038600" cy="2971800"/>
          </a:xfrm>
          <a:prstGeom prst="roundRect">
            <a:avLst/>
          </a:prstGeom>
          <a:ln w="38100">
            <a:solidFill>
              <a:srgbClr val="7030A0"/>
            </a:solid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90800" y="427911"/>
            <a:ext cx="40386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পানির তাপমাত্রা</a:t>
            </a:r>
            <a:endParaRPr lang="en-US" sz="4400" dirty="0">
              <a:latin typeface="NikoshBAN" pitchFamily="2" charset="0"/>
              <a:cs typeface="NikoshBAN" pitchFamily="2" charset="0"/>
            </a:endParaRPr>
          </a:p>
        </p:txBody>
      </p:sp>
      <p:sp>
        <p:nvSpPr>
          <p:cNvPr id="11" name="TextBox 10"/>
          <p:cNvSpPr txBox="1"/>
          <p:nvPr/>
        </p:nvSpPr>
        <p:spPr>
          <a:xfrm>
            <a:off x="533400" y="4876800"/>
            <a:ext cx="80772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মিশ্র জাতের মাছের চাষে পুকুরের তাপমাত্রা ২৫-৩০ ডিগ্রি সেলসিয়াস হওয়া ভাল।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pic>
        <p:nvPicPr>
          <p:cNvPr id="9" name="Picture 8" descr="rice-plant.jpg"/>
          <p:cNvPicPr>
            <a:picLocks noChangeAspect="1"/>
          </p:cNvPicPr>
          <p:nvPr/>
        </p:nvPicPr>
        <p:blipFill>
          <a:blip r:embed="rId3"/>
          <a:stretch>
            <a:fillRect/>
          </a:stretch>
        </p:blipFill>
        <p:spPr>
          <a:xfrm>
            <a:off x="457200" y="1600200"/>
            <a:ext cx="4038600" cy="2971800"/>
          </a:xfrm>
          <a:prstGeom prst="roundRect">
            <a:avLst/>
          </a:prstGeom>
          <a:ln w="28575">
            <a:solidFill>
              <a:srgbClr val="7030A0"/>
            </a:solidFill>
          </a:ln>
        </p:spPr>
      </p:pic>
      <p:pic>
        <p:nvPicPr>
          <p:cNvPr id="12" name="Picture 11" descr="images.jpg"/>
          <p:cNvPicPr>
            <a:picLocks noChangeAspect="1"/>
          </p:cNvPicPr>
          <p:nvPr/>
        </p:nvPicPr>
        <p:blipFill>
          <a:blip r:embed="rId4"/>
          <a:stretch>
            <a:fillRect/>
          </a:stretch>
        </p:blipFill>
        <p:spPr>
          <a:xfrm>
            <a:off x="4648200" y="1600200"/>
            <a:ext cx="4038600" cy="2971800"/>
          </a:xfrm>
          <a:prstGeom prst="roundRect">
            <a:avLst/>
          </a:prstGeom>
          <a:ln w="28575">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4600" y="381000"/>
            <a:ext cx="41910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পানিতে দ্রবীভূত গ্যাস</a:t>
            </a:r>
            <a:endParaRPr lang="en-US" sz="44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22</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pic>
        <p:nvPicPr>
          <p:cNvPr id="12" name="Picture 11" descr="images.jpg"/>
          <p:cNvPicPr>
            <a:picLocks noChangeAspect="1"/>
          </p:cNvPicPr>
          <p:nvPr/>
        </p:nvPicPr>
        <p:blipFill>
          <a:blip r:embed="rId3"/>
          <a:stretch>
            <a:fillRect/>
          </a:stretch>
        </p:blipFill>
        <p:spPr>
          <a:xfrm>
            <a:off x="879162" y="1447799"/>
            <a:ext cx="7426638" cy="4648201"/>
          </a:xfrm>
          <a:prstGeom prst="roundRect">
            <a:avLst/>
          </a:prstGeom>
          <a:ln w="38100">
            <a:solidFill>
              <a:srgbClr val="7030A0"/>
            </a:solid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00200" y="1295400"/>
            <a:ext cx="6172200" cy="3652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1"/>
          <p:cNvSpPr txBox="1">
            <a:spLocks/>
          </p:cNvSpPr>
          <p:nvPr/>
        </p:nvSpPr>
        <p:spPr>
          <a:xfrm>
            <a:off x="4572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3200" dirty="0" smtClean="0">
                <a:latin typeface="NikoshBAN" pitchFamily="2" charset="0"/>
                <a:cs typeface="NikoshBAN" pitchFamily="2" charset="0"/>
              </a:rPr>
              <a:t>পোস্টার কাগজে একটি উৎপাদনশীল পুকুরের বৈশিষ্ট্য গুলো লিখে শ্রেণিতে উপস্থাপন কর।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2192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মিশ্র মাছ চাষের জন্য একটি আদর্শ পুকুরের গড় গভীরতা কত?</a:t>
            </a:r>
            <a:endParaRPr lang="en-US" sz="2400" dirty="0">
              <a:latin typeface="NikoshBAN" pitchFamily="2" charset="0"/>
              <a:cs typeface="NikoshBAN" pitchFamily="2" charset="0"/>
            </a:endParaRPr>
          </a:p>
        </p:txBody>
      </p:sp>
      <p:sp>
        <p:nvSpPr>
          <p:cNvPr id="11" name="Rectangle 10"/>
          <p:cNvSpPr/>
          <p:nvPr/>
        </p:nvSpPr>
        <p:spPr>
          <a:xfrm>
            <a:off x="990599" y="18288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১-২ মিটার</a:t>
            </a:r>
            <a:endParaRPr lang="en-US" sz="2400" dirty="0">
              <a:latin typeface="NikoshBAN" pitchFamily="2" charset="0"/>
              <a:cs typeface="NikoshBAN" pitchFamily="2" charset="0"/>
            </a:endParaRPr>
          </a:p>
        </p:txBody>
      </p:sp>
      <p:sp>
        <p:nvSpPr>
          <p:cNvPr id="13" name="Rectangle 12"/>
          <p:cNvSpPr/>
          <p:nvPr/>
        </p:nvSpPr>
        <p:spPr>
          <a:xfrm>
            <a:off x="990599" y="2362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৩-৪ মিটার</a:t>
            </a:r>
            <a:endParaRPr lang="en-US" sz="2400" dirty="0">
              <a:latin typeface="NikoshBAN" pitchFamily="2" charset="0"/>
              <a:cs typeface="NikoshBAN" pitchFamily="2" charset="0"/>
            </a:endParaRPr>
          </a:p>
        </p:txBody>
      </p:sp>
      <p:sp>
        <p:nvSpPr>
          <p:cNvPr id="14" name="Rectangle 13"/>
          <p:cNvSpPr/>
          <p:nvPr/>
        </p:nvSpPr>
        <p:spPr>
          <a:xfrm>
            <a:off x="4733925" y="2362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৪-৫ মিটার</a:t>
            </a:r>
            <a:endParaRPr lang="en-US" sz="2400" dirty="0">
              <a:latin typeface="NikoshBAN" pitchFamily="2" charset="0"/>
              <a:cs typeface="NikoshBAN" pitchFamily="2" charset="0"/>
            </a:endParaRPr>
          </a:p>
        </p:txBody>
      </p:sp>
      <p:sp>
        <p:nvSpPr>
          <p:cNvPr id="15" name="Rectangle 14"/>
          <p:cNvSpPr/>
          <p:nvPr/>
        </p:nvSpPr>
        <p:spPr>
          <a:xfrm>
            <a:off x="4733925" y="18288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২-৩ মিটার</a:t>
            </a:r>
            <a:endParaRPr lang="en-US" sz="2400" dirty="0">
              <a:latin typeface="NikoshBAN" pitchFamily="2" charset="0"/>
              <a:cs typeface="NikoshBAN" pitchFamily="2" charset="0"/>
            </a:endParaRPr>
          </a:p>
        </p:txBody>
      </p:sp>
      <p:sp>
        <p:nvSpPr>
          <p:cNvPr id="21" name="TextBox 20"/>
          <p:cNvSpPr txBox="1"/>
          <p:nvPr/>
        </p:nvSpPr>
        <p:spPr>
          <a:xfrm>
            <a:off x="990600" y="2895600"/>
            <a:ext cx="7162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পানির ঘোলাত্ব প্রতিকারের জন্য প্রতি শতকে ৩০ সে.মি. গভীরতায় কত পরিমান ফিটকারি দিতে হবে?</a:t>
            </a:r>
            <a:endParaRPr lang="en-US" sz="2400" dirty="0">
              <a:latin typeface="NikoshBAN" pitchFamily="2" charset="0"/>
              <a:cs typeface="NikoshBAN" pitchFamily="2" charset="0"/>
            </a:endParaRPr>
          </a:p>
        </p:txBody>
      </p:sp>
      <p:sp>
        <p:nvSpPr>
          <p:cNvPr id="22" name="Rectangle 21"/>
          <p:cNvSpPr/>
          <p:nvPr/>
        </p:nvSpPr>
        <p:spPr>
          <a:xfrm>
            <a:off x="990600"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১৪০-২০০ গ্রাম</a:t>
            </a:r>
            <a:endParaRPr lang="en-US" sz="2400" dirty="0">
              <a:latin typeface="NikoshBAN" pitchFamily="2" charset="0"/>
              <a:cs typeface="NikoshBAN" pitchFamily="2" charset="0"/>
            </a:endParaRPr>
          </a:p>
        </p:txBody>
      </p:sp>
      <p:sp>
        <p:nvSpPr>
          <p:cNvPr id="23" name="Rectangle 22"/>
          <p:cNvSpPr/>
          <p:nvPr/>
        </p:nvSpPr>
        <p:spPr>
          <a:xfrm>
            <a:off x="990600"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৩০০-৩১০  গ্রাম</a:t>
            </a:r>
            <a:endParaRPr lang="en-US" sz="2400" dirty="0">
              <a:latin typeface="NikoshBAN" pitchFamily="2" charset="0"/>
              <a:cs typeface="NikoshBAN" pitchFamily="2" charset="0"/>
            </a:endParaRPr>
          </a:p>
        </p:txBody>
      </p:sp>
      <p:sp>
        <p:nvSpPr>
          <p:cNvPr id="24" name="Rectangle 23"/>
          <p:cNvSpPr/>
          <p:nvPr/>
        </p:nvSpPr>
        <p:spPr>
          <a:xfrm>
            <a:off x="4733926"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৩৪০ – ৩৫০  গ্রাম</a:t>
            </a:r>
            <a:endParaRPr lang="en-US" sz="2400" dirty="0">
              <a:latin typeface="NikoshBAN" pitchFamily="2" charset="0"/>
              <a:cs typeface="NikoshBAN" pitchFamily="2" charset="0"/>
            </a:endParaRPr>
          </a:p>
        </p:txBody>
      </p:sp>
      <p:sp>
        <p:nvSpPr>
          <p:cNvPr id="25" name="Rectangle 24"/>
          <p:cNvSpPr/>
          <p:nvPr/>
        </p:nvSpPr>
        <p:spPr>
          <a:xfrm>
            <a:off x="4733926"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২৪০-২৫০  গ্রাম</a:t>
            </a:r>
            <a:endParaRPr lang="en-US" sz="2400" dirty="0">
              <a:latin typeface="NikoshBAN" pitchFamily="2" charset="0"/>
              <a:cs typeface="NikoshBAN" pitchFamily="2" charset="0"/>
            </a:endParaRPr>
          </a:p>
        </p:txBody>
      </p:sp>
      <p:pic>
        <p:nvPicPr>
          <p:cNvPr id="16" name="Picture 1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17" name="Picture 16" descr="15151511.png"/>
          <p:cNvPicPr>
            <a:picLocks noChangeAspect="1"/>
          </p:cNvPicPr>
          <p:nvPr/>
        </p:nvPicPr>
        <p:blipFill>
          <a:blip r:embed="rId6"/>
          <a:stretch>
            <a:fillRect/>
          </a:stretch>
        </p:blipFill>
        <p:spPr>
          <a:xfrm>
            <a:off x="2209800" y="5181600"/>
            <a:ext cx="4572000" cy="1225373"/>
          </a:xfrm>
          <a:prstGeom prst="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24</a:t>
            </a:fld>
            <a:endParaRPr lang="en-US"/>
          </a:p>
        </p:txBody>
      </p:sp>
      <p:sp>
        <p:nvSpPr>
          <p:cNvPr id="19" name="Footer Placeholder 18"/>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6"/>
                                        </p:tgtEl>
                                        <p:attrNameLst>
                                          <p:attrName>ppt_w</p:attrName>
                                        </p:attrNameLst>
                                      </p:cBhvr>
                                      <p:tavLst>
                                        <p:tav tm="0">
                                          <p:val>
                                            <p:strVal val="ppt_w"/>
                                          </p:val>
                                        </p:tav>
                                        <p:tav tm="100000">
                                          <p:val>
                                            <p:fltVal val="0"/>
                                          </p:val>
                                        </p:tav>
                                      </p:tavLst>
                                    </p:anim>
                                    <p:anim calcmode="lin" valueType="num">
                                      <p:cBhvr>
                                        <p:cTn id="83" dur="2000"/>
                                        <p:tgtEl>
                                          <p:spTgt spid="16"/>
                                        </p:tgtEl>
                                        <p:attrNameLst>
                                          <p:attrName>ppt_h</p:attrName>
                                        </p:attrNameLst>
                                      </p:cBhvr>
                                      <p:tavLst>
                                        <p:tav tm="0">
                                          <p:val>
                                            <p:strVal val="ppt_h"/>
                                          </p:val>
                                        </p:tav>
                                        <p:tav tm="100000">
                                          <p:val>
                                            <p:fltVal val="0"/>
                                          </p:val>
                                        </p:tav>
                                      </p:tavLst>
                                    </p:anim>
                                    <p:animEffect transition="out" filter="fade">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Effect transition="in" filter="fade">
                                      <p:cBhvr>
                                        <p:cTn id="93" dur="1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25"/>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fltVal val="0"/>
                                          </p:val>
                                        </p:tav>
                                        <p:tav tm="100000">
                                          <p:val>
                                            <p:strVal val="#ppt_w"/>
                                          </p:val>
                                        </p:tav>
                                      </p:tavLst>
                                    </p:anim>
                                    <p:anim calcmode="lin" valueType="num">
                                      <p:cBhvr>
                                        <p:cTn id="106" dur="1000" fill="hold"/>
                                        <p:tgtEl>
                                          <p:spTgt spid="17"/>
                                        </p:tgtEl>
                                        <p:attrNameLst>
                                          <p:attrName>ppt_h</p:attrName>
                                        </p:attrNameLst>
                                      </p:cBhvr>
                                      <p:tavLst>
                                        <p:tav tm="0">
                                          <p:val>
                                            <p:fltVal val="0"/>
                                          </p:val>
                                        </p:tav>
                                        <p:tav tm="100000">
                                          <p:val>
                                            <p:strVal val="#ppt_h"/>
                                          </p:val>
                                        </p:tav>
                                      </p:tavLst>
                                    </p:anim>
                                    <p:animEffect transition="in" filter="fade">
                                      <p:cBhvr>
                                        <p:cTn id="107" dur="10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7"/>
                                        </p:tgtEl>
                                        <p:attrNameLst>
                                          <p:attrName>ppt_w</p:attrName>
                                        </p:attrNameLst>
                                      </p:cBhvr>
                                      <p:tavLst>
                                        <p:tav tm="0">
                                          <p:val>
                                            <p:strVal val="ppt_w"/>
                                          </p:val>
                                        </p:tav>
                                        <p:tav tm="100000">
                                          <p:val>
                                            <p:fltVal val="0"/>
                                          </p:val>
                                        </p:tav>
                                      </p:tavLst>
                                    </p:anim>
                                    <p:anim calcmode="lin" valueType="num">
                                      <p:cBhvr>
                                        <p:cTn id="111" dur="2000"/>
                                        <p:tgtEl>
                                          <p:spTgt spid="17"/>
                                        </p:tgtEl>
                                        <p:attrNameLst>
                                          <p:attrName>ppt_h</p:attrName>
                                        </p:attrNameLst>
                                      </p:cBhvr>
                                      <p:tavLst>
                                        <p:tav tm="0">
                                          <p:val>
                                            <p:strVal val="ppt_h"/>
                                          </p:val>
                                        </p:tav>
                                        <p:tav tm="100000">
                                          <p:val>
                                            <p:fltVal val="0"/>
                                          </p:val>
                                        </p:tav>
                                      </p:tavLst>
                                    </p:anim>
                                    <p:animEffect transition="out" filter="fade">
                                      <p:cBhvr>
                                        <p:cTn id="112" dur="2000"/>
                                        <p:tgtEl>
                                          <p:spTgt spid="17"/>
                                        </p:tgtEl>
                                      </p:cBhvr>
                                    </p:animEffect>
                                    <p:set>
                                      <p:cBhvr>
                                        <p:cTn id="11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906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ও</a:t>
            </a:r>
            <a:r>
              <a:rPr lang="en-US" sz="2400" dirty="0" smtClean="0">
                <a:latin typeface="NikoshBAN" pitchFamily="2" charset="0"/>
                <a:cs typeface="NikoshBAN" pitchFamily="2" charset="0"/>
              </a:rPr>
              <a:t> ii</a:t>
            </a:r>
          </a:p>
        </p:txBody>
      </p:sp>
      <p:sp>
        <p:nvSpPr>
          <p:cNvPr id="2" name="TextBox 1"/>
          <p:cNvSpPr txBox="1"/>
          <p:nvPr/>
        </p:nvSpPr>
        <p:spPr>
          <a:xfrm>
            <a:off x="3048000" y="2755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1430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মাছের ফুলকা নষ্ট হয়ে যায় কেন?</a:t>
            </a:r>
          </a:p>
        </p:txBody>
      </p:sp>
      <p:sp>
        <p:nvSpPr>
          <p:cNvPr id="11" name="Rectangle 10"/>
          <p:cNvSpPr/>
          <p:nvPr/>
        </p:nvSpPr>
        <p:spPr>
          <a:xfrm>
            <a:off x="990599"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পুকুরে আগাছা জন্মালে</a:t>
            </a:r>
            <a:endParaRPr lang="en-US" sz="2400" dirty="0">
              <a:latin typeface="NikoshBAN" pitchFamily="2" charset="0"/>
              <a:cs typeface="NikoshBAN" pitchFamily="2" charset="0"/>
            </a:endParaRPr>
          </a:p>
        </p:txBody>
      </p:sp>
      <p:sp>
        <p:nvSpPr>
          <p:cNvPr id="13" name="Rectangle 12"/>
          <p:cNvSpPr/>
          <p:nvPr/>
        </p:nvSpPr>
        <p:spPr>
          <a:xfrm>
            <a:off x="990599"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গ)  পুকুরে পানির পরিমান কমে গেলে</a:t>
            </a:r>
            <a:endParaRPr lang="en-US" sz="2000" dirty="0">
              <a:latin typeface="NikoshBAN" pitchFamily="2" charset="0"/>
              <a:cs typeface="NikoshBAN" pitchFamily="2" charset="0"/>
            </a:endParaRPr>
          </a:p>
        </p:txBody>
      </p:sp>
      <p:sp>
        <p:nvSpPr>
          <p:cNvPr id="14" name="Rectangle 13"/>
          <p:cNvSpPr/>
          <p:nvPr/>
        </p:nvSpPr>
        <p:spPr>
          <a:xfrm>
            <a:off x="4733925"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dirty="0" smtClean="0">
                <a:latin typeface="NikoshBAN" pitchFamily="2" charset="0"/>
                <a:cs typeface="NikoshBAN" pitchFamily="2" charset="0"/>
              </a:rPr>
              <a:t>ঘ) পানিতে সূর্যের আলো প্রবেশ বাধাপ্রাপ্ত হলে</a:t>
            </a:r>
            <a:endParaRPr lang="en-US" dirty="0">
              <a:latin typeface="NikoshBAN" pitchFamily="2" charset="0"/>
              <a:cs typeface="NikoshBAN" pitchFamily="2" charset="0"/>
            </a:endParaRP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খ) পুকুরে খাদ্যের পরিমান কমে গেলে</a:t>
            </a:r>
            <a:endParaRPr lang="en-US" sz="2000" dirty="0">
              <a:latin typeface="NikoshBAN" pitchFamily="2" charset="0"/>
              <a:cs typeface="NikoshBAN" pitchFamily="2" charset="0"/>
            </a:endParaRPr>
          </a:p>
        </p:txBody>
      </p:sp>
      <p:sp>
        <p:nvSpPr>
          <p:cNvPr id="21" name="TextBox 20"/>
          <p:cNvSpPr txBox="1"/>
          <p:nvPr/>
        </p:nvSpPr>
        <p:spPr>
          <a:xfrm>
            <a:off x="990601" y="28194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মাছের জন্য ক্ষতিকর হলো- </a:t>
            </a:r>
            <a:endParaRPr lang="en-US" sz="2400" dirty="0">
              <a:latin typeface="NikoshBAN" pitchFamily="2" charset="0"/>
              <a:cs typeface="NikoshBAN" pitchFamily="2" charset="0"/>
            </a:endParaRPr>
          </a:p>
        </p:txBody>
      </p:sp>
      <p:sp>
        <p:nvSpPr>
          <p:cNvPr id="22" name="Rectangle 21"/>
          <p:cNvSpPr/>
          <p:nvPr/>
        </p:nvSpPr>
        <p:spPr>
          <a:xfrm>
            <a:off x="9906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p>
        </p:txBody>
      </p:sp>
      <p:sp>
        <p:nvSpPr>
          <p:cNvPr id="24" name="Rectangle 23"/>
          <p:cNvSpPr/>
          <p:nvPr/>
        </p:nvSpPr>
        <p:spPr>
          <a:xfrm>
            <a:off x="47244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en-US" sz="2400" dirty="0" smtClean="0">
                <a:latin typeface="NikoshBAN" pitchFamily="2" charset="0"/>
                <a:cs typeface="NikoshBAN" pitchFamily="2" charset="0"/>
              </a:rPr>
              <a:t>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5" name="Rectangle 24"/>
          <p:cNvSpPr/>
          <p:nvPr/>
        </p:nvSpPr>
        <p:spPr>
          <a:xfrm>
            <a:off x="47244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en-US" sz="2400" dirty="0" err="1" smtClean="0">
                <a:latin typeface="NikoshBAN" pitchFamily="2" charset="0"/>
                <a:cs typeface="NikoshBAN" pitchFamily="2" charset="0"/>
              </a:rPr>
              <a:t>i</a:t>
            </a:r>
            <a:r>
              <a:rPr lang="bn-BD"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5"/>
          <a:srcRect t="4401" r="1333" b="6893"/>
          <a:stretch>
            <a:fillRect/>
          </a:stretch>
        </p:blipFill>
        <p:spPr>
          <a:xfrm>
            <a:off x="2362200" y="5334000"/>
            <a:ext cx="4419600" cy="1219200"/>
          </a:xfrm>
          <a:prstGeom prst="roundRect">
            <a:avLst/>
          </a:prstGeom>
        </p:spPr>
      </p:pic>
      <p:pic>
        <p:nvPicPr>
          <p:cNvPr id="27" name="Picture 26" descr="15151511.png"/>
          <p:cNvPicPr>
            <a:picLocks noChangeAspect="1"/>
          </p:cNvPicPr>
          <p:nvPr/>
        </p:nvPicPr>
        <p:blipFill>
          <a:blip r:embed="rId6"/>
          <a:stretch>
            <a:fillRect/>
          </a:stretch>
        </p:blipFill>
        <p:spPr>
          <a:xfrm>
            <a:off x="2209800" y="5327827"/>
            <a:ext cx="4572000" cy="1225373"/>
          </a:xfrm>
          <a:prstGeom prst="rect">
            <a:avLst/>
          </a:prstGeom>
        </p:spPr>
      </p:pic>
      <p:sp>
        <p:nvSpPr>
          <p:cNvPr id="16" name="TextBox 15"/>
          <p:cNvSpPr txBox="1"/>
          <p:nvPr/>
        </p:nvSpPr>
        <p:spPr>
          <a:xfrm>
            <a:off x="9906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err="1" smtClean="0">
                <a:latin typeface="NikoshBAN" pitchFamily="2" charset="0"/>
                <a:cs typeface="NikoshBAN" pitchFamily="2" charset="0"/>
              </a:rPr>
              <a:t>i</a:t>
            </a:r>
            <a:r>
              <a:rPr lang="en-US" dirty="0" smtClean="0">
                <a:latin typeface="NikoshBAN" pitchFamily="2" charset="0"/>
                <a:cs typeface="NikoshBAN" pitchFamily="2" charset="0"/>
              </a:rPr>
              <a:t>)</a:t>
            </a:r>
            <a:r>
              <a:rPr lang="bn-BD" dirty="0" smtClean="0">
                <a:latin typeface="NikoshBAN" pitchFamily="2" charset="0"/>
                <a:cs typeface="NikoshBAN" pitchFamily="2" charset="0"/>
              </a:rPr>
              <a:t> পানির রং ঘন সবুজ হওয়া </a:t>
            </a:r>
            <a:endParaRPr lang="en-US" dirty="0">
              <a:latin typeface="NikoshBAN" pitchFamily="2" charset="0"/>
              <a:cs typeface="NikoshBAN" pitchFamily="2" charset="0"/>
            </a:endParaRPr>
          </a:p>
        </p:txBody>
      </p:sp>
      <p:sp>
        <p:nvSpPr>
          <p:cNvPr id="17" name="TextBox 16"/>
          <p:cNvSpPr txBox="1"/>
          <p:nvPr/>
        </p:nvSpPr>
        <p:spPr>
          <a:xfrm>
            <a:off x="3429000" y="3429000"/>
            <a:ext cx="22860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000" dirty="0" smtClean="0">
                <a:latin typeface="NikoshBAN" pitchFamily="2" charset="0"/>
                <a:cs typeface="NikoshBAN" pitchFamily="2" charset="0"/>
              </a:rPr>
              <a:t> </a:t>
            </a:r>
            <a:r>
              <a:rPr lang="en-US" sz="2000" dirty="0" smtClean="0">
                <a:latin typeface="NikoshBAN" pitchFamily="2" charset="0"/>
                <a:cs typeface="NikoshBAN" pitchFamily="2" charset="0"/>
              </a:rPr>
              <a:t>ii)</a:t>
            </a:r>
            <a:r>
              <a:rPr lang="bn-BD" sz="2000" dirty="0" smtClean="0">
                <a:latin typeface="NikoshBAN" pitchFamily="2" charset="0"/>
                <a:cs typeface="NikoshBAN" pitchFamily="2" charset="0"/>
              </a:rPr>
              <a:t> পানিতে শেওলা পড়া</a:t>
            </a:r>
            <a:endParaRPr lang="en-US" sz="2000" dirty="0">
              <a:latin typeface="NikoshBAN" pitchFamily="2" charset="0"/>
              <a:cs typeface="NikoshBAN" pitchFamily="2" charset="0"/>
            </a:endParaRPr>
          </a:p>
        </p:txBody>
      </p:sp>
      <p:sp>
        <p:nvSpPr>
          <p:cNvPr id="18" name="TextBox 17"/>
          <p:cNvSpPr txBox="1"/>
          <p:nvPr/>
        </p:nvSpPr>
        <p:spPr>
          <a:xfrm>
            <a:off x="58674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 </a:t>
            </a:r>
            <a:r>
              <a:rPr lang="en-US" dirty="0" smtClean="0">
                <a:latin typeface="NikoshBAN" pitchFamily="2" charset="0"/>
                <a:cs typeface="NikoshBAN" pitchFamily="2" charset="0"/>
              </a:rPr>
              <a:t>iii)</a:t>
            </a:r>
            <a:r>
              <a:rPr lang="bn-BD" dirty="0" smtClean="0">
                <a:latin typeface="NikoshBAN" pitchFamily="2" charset="0"/>
                <a:cs typeface="NikoshBAN" pitchFamily="2" charset="0"/>
              </a:rPr>
              <a:t> পানি লালচে সবুজ হওয়া</a:t>
            </a:r>
            <a:endParaRPr lang="en-US" dirty="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fld id="{12CF4F74-C24C-4DBC-A93A-AB35CB314D07}" type="slidenum">
              <a:rPr lang="en-US" smtClean="0"/>
              <a:pPr/>
              <a:t>25</a:t>
            </a:fld>
            <a:endParaRPr lang="en-US"/>
          </a:p>
        </p:txBody>
      </p:sp>
      <p:sp>
        <p:nvSpPr>
          <p:cNvPr id="19" name="Rectangle 18"/>
          <p:cNvSpPr/>
          <p:nvPr/>
        </p:nvSpPr>
        <p:spPr>
          <a:xfrm>
            <a:off x="990601" y="3886200"/>
            <a:ext cx="17526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bn-BD" dirty="0" smtClean="0">
                <a:latin typeface="NikoshBAN" pitchFamily="2" charset="0"/>
                <a:cs typeface="NikoshBAN" pitchFamily="2" charset="0"/>
              </a:rPr>
              <a:t>নিচের কোনটি সঠিক</a:t>
            </a:r>
            <a:endParaRPr lang="en-US" dirty="0">
              <a:latin typeface="NikoshBAN" pitchFamily="2" charset="0"/>
              <a:cs typeface="NikoshBAN" pitchFamily="2" charset="0"/>
            </a:endParaRPr>
          </a:p>
        </p:txBody>
      </p:sp>
      <p:sp>
        <p:nvSpPr>
          <p:cNvPr id="28" name="Footer Placeholder 27"/>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
            <a:ext cx="5334000" cy="102155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5400" dirty="0" err="1" smtClean="0">
                <a:latin typeface="NikoshBAN" pitchFamily="2" charset="0"/>
                <a:cs typeface="NikoshBAN" pitchFamily="2" charset="0"/>
              </a:rPr>
              <a:t>বাড়ির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কাজ</a:t>
            </a:r>
            <a:r>
              <a:rPr lang="en-US"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sp>
        <p:nvSpPr>
          <p:cNvPr id="6" name="TextBox 5"/>
          <p:cNvSpPr txBox="1"/>
          <p:nvPr/>
        </p:nvSpPr>
        <p:spPr>
          <a:xfrm>
            <a:off x="533400" y="4724400"/>
            <a:ext cx="8153400" cy="1940957"/>
          </a:xfrm>
          <a:prstGeom prst="roundRect">
            <a:avLst/>
          </a:prstGeom>
          <a:blipFill>
            <a:blip r:embed="rId3">
              <a:lum bright="70000" contrast="-70000"/>
            </a:blip>
            <a:stretch>
              <a:fillRect/>
            </a:stretch>
          </a:blip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মৎস চাষ উপযোগী একটি আদর্শ পুকুরের চিহ্নিত চিত্র অংকন করে উৎপাদনশীল পুকুরের পানির বৈশিষ্ট্যগুলো  লিখে আনবে।  </a:t>
            </a:r>
            <a:endParaRPr lang="as-IN" sz="3600" dirty="0" smtClean="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26</a:t>
            </a:fld>
            <a:endParaRPr lang="en-US"/>
          </a:p>
        </p:txBody>
      </p:sp>
      <p:pic>
        <p:nvPicPr>
          <p:cNvPr id="11" name="Picture 10"/>
          <p:cNvPicPr>
            <a:picLocks noChangeAspect="1"/>
          </p:cNvPicPr>
          <p:nvPr/>
        </p:nvPicPr>
        <p:blipFill>
          <a:blip r:embed="rId4"/>
          <a:srcRect t="4904"/>
          <a:stretch>
            <a:fillRect/>
          </a:stretch>
        </p:blipFill>
        <p:spPr>
          <a:xfrm>
            <a:off x="2773142" y="1752600"/>
            <a:ext cx="3689681" cy="2821285"/>
          </a:xfrm>
          <a:prstGeom prst="roundRect">
            <a:avLst/>
          </a:prstGeom>
          <a:ln w="38100">
            <a:solidFill>
              <a:srgbClr val="7030A0"/>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print"/>
          <a:stretch>
            <a:fillRect/>
          </a:stretch>
        </p:blipFill>
        <p:spPr>
          <a:xfrm>
            <a:off x="457200" y="2057400"/>
            <a:ext cx="2032000" cy="2209800"/>
          </a:xfrm>
          <a:prstGeom prst="ellipse">
            <a:avLst/>
          </a:prstGeom>
          <a:ln w="38100">
            <a:solidFill>
              <a:srgbClr val="7030A0"/>
            </a:solidFill>
          </a:ln>
        </p:spPr>
      </p:pic>
      <p:pic>
        <p:nvPicPr>
          <p:cNvPr id="4" name="Picture 3"/>
          <p:cNvPicPr>
            <a:picLocks noChangeAspect="1"/>
          </p:cNvPicPr>
          <p:nvPr/>
        </p:nvPicPr>
        <p:blipFill>
          <a:blip r:embed="rId6" cstate="print"/>
          <a:stretch>
            <a:fillRect/>
          </a:stretch>
        </p:blipFill>
        <p:spPr>
          <a:xfrm>
            <a:off x="6802104" y="2057400"/>
            <a:ext cx="2037096" cy="2209800"/>
          </a:xfrm>
          <a:prstGeom prst="ellipse">
            <a:avLst/>
          </a:prstGeom>
          <a:ln w="38100">
            <a:solidFill>
              <a:srgbClr val="7030A0"/>
            </a:solidFill>
          </a:ln>
        </p:spPr>
      </p:pic>
      <p:sp>
        <p:nvSpPr>
          <p:cNvPr id="8" name="Footer Placeholder 7"/>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121739826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0"/>
            <a:ext cx="9143998" cy="6858000"/>
          </a:xfrm>
          <a:prstGeom prst="rect">
            <a:avLst/>
          </a:prstGeom>
        </p:spPr>
      </p:pic>
      <p:sp>
        <p:nvSpPr>
          <p:cNvPr id="2" name="TextBox 1"/>
          <p:cNvSpPr txBox="1"/>
          <p:nvPr/>
        </p:nvSpPr>
        <p:spPr>
          <a:xfrm>
            <a:off x="1981200" y="2514600"/>
            <a:ext cx="50292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wheat 1.jpg"/>
          <p:cNvPicPr>
            <a:picLocks noChangeAspect="1"/>
          </p:cNvPicPr>
          <p:nvPr/>
        </p:nvPicPr>
        <p:blipFill>
          <a:blip r:embed="rId5"/>
          <a:stretch>
            <a:fillRect/>
          </a:stretch>
        </p:blipFill>
        <p:spPr>
          <a:xfrm>
            <a:off x="0" y="-1"/>
            <a:ext cx="9144000" cy="6858000"/>
          </a:xfrm>
          <a:prstGeom prst="rect">
            <a:avLst/>
          </a:prstGeom>
        </p:spPr>
      </p:pic>
      <p:sp>
        <p:nvSpPr>
          <p:cNvPr id="5" name="Slide Number Placeholder 4"/>
          <p:cNvSpPr>
            <a:spLocks noGrp="1"/>
          </p:cNvSpPr>
          <p:nvPr>
            <p:ph type="sldNum" sz="quarter" idx="12"/>
          </p:nvPr>
        </p:nvSpPr>
        <p:spPr/>
        <p:txBody>
          <a:bodyPr/>
          <a:lstStyle/>
          <a:p>
            <a:fld id="{12CF4F74-C24C-4DBC-A93A-AB35CB314D07}"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3886200"/>
            <a:ext cx="3870669"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cstate="print"/>
          <a:stretch>
            <a:fillRect/>
          </a:stretch>
        </p:blipFill>
        <p:spPr>
          <a:xfrm>
            <a:off x="4724400" y="3886200"/>
            <a:ext cx="3886200" cy="239157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cstate="print"/>
          <a:stretch>
            <a:fillRect/>
          </a:stretch>
        </p:blipFill>
        <p:spPr>
          <a:xfrm>
            <a:off x="533400" y="1295400"/>
            <a:ext cx="3886200" cy="2378562"/>
          </a:xfrm>
          <a:prstGeom prst="rect">
            <a:avLst/>
          </a:prstGeom>
          <a:ln w="28575">
            <a:solidFill>
              <a:schemeClr val="tx1"/>
            </a:solidFill>
          </a:ln>
        </p:spPr>
      </p:pic>
      <p:pic>
        <p:nvPicPr>
          <p:cNvPr id="5" name="Picture 4"/>
          <p:cNvPicPr>
            <a:picLocks noChangeAspect="1"/>
          </p:cNvPicPr>
          <p:nvPr/>
        </p:nvPicPr>
        <p:blipFill>
          <a:blip r:embed="rId6" cstate="print"/>
          <a:stretch>
            <a:fillRect/>
          </a:stretch>
        </p:blipFill>
        <p:spPr>
          <a:xfrm>
            <a:off x="4724400" y="1295400"/>
            <a:ext cx="3886200" cy="2379751"/>
          </a:xfrm>
          <a:prstGeom prst="rect">
            <a:avLst/>
          </a:prstGeom>
          <a:ln w="28575">
            <a:solidFill>
              <a:schemeClr val="tx1"/>
            </a:solidFill>
          </a:ln>
        </p:spPr>
      </p:pic>
      <p:sp>
        <p:nvSpPr>
          <p:cNvPr id="3" name="TextBox 2"/>
          <p:cNvSpPr txBox="1"/>
          <p:nvPr/>
        </p:nvSpPr>
        <p:spPr>
          <a:xfrm>
            <a:off x="22098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 একটু চিন্তা কর। </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21"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par>
                                <p:cTn id="14" presetID="21"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450" decel="100000" fill="hold"/>
                                        <p:tgtEl>
                                          <p:spTgt spid="3"/>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88.jpg"/>
          <p:cNvPicPr>
            <a:picLocks noChangeAspect="1"/>
          </p:cNvPicPr>
          <p:nvPr/>
        </p:nvPicPr>
        <p:blipFill>
          <a:blip r:embed="rId3"/>
          <a:stretch>
            <a:fillRect/>
          </a:stretch>
        </p:blipFill>
        <p:spPr>
          <a:xfrm>
            <a:off x="304800" y="1600200"/>
            <a:ext cx="4155722" cy="2819400"/>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2" name="Picture 1" descr="b636.jpg"/>
          <p:cNvPicPr>
            <a:picLocks noChangeAspect="1"/>
          </p:cNvPicPr>
          <p:nvPr/>
        </p:nvPicPr>
        <p:blipFill>
          <a:blip r:embed="rId4"/>
          <a:stretch>
            <a:fillRect/>
          </a:stretch>
        </p:blipFill>
        <p:spPr>
          <a:xfrm>
            <a:off x="4612922" y="1600200"/>
            <a:ext cx="4191000" cy="281940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প্রশ্নঃ ছবিগুলো দেখে আমরা কী বুঝতে পারছি? </a:t>
            </a:r>
            <a:endParaRPr lang="en-US" sz="3200" dirty="0">
              <a:latin typeface="NikoshBAN" pitchFamily="2" charset="0"/>
              <a:cs typeface="NikoshBAN" pitchFamily="2" charset="0"/>
            </a:endParaRPr>
          </a:p>
        </p:txBody>
      </p:sp>
      <p:sp>
        <p:nvSpPr>
          <p:cNvPr id="5" name="TextBox 4"/>
          <p:cNvSpPr txBox="1"/>
          <p:nvPr/>
        </p:nvSpPr>
        <p:spPr>
          <a:xfrm>
            <a:off x="1371600" y="4953000"/>
            <a:ext cx="6400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উত্তরঃ</a:t>
            </a: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পুকুর ও মিশ্র মাছের চাষ</a:t>
            </a:r>
            <a:endParaRPr lang="en-US" sz="48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124200"/>
            <a:ext cx="8382000" cy="155805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smtClean="0">
                <a:solidFill>
                  <a:schemeClr val="tx1"/>
                </a:solidFill>
                <a:latin typeface="NikoshBAN" pitchFamily="2" charset="0"/>
                <a:cs typeface="NikoshBAN" pitchFamily="2" charset="0"/>
              </a:rPr>
              <a:t>মিশ্র চাষের জন্য আদর্শ পুকুর</a:t>
            </a:r>
            <a:endParaRPr lang="en-US" sz="6600" dirty="0">
              <a:solidFill>
                <a:schemeClr val="tx1"/>
              </a:solidFill>
              <a:latin typeface="NikoshBAN" pitchFamily="2" charset="0"/>
              <a:cs typeface="NikoshBAN" pitchFamily="2" charset="0"/>
            </a:endParaRPr>
          </a:p>
        </p:txBody>
      </p:sp>
      <p:sp>
        <p:nvSpPr>
          <p:cNvPr id="3" name="TextBox 2"/>
          <p:cNvSpPr txBox="1"/>
          <p:nvPr/>
        </p:nvSpPr>
        <p:spPr>
          <a:xfrm>
            <a:off x="914400" y="609600"/>
            <a:ext cx="7467600" cy="2017574"/>
          </a:xfrm>
          <a:prstGeom prst="wav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362200"/>
            <a:ext cx="8534400" cy="40386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r>
              <a:rPr lang="bn-BD" sz="4000" b="1" dirty="0">
                <a:solidFill>
                  <a:srgbClr val="00B050"/>
                </a:solidFill>
                <a:latin typeface="NikoshBAN" pitchFamily="2" charset="0"/>
                <a:cs typeface="NikoshBAN" pitchFamily="2" charset="0"/>
              </a:rPr>
              <a:t>শিখনফল </a:t>
            </a:r>
            <a:endParaRPr lang="en-US" sz="4000" dirty="0" smtClean="0">
              <a:solidFill>
                <a:srgbClr val="002060"/>
              </a:solidFill>
              <a:latin typeface="NikoshBAN" pitchFamily="2" charset="0"/>
              <a:cs typeface="NikoshBAN" pitchFamily="2" charset="0"/>
            </a:endParaRPr>
          </a:p>
          <a:p>
            <a:pPr algn="l"/>
            <a:r>
              <a:rPr lang="en-US" sz="4000" dirty="0" err="1" smtClean="0">
                <a:solidFill>
                  <a:srgbClr val="002060"/>
                </a:solidFill>
                <a:latin typeface="NikoshBAN" pitchFamily="2" charset="0"/>
                <a:cs typeface="NikoshBAN" pitchFamily="2" charset="0"/>
              </a:rPr>
              <a:t>এই</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পাঠ</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শেষে</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শিক্ষার্থীরা</a:t>
            </a:r>
            <a:r>
              <a:rPr lang="bn-BD" sz="4000" dirty="0" smtClean="0">
                <a:solidFill>
                  <a:srgbClr val="002060"/>
                </a:solidFill>
                <a:latin typeface="NikoshBAN" pitchFamily="2" charset="0"/>
                <a:cs typeface="NikoshBAN" pitchFamily="2" charset="0"/>
              </a:rPr>
              <a:t> -</a:t>
            </a:r>
            <a:endParaRPr lang="en-US" sz="4000" dirty="0" smtClean="0">
              <a:solidFill>
                <a:srgbClr val="002060"/>
              </a:solidFill>
              <a:latin typeface="NikoshBAN" pitchFamily="2" charset="0"/>
              <a:cs typeface="NikoshBAN" pitchFamily="2" charset="0"/>
            </a:endParaRPr>
          </a:p>
          <a:p>
            <a:pPr algn="l"/>
            <a:r>
              <a:rPr lang="en-US" sz="3600" dirty="0" smtClean="0">
                <a:solidFill>
                  <a:srgbClr val="7030A0"/>
                </a:solidFill>
                <a:latin typeface="NikoshBAN" pitchFamily="2" charset="0"/>
                <a:cs typeface="NikoshBAN" pitchFamily="2" charset="0"/>
              </a:rPr>
              <a:t>১।</a:t>
            </a:r>
            <a:r>
              <a:rPr lang="bn-BD" sz="3600" dirty="0" smtClean="0">
                <a:solidFill>
                  <a:srgbClr val="7030A0"/>
                </a:solidFill>
                <a:latin typeface="NikoshBAN" pitchFamily="2" charset="0"/>
                <a:cs typeface="NikoshBAN" pitchFamily="2" charset="0"/>
              </a:rPr>
              <a:t> মিশ্র চাষের আদর্শ পুকুর নির্বাচন করতে </a:t>
            </a:r>
            <a:r>
              <a:rPr lang="bn-BD" sz="3600" dirty="0" smtClean="0">
                <a:solidFill>
                  <a:srgbClr val="7030A0"/>
                </a:solidFill>
                <a:latin typeface="NikoshBAN" pitchFamily="2" charset="0"/>
                <a:cs typeface="NikoshBAN" pitchFamily="2" charset="0"/>
              </a:rPr>
              <a:t>পারবে</a:t>
            </a:r>
            <a:r>
              <a:rPr lang="en-US" sz="3600" dirty="0" smtClean="0">
                <a:solidFill>
                  <a:srgbClr val="7030A0"/>
                </a:solidFill>
                <a:latin typeface="NikoshBAN" pitchFamily="2" charset="0"/>
                <a:cs typeface="NikoshBAN" pitchFamily="2" charset="0"/>
              </a:rPr>
              <a:t>;</a:t>
            </a:r>
            <a:endParaRPr lang="bn-BD" sz="3600" dirty="0" smtClean="0">
              <a:solidFill>
                <a:srgbClr val="7030A0"/>
              </a:solidFill>
              <a:latin typeface="NikoshBAN" pitchFamily="2" charset="0"/>
              <a:cs typeface="NikoshBAN" pitchFamily="2" charset="0"/>
            </a:endParaRPr>
          </a:p>
          <a:p>
            <a:pPr algn="l"/>
            <a:r>
              <a:rPr lang="bn-BD" sz="3600" dirty="0" smtClean="0">
                <a:solidFill>
                  <a:srgbClr val="7030A0"/>
                </a:solidFill>
                <a:latin typeface="NikoshBAN" pitchFamily="2" charset="0"/>
                <a:cs typeface="NikoshBAN" pitchFamily="2" charset="0"/>
              </a:rPr>
              <a:t>২। পুকুরের গভীরতা ওঘোলাত্ব সম্পর্কে বিশ্লেষণ করতে </a:t>
            </a:r>
            <a:r>
              <a:rPr lang="bn-BD" sz="3600" dirty="0" smtClean="0">
                <a:solidFill>
                  <a:srgbClr val="7030A0"/>
                </a:solidFill>
                <a:latin typeface="NikoshBAN" pitchFamily="2" charset="0"/>
                <a:cs typeface="NikoshBAN" pitchFamily="2" charset="0"/>
              </a:rPr>
              <a:t>পারবে</a:t>
            </a:r>
            <a:r>
              <a:rPr lang="en-US" sz="3600" smtClean="0">
                <a:solidFill>
                  <a:srgbClr val="7030A0"/>
                </a:solidFill>
                <a:latin typeface="NikoshBAN" pitchFamily="2" charset="0"/>
                <a:cs typeface="NikoshBAN" pitchFamily="2" charset="0"/>
              </a:rPr>
              <a:t>;</a:t>
            </a:r>
            <a:endParaRPr lang="bn-BD" sz="3600" dirty="0" smtClean="0">
              <a:solidFill>
                <a:srgbClr val="7030A0"/>
              </a:solidFill>
              <a:latin typeface="NikoshBAN" pitchFamily="2" charset="0"/>
              <a:cs typeface="NikoshBAN" pitchFamily="2" charset="0"/>
            </a:endParaRPr>
          </a:p>
          <a:p>
            <a:pPr algn="l"/>
            <a:r>
              <a:rPr lang="bn-BD" sz="3600" dirty="0" smtClean="0">
                <a:solidFill>
                  <a:srgbClr val="7030A0"/>
                </a:solidFill>
                <a:latin typeface="NikoshBAN" pitchFamily="2" charset="0"/>
                <a:cs typeface="NikoshBAN" pitchFamily="2" charset="0"/>
              </a:rPr>
              <a:t>৩। আদর্শ পুকুরের পানির রং, তাপমাত্রা ও দ্রবীভুত গ্যাস  সম্পর্কে ব্যাখ্যা করতে পারবে। </a:t>
            </a:r>
          </a:p>
        </p:txBody>
      </p:sp>
      <p:sp>
        <p:nvSpPr>
          <p:cNvPr id="6" name="Title 1"/>
          <p:cNvSpPr txBox="1">
            <a:spLocks/>
          </p:cNvSpPr>
          <p:nvPr/>
        </p:nvSpPr>
        <p:spPr>
          <a:xfrm>
            <a:off x="914400" y="914401"/>
            <a:ext cx="7315201" cy="838199"/>
          </a:xfrm>
          <a:prstGeom prst="ribbon">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448528B2-A734-4EF3-AA1C-A433920626D1}"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981200"/>
            <a:ext cx="7696200" cy="286035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মিশ্র চাষের আদর্শ পুকুর নির্বাচনে যে বিষয়গুলো বিবেচনা করতে হবে তা হচ্ছে-</a:t>
            </a:r>
            <a:endParaRPr lang="en-US" sz="5400" dirty="0">
              <a:latin typeface="NikoshBAN" pitchFamily="2" charset="0"/>
              <a:cs typeface="NikoshBAN" pitchFamily="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381000" y="1295400"/>
            <a:ext cx="4114800" cy="3224907"/>
          </a:xfrm>
          <a:prstGeom prst="roundRect">
            <a:avLst/>
          </a:prstGeom>
          <a:ln w="28575">
            <a:solidFill>
              <a:srgbClr val="7030A0"/>
            </a:solidFill>
          </a:ln>
        </p:spPr>
      </p:pic>
      <p:pic>
        <p:nvPicPr>
          <p:cNvPr id="5" name="Picture 4" descr="images.jpg"/>
          <p:cNvPicPr>
            <a:picLocks noChangeAspect="1"/>
          </p:cNvPicPr>
          <p:nvPr/>
        </p:nvPicPr>
        <p:blipFill>
          <a:blip r:embed="rId4"/>
          <a:stretch>
            <a:fillRect/>
          </a:stretch>
        </p:blipFill>
        <p:spPr>
          <a:xfrm>
            <a:off x="4648200" y="1295400"/>
            <a:ext cx="4114800" cy="3224907"/>
          </a:xfrm>
          <a:prstGeom prst="roundRect">
            <a:avLst/>
          </a:prstGeom>
          <a:ln w="28575">
            <a:solidFill>
              <a:srgbClr val="7030A0"/>
            </a:solidFill>
          </a:ln>
        </p:spPr>
      </p:pic>
      <p:sp>
        <p:nvSpPr>
          <p:cNvPr id="11" name="TextBox 10"/>
          <p:cNvSpPr txBox="1"/>
          <p:nvPr/>
        </p:nvSpPr>
        <p:spPr>
          <a:xfrm>
            <a:off x="609600" y="4953000"/>
            <a:ext cx="8077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পুকুরটি বন্যা মুক্ত হবে।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8</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473464" y="457200"/>
            <a:ext cx="8339496" cy="4800600"/>
          </a:xfrm>
          <a:prstGeom prst="roundRect">
            <a:avLst/>
          </a:prstGeom>
          <a:ln w="28575">
            <a:noFill/>
          </a:ln>
        </p:spPr>
      </p:pic>
      <p:sp>
        <p:nvSpPr>
          <p:cNvPr id="11" name="TextBox 10"/>
          <p:cNvSpPr txBox="1"/>
          <p:nvPr/>
        </p:nvSpPr>
        <p:spPr>
          <a:xfrm>
            <a:off x="609600" y="5181600"/>
            <a:ext cx="8077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পুকুরের গড় গভীরতা হবে ২-৩ মিটার।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1387</Words>
  <Application>Microsoft Office PowerPoint</Application>
  <PresentationFormat>On-screen Show (4:3)</PresentationFormat>
  <Paragraphs>184</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Dulal Chandra Biswas</dc:creator>
  <cp:lastModifiedBy>BMSC</cp:lastModifiedBy>
  <cp:revision>104</cp:revision>
  <dcterms:created xsi:type="dcterms:W3CDTF">2006-08-16T00:00:00Z</dcterms:created>
  <dcterms:modified xsi:type="dcterms:W3CDTF">2022-02-25T19:05:59Z</dcterms:modified>
</cp:coreProperties>
</file>